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8"/>
  </p:notesMasterIdLst>
  <p:sldIdLst>
    <p:sldId id="256" r:id="rId2"/>
    <p:sldId id="257" r:id="rId3"/>
    <p:sldId id="264" r:id="rId4"/>
    <p:sldId id="266" r:id="rId5"/>
    <p:sldId id="265" r:id="rId6"/>
    <p:sldId id="267" r:id="rId7"/>
    <p:sldId id="268" r:id="rId8"/>
    <p:sldId id="269" r:id="rId9"/>
    <p:sldId id="270" r:id="rId10"/>
    <p:sldId id="271" r:id="rId11"/>
    <p:sldId id="274" r:id="rId12"/>
    <p:sldId id="272" r:id="rId13"/>
    <p:sldId id="273" r:id="rId14"/>
    <p:sldId id="275" r:id="rId15"/>
    <p:sldId id="276" r:id="rId16"/>
    <p:sldId id="290" r:id="rId17"/>
    <p:sldId id="291" r:id="rId18"/>
    <p:sldId id="277" r:id="rId19"/>
    <p:sldId id="295" r:id="rId20"/>
    <p:sldId id="284" r:id="rId21"/>
    <p:sldId id="286" r:id="rId22"/>
    <p:sldId id="285" r:id="rId23"/>
    <p:sldId id="283" r:id="rId24"/>
    <p:sldId id="297" r:id="rId25"/>
    <p:sldId id="288" r:id="rId26"/>
    <p:sldId id="299" r:id="rId27"/>
    <p:sldId id="287" r:id="rId28"/>
    <p:sldId id="289" r:id="rId29"/>
    <p:sldId id="278" r:id="rId30"/>
    <p:sldId id="279" r:id="rId31"/>
    <p:sldId id="280" r:id="rId32"/>
    <p:sldId id="281" r:id="rId33"/>
    <p:sldId id="282" r:id="rId34"/>
    <p:sldId id="292" r:id="rId35"/>
    <p:sldId id="293" r:id="rId36"/>
    <p:sldId id="294" r:id="rId37"/>
  </p:sldIdLst>
  <p:sldSz cx="9144000" cy="6858000" type="screen4x3"/>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1BE6199-2724-4093-9645-6FD62850DA74}" v="30" dt="2022-03-22T16:49:28.655"/>
    <p1510:client id="{8381B274-4728-4ADE-982F-02C631259411}" v="17" dt="2022-03-23T09:12:49.772"/>
  </p1510:revLst>
</p1510:revInfo>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7765" autoAdjust="0"/>
    <p:restoredTop sz="89123" autoAdjust="0"/>
  </p:normalViewPr>
  <p:slideViewPr>
    <p:cSldViewPr snapToGrid="0">
      <p:cViewPr varScale="1">
        <p:scale>
          <a:sx n="113" d="100"/>
          <a:sy n="113" d="100"/>
        </p:scale>
        <p:origin x="1146" y="102"/>
      </p:cViewPr>
      <p:guideLst/>
    </p:cSldViewPr>
  </p:slideViewPr>
  <p:outlineViewPr>
    <p:cViewPr>
      <p:scale>
        <a:sx n="33" d="100"/>
        <a:sy n="33" d="100"/>
      </p:scale>
      <p:origin x="0" y="0"/>
    </p:cViewPr>
  </p:outlin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microsoft.com/office/2016/11/relationships/changesInfo" Target="changesInfos/changesInfo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ULO ANGEL" userId="36baa15b-8b53-41fa-81e4-c453e2f98794" providerId="ADAL" clId="{6448B52F-0093-482A-98D8-51E84AD021B1}"/>
    <pc:docChg chg="undo custSel delSld modSld">
      <pc:chgData name="SAULO ANGEL" userId="36baa15b-8b53-41fa-81e4-c453e2f98794" providerId="ADAL" clId="{6448B52F-0093-482A-98D8-51E84AD021B1}" dt="2021-04-25T19:45:27.082" v="431" actId="20577"/>
      <pc:docMkLst>
        <pc:docMk/>
      </pc:docMkLst>
      <pc:sldChg chg="modSp mod">
        <pc:chgData name="SAULO ANGEL" userId="36baa15b-8b53-41fa-81e4-c453e2f98794" providerId="ADAL" clId="{6448B52F-0093-482A-98D8-51E84AD021B1}" dt="2021-04-14T15:29:53.652" v="10" actId="20577"/>
        <pc:sldMkLst>
          <pc:docMk/>
          <pc:sldMk cId="55069847" sldId="256"/>
        </pc:sldMkLst>
        <pc:spChg chg="mod">
          <ac:chgData name="SAULO ANGEL" userId="36baa15b-8b53-41fa-81e4-c453e2f98794" providerId="ADAL" clId="{6448B52F-0093-482A-98D8-51E84AD021B1}" dt="2021-04-14T15:29:22.164" v="2" actId="20577"/>
          <ac:spMkLst>
            <pc:docMk/>
            <pc:sldMk cId="55069847" sldId="256"/>
            <ac:spMk id="5" creationId="{C89DE584-D64F-4E86-8477-B21ECF87A67C}"/>
          </ac:spMkLst>
        </pc:spChg>
        <pc:spChg chg="mod">
          <ac:chgData name="SAULO ANGEL" userId="36baa15b-8b53-41fa-81e4-c453e2f98794" providerId="ADAL" clId="{6448B52F-0093-482A-98D8-51E84AD021B1}" dt="2021-04-14T15:29:53.652" v="10" actId="20577"/>
          <ac:spMkLst>
            <pc:docMk/>
            <pc:sldMk cId="55069847" sldId="256"/>
            <ac:spMk id="8" creationId="{0260CC54-7C81-4C64-AC0F-6C4A46BA9B32}"/>
          </ac:spMkLst>
        </pc:spChg>
      </pc:sldChg>
      <pc:sldChg chg="addSp delSp modSp mod modNotesTx">
        <pc:chgData name="SAULO ANGEL" userId="36baa15b-8b53-41fa-81e4-c453e2f98794" providerId="ADAL" clId="{6448B52F-0093-482A-98D8-51E84AD021B1}" dt="2021-04-25T18:24:42.020" v="319" actId="20577"/>
        <pc:sldMkLst>
          <pc:docMk/>
          <pc:sldMk cId="1490085343" sldId="257"/>
        </pc:sldMkLst>
        <pc:spChg chg="add mod">
          <ac:chgData name="SAULO ANGEL" userId="36baa15b-8b53-41fa-81e4-c453e2f98794" providerId="ADAL" clId="{6448B52F-0093-482A-98D8-51E84AD021B1}" dt="2021-04-14T15:30:03.175" v="12"/>
          <ac:spMkLst>
            <pc:docMk/>
            <pc:sldMk cId="1490085343" sldId="257"/>
            <ac:spMk id="6" creationId="{8FC5E285-D0FE-4248-8B30-C07641EE334C}"/>
          </ac:spMkLst>
        </pc:spChg>
        <pc:spChg chg="mod">
          <ac:chgData name="SAULO ANGEL" userId="36baa15b-8b53-41fa-81e4-c453e2f98794" providerId="ADAL" clId="{6448B52F-0093-482A-98D8-51E84AD021B1}" dt="2021-04-14T16:18:17.973" v="318" actId="1036"/>
          <ac:spMkLst>
            <pc:docMk/>
            <pc:sldMk cId="1490085343" sldId="257"/>
            <ac:spMk id="7" creationId="{76C62CC9-1453-49A0-8B84-4FDF8076D71A}"/>
          </ac:spMkLst>
        </pc:spChg>
        <pc:spChg chg="del">
          <ac:chgData name="SAULO ANGEL" userId="36baa15b-8b53-41fa-81e4-c453e2f98794" providerId="ADAL" clId="{6448B52F-0093-482A-98D8-51E84AD021B1}" dt="2021-04-14T15:30:02.714" v="11" actId="478"/>
          <ac:spMkLst>
            <pc:docMk/>
            <pc:sldMk cId="1490085343" sldId="257"/>
            <ac:spMk id="8" creationId="{0260CC54-7C81-4C64-AC0F-6C4A46BA9B32}"/>
          </ac:spMkLst>
        </pc:spChg>
      </pc:sldChg>
      <pc:sldChg chg="del">
        <pc:chgData name="SAULO ANGEL" userId="36baa15b-8b53-41fa-81e4-c453e2f98794" providerId="ADAL" clId="{6448B52F-0093-482A-98D8-51E84AD021B1}" dt="2021-04-14T15:30:19.794" v="13" actId="47"/>
        <pc:sldMkLst>
          <pc:docMk/>
          <pc:sldMk cId="702283614" sldId="258"/>
        </pc:sldMkLst>
      </pc:sldChg>
      <pc:sldChg chg="del">
        <pc:chgData name="SAULO ANGEL" userId="36baa15b-8b53-41fa-81e4-c453e2f98794" providerId="ADAL" clId="{6448B52F-0093-482A-98D8-51E84AD021B1}" dt="2021-04-14T15:30:19.794" v="13" actId="47"/>
        <pc:sldMkLst>
          <pc:docMk/>
          <pc:sldMk cId="2391535231" sldId="259"/>
        </pc:sldMkLst>
      </pc:sldChg>
      <pc:sldChg chg="del">
        <pc:chgData name="SAULO ANGEL" userId="36baa15b-8b53-41fa-81e4-c453e2f98794" providerId="ADAL" clId="{6448B52F-0093-482A-98D8-51E84AD021B1}" dt="2021-04-14T15:30:19.794" v="13" actId="47"/>
        <pc:sldMkLst>
          <pc:docMk/>
          <pc:sldMk cId="3575049669" sldId="260"/>
        </pc:sldMkLst>
      </pc:sldChg>
      <pc:sldChg chg="del">
        <pc:chgData name="SAULO ANGEL" userId="36baa15b-8b53-41fa-81e4-c453e2f98794" providerId="ADAL" clId="{6448B52F-0093-482A-98D8-51E84AD021B1}" dt="2021-04-14T15:30:36.058" v="14" actId="47"/>
        <pc:sldMkLst>
          <pc:docMk/>
          <pc:sldMk cId="2023919897" sldId="261"/>
        </pc:sldMkLst>
      </pc:sldChg>
      <pc:sldChg chg="addSp delSp modSp del mod">
        <pc:chgData name="SAULO ANGEL" userId="36baa15b-8b53-41fa-81e4-c453e2f98794" providerId="ADAL" clId="{6448B52F-0093-482A-98D8-51E84AD021B1}" dt="2021-04-14T16:18:09.842" v="302" actId="47"/>
        <pc:sldMkLst>
          <pc:docMk/>
          <pc:sldMk cId="1243203029" sldId="262"/>
        </pc:sldMkLst>
        <pc:spChg chg="del">
          <ac:chgData name="SAULO ANGEL" userId="36baa15b-8b53-41fa-81e4-c453e2f98794" providerId="ADAL" clId="{6448B52F-0093-482A-98D8-51E84AD021B1}" dt="2021-04-14T16:01:37.310" v="162" actId="478"/>
          <ac:spMkLst>
            <pc:docMk/>
            <pc:sldMk cId="1243203029" sldId="262"/>
            <ac:spMk id="8" creationId="{0260CC54-7C81-4C64-AC0F-6C4A46BA9B32}"/>
          </ac:spMkLst>
        </pc:spChg>
        <pc:spChg chg="mod">
          <ac:chgData name="SAULO ANGEL" userId="36baa15b-8b53-41fa-81e4-c453e2f98794" providerId="ADAL" clId="{6448B52F-0093-482A-98D8-51E84AD021B1}" dt="2021-04-14T15:33:36.902" v="98" actId="20577"/>
          <ac:spMkLst>
            <pc:docMk/>
            <pc:sldMk cId="1243203029" sldId="262"/>
            <ac:spMk id="11" creationId="{1ABFF68C-D3FA-488D-922A-B540A90C4EA7}"/>
          </ac:spMkLst>
        </pc:spChg>
        <pc:spChg chg="mod">
          <ac:chgData name="SAULO ANGEL" userId="36baa15b-8b53-41fa-81e4-c453e2f98794" providerId="ADAL" clId="{6448B52F-0093-482A-98D8-51E84AD021B1}" dt="2021-04-14T15:35:43.698" v="125" actId="20577"/>
          <ac:spMkLst>
            <pc:docMk/>
            <pc:sldMk cId="1243203029" sldId="262"/>
            <ac:spMk id="34" creationId="{64B0A987-4D60-4AED-AB87-6B67B23BFCEE}"/>
          </ac:spMkLst>
        </pc:spChg>
        <pc:spChg chg="add mod">
          <ac:chgData name="SAULO ANGEL" userId="36baa15b-8b53-41fa-81e4-c453e2f98794" providerId="ADAL" clId="{6448B52F-0093-482A-98D8-51E84AD021B1}" dt="2021-04-14T16:01:38.038" v="163"/>
          <ac:spMkLst>
            <pc:docMk/>
            <pc:sldMk cId="1243203029" sldId="262"/>
            <ac:spMk id="39" creationId="{8A6B7AF4-442B-4917-ABEA-E002FEC0D010}"/>
          </ac:spMkLst>
        </pc:spChg>
      </pc:sldChg>
      <pc:sldChg chg="del">
        <pc:chgData name="SAULO ANGEL" userId="36baa15b-8b53-41fa-81e4-c453e2f98794" providerId="ADAL" clId="{6448B52F-0093-482A-98D8-51E84AD021B1}" dt="2021-04-14T15:30:36.058" v="14" actId="47"/>
        <pc:sldMkLst>
          <pc:docMk/>
          <pc:sldMk cId="2852844272" sldId="263"/>
        </pc:sldMkLst>
      </pc:sldChg>
      <pc:sldChg chg="addSp delSp modSp mod modAnim">
        <pc:chgData name="SAULO ANGEL" userId="36baa15b-8b53-41fa-81e4-c453e2f98794" providerId="ADAL" clId="{6448B52F-0093-482A-98D8-51E84AD021B1}" dt="2021-04-25T18:35:27.077" v="328"/>
        <pc:sldMkLst>
          <pc:docMk/>
          <pc:sldMk cId="2473854946" sldId="264"/>
        </pc:sldMkLst>
        <pc:spChg chg="del">
          <ac:chgData name="SAULO ANGEL" userId="36baa15b-8b53-41fa-81e4-c453e2f98794" providerId="ADAL" clId="{6448B52F-0093-482A-98D8-51E84AD021B1}" dt="2021-04-14T16:01:51.676" v="166" actId="478"/>
          <ac:spMkLst>
            <pc:docMk/>
            <pc:sldMk cId="2473854946" sldId="264"/>
            <ac:spMk id="8" creationId="{0260CC54-7C81-4C64-AC0F-6C4A46BA9B32}"/>
          </ac:spMkLst>
        </pc:spChg>
        <pc:spChg chg="mod">
          <ac:chgData name="SAULO ANGEL" userId="36baa15b-8b53-41fa-81e4-c453e2f98794" providerId="ADAL" clId="{6448B52F-0093-482A-98D8-51E84AD021B1}" dt="2021-04-25T18:34:52.135" v="326" actId="165"/>
          <ac:spMkLst>
            <pc:docMk/>
            <pc:sldMk cId="2473854946" sldId="264"/>
            <ac:spMk id="9" creationId="{76BF425C-CBD2-433B-9B5B-095D47367830}"/>
          </ac:spMkLst>
        </pc:spChg>
        <pc:spChg chg="mod">
          <ac:chgData name="SAULO ANGEL" userId="36baa15b-8b53-41fa-81e4-c453e2f98794" providerId="ADAL" clId="{6448B52F-0093-482A-98D8-51E84AD021B1}" dt="2021-04-25T18:34:52.135" v="326" actId="165"/>
          <ac:spMkLst>
            <pc:docMk/>
            <pc:sldMk cId="2473854946" sldId="264"/>
            <ac:spMk id="21" creationId="{E21DEA26-01E4-4CEA-BAC4-22AFFA88F33D}"/>
          </ac:spMkLst>
        </pc:spChg>
        <pc:spChg chg="mod">
          <ac:chgData name="SAULO ANGEL" userId="36baa15b-8b53-41fa-81e4-c453e2f98794" providerId="ADAL" clId="{6448B52F-0093-482A-98D8-51E84AD021B1}" dt="2021-04-25T18:34:52.135" v="326" actId="165"/>
          <ac:spMkLst>
            <pc:docMk/>
            <pc:sldMk cId="2473854946" sldId="264"/>
            <ac:spMk id="25" creationId="{DC33C34C-C8AA-42D2-B5D7-8CC6C95B4827}"/>
          </ac:spMkLst>
        </pc:spChg>
        <pc:spChg chg="mod">
          <ac:chgData name="SAULO ANGEL" userId="36baa15b-8b53-41fa-81e4-c453e2f98794" providerId="ADAL" clId="{6448B52F-0093-482A-98D8-51E84AD021B1}" dt="2021-04-25T18:34:52.135" v="326" actId="165"/>
          <ac:spMkLst>
            <pc:docMk/>
            <pc:sldMk cId="2473854946" sldId="264"/>
            <ac:spMk id="26" creationId="{399DEFD4-9EBF-406F-AFEA-4A075ADA28D4}"/>
          </ac:spMkLst>
        </pc:spChg>
        <pc:spChg chg="mod">
          <ac:chgData name="SAULO ANGEL" userId="36baa15b-8b53-41fa-81e4-c453e2f98794" providerId="ADAL" clId="{6448B52F-0093-482A-98D8-51E84AD021B1}" dt="2021-04-25T18:34:52.135" v="326" actId="165"/>
          <ac:spMkLst>
            <pc:docMk/>
            <pc:sldMk cId="2473854946" sldId="264"/>
            <ac:spMk id="27" creationId="{11D6DF1C-B057-42AF-96E4-91CDB5BBE988}"/>
          </ac:spMkLst>
        </pc:spChg>
        <pc:spChg chg="mod">
          <ac:chgData name="SAULO ANGEL" userId="36baa15b-8b53-41fa-81e4-c453e2f98794" providerId="ADAL" clId="{6448B52F-0093-482A-98D8-51E84AD021B1}" dt="2021-04-25T18:34:52.135" v="326" actId="165"/>
          <ac:spMkLst>
            <pc:docMk/>
            <pc:sldMk cId="2473854946" sldId="264"/>
            <ac:spMk id="29" creationId="{572F53FB-55F1-43CA-92B9-3DC286BDE1D0}"/>
          </ac:spMkLst>
        </pc:spChg>
        <pc:spChg chg="add mod">
          <ac:chgData name="SAULO ANGEL" userId="36baa15b-8b53-41fa-81e4-c453e2f98794" providerId="ADAL" clId="{6448B52F-0093-482A-98D8-51E84AD021B1}" dt="2021-04-14T16:01:52.365" v="167"/>
          <ac:spMkLst>
            <pc:docMk/>
            <pc:sldMk cId="2473854946" sldId="264"/>
            <ac:spMk id="35" creationId="{CE172F04-5588-4EB2-B811-B2CC9D437D8C}"/>
          </ac:spMkLst>
        </pc:spChg>
        <pc:spChg chg="mod">
          <ac:chgData name="SAULO ANGEL" userId="36baa15b-8b53-41fa-81e4-c453e2f98794" providerId="ADAL" clId="{6448B52F-0093-482A-98D8-51E84AD021B1}" dt="2021-04-25T18:34:52.135" v="326" actId="165"/>
          <ac:spMkLst>
            <pc:docMk/>
            <pc:sldMk cId="2473854946" sldId="264"/>
            <ac:spMk id="38" creationId="{D0155DB1-173B-4ED9-BC20-E89F4006BA0E}"/>
          </ac:spMkLst>
        </pc:spChg>
        <pc:spChg chg="mod">
          <ac:chgData name="SAULO ANGEL" userId="36baa15b-8b53-41fa-81e4-c453e2f98794" providerId="ADAL" clId="{6448B52F-0093-482A-98D8-51E84AD021B1}" dt="2021-04-25T18:34:52.135" v="326" actId="165"/>
          <ac:spMkLst>
            <pc:docMk/>
            <pc:sldMk cId="2473854946" sldId="264"/>
            <ac:spMk id="44" creationId="{AE31CEB6-68EA-49DB-914A-3EA1F286424C}"/>
          </ac:spMkLst>
        </pc:spChg>
        <pc:spChg chg="mod">
          <ac:chgData name="SAULO ANGEL" userId="36baa15b-8b53-41fa-81e4-c453e2f98794" providerId="ADAL" clId="{6448B52F-0093-482A-98D8-51E84AD021B1}" dt="2021-04-25T18:34:52.135" v="326" actId="165"/>
          <ac:spMkLst>
            <pc:docMk/>
            <pc:sldMk cId="2473854946" sldId="264"/>
            <ac:spMk id="48" creationId="{C40DC798-427B-4A69-BD03-11A2D4566820}"/>
          </ac:spMkLst>
        </pc:spChg>
        <pc:spChg chg="mod">
          <ac:chgData name="SAULO ANGEL" userId="36baa15b-8b53-41fa-81e4-c453e2f98794" providerId="ADAL" clId="{6448B52F-0093-482A-98D8-51E84AD021B1}" dt="2021-04-25T18:34:52.135" v="326" actId="165"/>
          <ac:spMkLst>
            <pc:docMk/>
            <pc:sldMk cId="2473854946" sldId="264"/>
            <ac:spMk id="57" creationId="{8515377A-F94F-46CD-97C8-53FBC9B9EFA5}"/>
          </ac:spMkLst>
        </pc:spChg>
        <pc:spChg chg="mod topLvl">
          <ac:chgData name="SAULO ANGEL" userId="36baa15b-8b53-41fa-81e4-c453e2f98794" providerId="ADAL" clId="{6448B52F-0093-482A-98D8-51E84AD021B1}" dt="2021-04-25T18:34:52.135" v="326" actId="165"/>
          <ac:spMkLst>
            <pc:docMk/>
            <pc:sldMk cId="2473854946" sldId="264"/>
            <ac:spMk id="59" creationId="{AAED1BB4-1564-4F9F-B654-43A79595C680}"/>
          </ac:spMkLst>
        </pc:spChg>
        <pc:spChg chg="mod topLvl">
          <ac:chgData name="SAULO ANGEL" userId="36baa15b-8b53-41fa-81e4-c453e2f98794" providerId="ADAL" clId="{6448B52F-0093-482A-98D8-51E84AD021B1}" dt="2021-04-25T18:34:52.135" v="326" actId="165"/>
          <ac:spMkLst>
            <pc:docMk/>
            <pc:sldMk cId="2473854946" sldId="264"/>
            <ac:spMk id="60" creationId="{BC771969-4317-4967-8A73-4E2D0D6B3EBC}"/>
          </ac:spMkLst>
        </pc:spChg>
        <pc:spChg chg="mod topLvl">
          <ac:chgData name="SAULO ANGEL" userId="36baa15b-8b53-41fa-81e4-c453e2f98794" providerId="ADAL" clId="{6448B52F-0093-482A-98D8-51E84AD021B1}" dt="2021-04-25T18:34:52.135" v="326" actId="165"/>
          <ac:spMkLst>
            <pc:docMk/>
            <pc:sldMk cId="2473854946" sldId="264"/>
            <ac:spMk id="61" creationId="{C28C4E27-B3EB-4086-BA0A-DF953ED06CD0}"/>
          </ac:spMkLst>
        </pc:spChg>
        <pc:spChg chg="mod topLvl">
          <ac:chgData name="SAULO ANGEL" userId="36baa15b-8b53-41fa-81e4-c453e2f98794" providerId="ADAL" clId="{6448B52F-0093-482A-98D8-51E84AD021B1}" dt="2021-04-25T18:34:43.559" v="325" actId="165"/>
          <ac:spMkLst>
            <pc:docMk/>
            <pc:sldMk cId="2473854946" sldId="264"/>
            <ac:spMk id="64" creationId="{F841D62A-76CB-47B0-BA79-CE3564C4ABF7}"/>
          </ac:spMkLst>
        </pc:spChg>
        <pc:grpChg chg="del mod topLvl">
          <ac:chgData name="SAULO ANGEL" userId="36baa15b-8b53-41fa-81e4-c453e2f98794" providerId="ADAL" clId="{6448B52F-0093-482A-98D8-51E84AD021B1}" dt="2021-04-25T18:34:52.135" v="326" actId="165"/>
          <ac:grpSpMkLst>
            <pc:docMk/>
            <pc:sldMk cId="2473854946" sldId="264"/>
            <ac:grpSpMk id="4" creationId="{932A501A-2AC3-9F42-A173-4F91F36E8786}"/>
          </ac:grpSpMkLst>
        </pc:grpChg>
        <pc:grpChg chg="del mod">
          <ac:chgData name="SAULO ANGEL" userId="36baa15b-8b53-41fa-81e4-c453e2f98794" providerId="ADAL" clId="{6448B52F-0093-482A-98D8-51E84AD021B1}" dt="2021-04-25T18:34:43.559" v="325" actId="165"/>
          <ac:grpSpMkLst>
            <pc:docMk/>
            <pc:sldMk cId="2473854946" sldId="264"/>
            <ac:grpSpMk id="6" creationId="{D3DD5054-F63C-D44A-8781-5D1249CC75A3}"/>
          </ac:grpSpMkLst>
        </pc:grpChg>
        <pc:grpChg chg="mod">
          <ac:chgData name="SAULO ANGEL" userId="36baa15b-8b53-41fa-81e4-c453e2f98794" providerId="ADAL" clId="{6448B52F-0093-482A-98D8-51E84AD021B1}" dt="2021-04-25T18:34:52.135" v="326" actId="165"/>
          <ac:grpSpMkLst>
            <pc:docMk/>
            <pc:sldMk cId="2473854946" sldId="264"/>
            <ac:grpSpMk id="47" creationId="{5AAB98A6-0B19-4F11-A0E2-FABDE0115329}"/>
          </ac:grpSpMkLst>
        </pc:grpChg>
        <pc:grpChg chg="mod">
          <ac:chgData name="SAULO ANGEL" userId="36baa15b-8b53-41fa-81e4-c453e2f98794" providerId="ADAL" clId="{6448B52F-0093-482A-98D8-51E84AD021B1}" dt="2021-04-25T18:34:52.135" v="326" actId="165"/>
          <ac:grpSpMkLst>
            <pc:docMk/>
            <pc:sldMk cId="2473854946" sldId="264"/>
            <ac:grpSpMk id="56" creationId="{31B212FB-F6AA-424E-AC83-F68ADA55A032}"/>
          </ac:grpSpMkLst>
        </pc:grpChg>
        <pc:grpChg chg="mod topLvl">
          <ac:chgData name="SAULO ANGEL" userId="36baa15b-8b53-41fa-81e4-c453e2f98794" providerId="ADAL" clId="{6448B52F-0093-482A-98D8-51E84AD021B1}" dt="2021-04-25T18:34:52.135" v="326" actId="165"/>
          <ac:grpSpMkLst>
            <pc:docMk/>
            <pc:sldMk cId="2473854946" sldId="264"/>
            <ac:grpSpMk id="58" creationId="{8C7FEE6B-A37D-47DB-8D09-EDAC23EB7820}"/>
          </ac:grpSpMkLst>
        </pc:grpChg>
        <pc:cxnChg chg="mod">
          <ac:chgData name="SAULO ANGEL" userId="36baa15b-8b53-41fa-81e4-c453e2f98794" providerId="ADAL" clId="{6448B52F-0093-482A-98D8-51E84AD021B1}" dt="2021-04-25T18:34:52.135" v="326" actId="165"/>
          <ac:cxnSpMkLst>
            <pc:docMk/>
            <pc:sldMk cId="2473854946" sldId="264"/>
            <ac:cxnSpMk id="3" creationId="{52B86E9E-49B6-4B6E-86C6-E3B840A32720}"/>
          </ac:cxnSpMkLst>
        </pc:cxnChg>
        <pc:cxnChg chg="mod">
          <ac:chgData name="SAULO ANGEL" userId="36baa15b-8b53-41fa-81e4-c453e2f98794" providerId="ADAL" clId="{6448B52F-0093-482A-98D8-51E84AD021B1}" dt="2021-04-25T18:34:52.135" v="326" actId="165"/>
          <ac:cxnSpMkLst>
            <pc:docMk/>
            <pc:sldMk cId="2473854946" sldId="264"/>
            <ac:cxnSpMk id="5" creationId="{E57A4F46-E2F3-4F64-BBE3-9470D8017244}"/>
          </ac:cxnSpMkLst>
        </pc:cxnChg>
        <pc:cxnChg chg="mod">
          <ac:chgData name="SAULO ANGEL" userId="36baa15b-8b53-41fa-81e4-c453e2f98794" providerId="ADAL" clId="{6448B52F-0093-482A-98D8-51E84AD021B1}" dt="2021-04-25T18:34:52.135" v="326" actId="165"/>
          <ac:cxnSpMkLst>
            <pc:docMk/>
            <pc:sldMk cId="2473854946" sldId="264"/>
            <ac:cxnSpMk id="14" creationId="{AAD18242-E115-403D-BFD6-2BC430B66794}"/>
          </ac:cxnSpMkLst>
        </pc:cxnChg>
        <pc:cxnChg chg="mod">
          <ac:chgData name="SAULO ANGEL" userId="36baa15b-8b53-41fa-81e4-c453e2f98794" providerId="ADAL" clId="{6448B52F-0093-482A-98D8-51E84AD021B1}" dt="2021-04-25T18:34:52.135" v="326" actId="165"/>
          <ac:cxnSpMkLst>
            <pc:docMk/>
            <pc:sldMk cId="2473854946" sldId="264"/>
            <ac:cxnSpMk id="17" creationId="{35335370-366E-41C9-BEFC-F6294683BB7B}"/>
          </ac:cxnSpMkLst>
        </pc:cxnChg>
        <pc:cxnChg chg="mod">
          <ac:chgData name="SAULO ANGEL" userId="36baa15b-8b53-41fa-81e4-c453e2f98794" providerId="ADAL" clId="{6448B52F-0093-482A-98D8-51E84AD021B1}" dt="2021-04-25T18:34:52.135" v="326" actId="165"/>
          <ac:cxnSpMkLst>
            <pc:docMk/>
            <pc:sldMk cId="2473854946" sldId="264"/>
            <ac:cxnSpMk id="18" creationId="{EB875015-DF02-4347-8260-E008E759850F}"/>
          </ac:cxnSpMkLst>
        </pc:cxnChg>
        <pc:cxnChg chg="mod">
          <ac:chgData name="SAULO ANGEL" userId="36baa15b-8b53-41fa-81e4-c453e2f98794" providerId="ADAL" clId="{6448B52F-0093-482A-98D8-51E84AD021B1}" dt="2021-04-25T18:34:52.135" v="326" actId="165"/>
          <ac:cxnSpMkLst>
            <pc:docMk/>
            <pc:sldMk cId="2473854946" sldId="264"/>
            <ac:cxnSpMk id="22" creationId="{7725475A-2B35-42E7-8962-1122E5DFF472}"/>
          </ac:cxnSpMkLst>
        </pc:cxnChg>
        <pc:cxnChg chg="mod">
          <ac:chgData name="SAULO ANGEL" userId="36baa15b-8b53-41fa-81e4-c453e2f98794" providerId="ADAL" clId="{6448B52F-0093-482A-98D8-51E84AD021B1}" dt="2021-04-25T18:34:52.135" v="326" actId="165"/>
          <ac:cxnSpMkLst>
            <pc:docMk/>
            <pc:sldMk cId="2473854946" sldId="264"/>
            <ac:cxnSpMk id="30" creationId="{FD634D0C-9EE6-4E13-9B90-3B644F935654}"/>
          </ac:cxnSpMkLst>
        </pc:cxnChg>
        <pc:cxnChg chg="mod">
          <ac:chgData name="SAULO ANGEL" userId="36baa15b-8b53-41fa-81e4-c453e2f98794" providerId="ADAL" clId="{6448B52F-0093-482A-98D8-51E84AD021B1}" dt="2021-04-25T18:34:52.135" v="326" actId="165"/>
          <ac:cxnSpMkLst>
            <pc:docMk/>
            <pc:sldMk cId="2473854946" sldId="264"/>
            <ac:cxnSpMk id="32" creationId="{1479B409-5A02-48A0-891B-2CE454E566EC}"/>
          </ac:cxnSpMkLst>
        </pc:cxnChg>
        <pc:cxnChg chg="mod">
          <ac:chgData name="SAULO ANGEL" userId="36baa15b-8b53-41fa-81e4-c453e2f98794" providerId="ADAL" clId="{6448B52F-0093-482A-98D8-51E84AD021B1}" dt="2021-04-25T18:34:52.135" v="326" actId="165"/>
          <ac:cxnSpMkLst>
            <pc:docMk/>
            <pc:sldMk cId="2473854946" sldId="264"/>
            <ac:cxnSpMk id="39" creationId="{872A3E59-818B-4047-A053-0057A6808FD1}"/>
          </ac:cxnSpMkLst>
        </pc:cxnChg>
        <pc:cxnChg chg="mod">
          <ac:chgData name="SAULO ANGEL" userId="36baa15b-8b53-41fa-81e4-c453e2f98794" providerId="ADAL" clId="{6448B52F-0093-482A-98D8-51E84AD021B1}" dt="2021-04-25T18:34:52.135" v="326" actId="165"/>
          <ac:cxnSpMkLst>
            <pc:docMk/>
            <pc:sldMk cId="2473854946" sldId="264"/>
            <ac:cxnSpMk id="46" creationId="{985AAF55-A38D-4227-B4C7-557516010D86}"/>
          </ac:cxnSpMkLst>
        </pc:cxnChg>
        <pc:cxnChg chg="mod">
          <ac:chgData name="SAULO ANGEL" userId="36baa15b-8b53-41fa-81e4-c453e2f98794" providerId="ADAL" clId="{6448B52F-0093-482A-98D8-51E84AD021B1}" dt="2021-04-25T18:34:52.135" v="326" actId="165"/>
          <ac:cxnSpMkLst>
            <pc:docMk/>
            <pc:sldMk cId="2473854946" sldId="264"/>
            <ac:cxnSpMk id="52" creationId="{C01DF61B-25F5-41EC-A160-C9EBD9B3BBAB}"/>
          </ac:cxnSpMkLst>
        </pc:cxnChg>
      </pc:sldChg>
      <pc:sldChg chg="addSp delSp modSp mod">
        <pc:chgData name="SAULO ANGEL" userId="36baa15b-8b53-41fa-81e4-c453e2f98794" providerId="ADAL" clId="{6448B52F-0093-482A-98D8-51E84AD021B1}" dt="2021-04-14T16:02:06.990" v="171"/>
        <pc:sldMkLst>
          <pc:docMk/>
          <pc:sldMk cId="3610002618" sldId="265"/>
        </pc:sldMkLst>
        <pc:spChg chg="del">
          <ac:chgData name="SAULO ANGEL" userId="36baa15b-8b53-41fa-81e4-c453e2f98794" providerId="ADAL" clId="{6448B52F-0093-482A-98D8-51E84AD021B1}" dt="2021-04-14T16:02:05.776" v="170" actId="478"/>
          <ac:spMkLst>
            <pc:docMk/>
            <pc:sldMk cId="3610002618" sldId="265"/>
            <ac:spMk id="8" creationId="{0260CC54-7C81-4C64-AC0F-6C4A46BA9B32}"/>
          </ac:spMkLst>
        </pc:spChg>
        <pc:spChg chg="add mod">
          <ac:chgData name="SAULO ANGEL" userId="36baa15b-8b53-41fa-81e4-c453e2f98794" providerId="ADAL" clId="{6448B52F-0093-482A-98D8-51E84AD021B1}" dt="2021-04-14T16:02:06.990" v="171"/>
          <ac:spMkLst>
            <pc:docMk/>
            <pc:sldMk cId="3610002618" sldId="265"/>
            <ac:spMk id="9" creationId="{E7B67018-1A8B-4906-95D2-B5BD3EE7C0E2}"/>
          </ac:spMkLst>
        </pc:spChg>
      </pc:sldChg>
      <pc:sldChg chg="addSp delSp modSp mod">
        <pc:chgData name="SAULO ANGEL" userId="36baa15b-8b53-41fa-81e4-c453e2f98794" providerId="ADAL" clId="{6448B52F-0093-482A-98D8-51E84AD021B1}" dt="2021-04-25T18:40:12.430" v="330" actId="313"/>
        <pc:sldMkLst>
          <pc:docMk/>
          <pc:sldMk cId="143264008" sldId="266"/>
        </pc:sldMkLst>
        <pc:spChg chg="del">
          <ac:chgData name="SAULO ANGEL" userId="36baa15b-8b53-41fa-81e4-c453e2f98794" providerId="ADAL" clId="{6448B52F-0093-482A-98D8-51E84AD021B1}" dt="2021-04-14T16:01:57.785" v="168" actId="478"/>
          <ac:spMkLst>
            <pc:docMk/>
            <pc:sldMk cId="143264008" sldId="266"/>
            <ac:spMk id="8" creationId="{0260CC54-7C81-4C64-AC0F-6C4A46BA9B32}"/>
          </ac:spMkLst>
        </pc:spChg>
        <pc:spChg chg="add mod">
          <ac:chgData name="SAULO ANGEL" userId="36baa15b-8b53-41fa-81e4-c453e2f98794" providerId="ADAL" clId="{6448B52F-0093-482A-98D8-51E84AD021B1}" dt="2021-04-14T16:01:58.489" v="169"/>
          <ac:spMkLst>
            <pc:docMk/>
            <pc:sldMk cId="143264008" sldId="266"/>
            <ac:spMk id="35" creationId="{137B8F43-BB28-4879-8827-838540282474}"/>
          </ac:spMkLst>
        </pc:spChg>
        <pc:spChg chg="mod">
          <ac:chgData name="SAULO ANGEL" userId="36baa15b-8b53-41fa-81e4-c453e2f98794" providerId="ADAL" clId="{6448B52F-0093-482A-98D8-51E84AD021B1}" dt="2021-04-25T18:40:12.430" v="330" actId="313"/>
          <ac:spMkLst>
            <pc:docMk/>
            <pc:sldMk cId="143264008" sldId="266"/>
            <ac:spMk id="60" creationId="{BC771969-4317-4967-8A73-4E2D0D6B3EBC}"/>
          </ac:spMkLst>
        </pc:spChg>
      </pc:sldChg>
      <pc:sldChg chg="addSp delSp modSp mod">
        <pc:chgData name="SAULO ANGEL" userId="36baa15b-8b53-41fa-81e4-c453e2f98794" providerId="ADAL" clId="{6448B52F-0093-482A-98D8-51E84AD021B1}" dt="2021-04-25T18:53:51.094" v="331" actId="20577"/>
        <pc:sldMkLst>
          <pc:docMk/>
          <pc:sldMk cId="2619310135" sldId="267"/>
        </pc:sldMkLst>
        <pc:spChg chg="mod">
          <ac:chgData name="SAULO ANGEL" userId="36baa15b-8b53-41fa-81e4-c453e2f98794" providerId="ADAL" clId="{6448B52F-0093-482A-98D8-51E84AD021B1}" dt="2021-04-25T18:53:51.094" v="331" actId="20577"/>
          <ac:spMkLst>
            <pc:docMk/>
            <pc:sldMk cId="2619310135" sldId="267"/>
            <ac:spMk id="7" creationId="{76C820B7-C498-734B-B9C6-ED30431B58AE}"/>
          </ac:spMkLst>
        </pc:spChg>
        <pc:spChg chg="del">
          <ac:chgData name="SAULO ANGEL" userId="36baa15b-8b53-41fa-81e4-c453e2f98794" providerId="ADAL" clId="{6448B52F-0093-482A-98D8-51E84AD021B1}" dt="2021-04-14T16:02:30.638" v="172" actId="478"/>
          <ac:spMkLst>
            <pc:docMk/>
            <pc:sldMk cId="2619310135" sldId="267"/>
            <ac:spMk id="8" creationId="{0260CC54-7C81-4C64-AC0F-6C4A46BA9B32}"/>
          </ac:spMkLst>
        </pc:spChg>
        <pc:spChg chg="add mod">
          <ac:chgData name="SAULO ANGEL" userId="36baa15b-8b53-41fa-81e4-c453e2f98794" providerId="ADAL" clId="{6448B52F-0093-482A-98D8-51E84AD021B1}" dt="2021-04-14T16:02:32.848" v="173"/>
          <ac:spMkLst>
            <pc:docMk/>
            <pc:sldMk cId="2619310135" sldId="267"/>
            <ac:spMk id="12" creationId="{2149918B-9E77-42AE-95D4-BD54CC79B439}"/>
          </ac:spMkLst>
        </pc:spChg>
      </pc:sldChg>
      <pc:sldChg chg="addSp delSp modSp mod">
        <pc:chgData name="SAULO ANGEL" userId="36baa15b-8b53-41fa-81e4-c453e2f98794" providerId="ADAL" clId="{6448B52F-0093-482A-98D8-51E84AD021B1}" dt="2021-04-14T16:02:57.246" v="175"/>
        <pc:sldMkLst>
          <pc:docMk/>
          <pc:sldMk cId="554120205" sldId="268"/>
        </pc:sldMkLst>
        <pc:spChg chg="del">
          <ac:chgData name="SAULO ANGEL" userId="36baa15b-8b53-41fa-81e4-c453e2f98794" providerId="ADAL" clId="{6448B52F-0093-482A-98D8-51E84AD021B1}" dt="2021-04-14T16:02:55.336" v="174" actId="478"/>
          <ac:spMkLst>
            <pc:docMk/>
            <pc:sldMk cId="554120205" sldId="268"/>
            <ac:spMk id="8" creationId="{0260CC54-7C81-4C64-AC0F-6C4A46BA9B32}"/>
          </ac:spMkLst>
        </pc:spChg>
        <pc:spChg chg="add mod">
          <ac:chgData name="SAULO ANGEL" userId="36baa15b-8b53-41fa-81e4-c453e2f98794" providerId="ADAL" clId="{6448B52F-0093-482A-98D8-51E84AD021B1}" dt="2021-04-14T16:02:57.246" v="175"/>
          <ac:spMkLst>
            <pc:docMk/>
            <pc:sldMk cId="554120205" sldId="268"/>
            <ac:spMk id="12" creationId="{6D0BA6C7-1019-45E4-A9D2-CD955436E049}"/>
          </ac:spMkLst>
        </pc:spChg>
      </pc:sldChg>
      <pc:sldChg chg="addSp delSp modSp mod">
        <pc:chgData name="SAULO ANGEL" userId="36baa15b-8b53-41fa-81e4-c453e2f98794" providerId="ADAL" clId="{6448B52F-0093-482A-98D8-51E84AD021B1}" dt="2021-04-14T16:03:03.172" v="177"/>
        <pc:sldMkLst>
          <pc:docMk/>
          <pc:sldMk cId="2536578613" sldId="269"/>
        </pc:sldMkLst>
        <pc:spChg chg="del">
          <ac:chgData name="SAULO ANGEL" userId="36baa15b-8b53-41fa-81e4-c453e2f98794" providerId="ADAL" clId="{6448B52F-0093-482A-98D8-51E84AD021B1}" dt="2021-04-14T16:03:02.612" v="176" actId="478"/>
          <ac:spMkLst>
            <pc:docMk/>
            <pc:sldMk cId="2536578613" sldId="269"/>
            <ac:spMk id="8" creationId="{0260CC54-7C81-4C64-AC0F-6C4A46BA9B32}"/>
          </ac:spMkLst>
        </pc:spChg>
        <pc:spChg chg="add mod">
          <ac:chgData name="SAULO ANGEL" userId="36baa15b-8b53-41fa-81e4-c453e2f98794" providerId="ADAL" clId="{6448B52F-0093-482A-98D8-51E84AD021B1}" dt="2021-04-14T16:03:03.172" v="177"/>
          <ac:spMkLst>
            <pc:docMk/>
            <pc:sldMk cId="2536578613" sldId="269"/>
            <ac:spMk id="9" creationId="{383B6ADD-7EEC-4E55-90DD-D7B865703695}"/>
          </ac:spMkLst>
        </pc:spChg>
      </pc:sldChg>
      <pc:sldChg chg="addSp delSp modSp mod">
        <pc:chgData name="SAULO ANGEL" userId="36baa15b-8b53-41fa-81e4-c453e2f98794" providerId="ADAL" clId="{6448B52F-0093-482A-98D8-51E84AD021B1}" dt="2021-04-14T16:03:09.201" v="179"/>
        <pc:sldMkLst>
          <pc:docMk/>
          <pc:sldMk cId="1236602543" sldId="270"/>
        </pc:sldMkLst>
        <pc:spChg chg="del">
          <ac:chgData name="SAULO ANGEL" userId="36baa15b-8b53-41fa-81e4-c453e2f98794" providerId="ADAL" clId="{6448B52F-0093-482A-98D8-51E84AD021B1}" dt="2021-04-14T16:03:08.711" v="178" actId="478"/>
          <ac:spMkLst>
            <pc:docMk/>
            <pc:sldMk cId="1236602543" sldId="270"/>
            <ac:spMk id="8" creationId="{0260CC54-7C81-4C64-AC0F-6C4A46BA9B32}"/>
          </ac:spMkLst>
        </pc:spChg>
        <pc:spChg chg="add mod">
          <ac:chgData name="SAULO ANGEL" userId="36baa15b-8b53-41fa-81e4-c453e2f98794" providerId="ADAL" clId="{6448B52F-0093-482A-98D8-51E84AD021B1}" dt="2021-04-14T16:03:09.201" v="179"/>
          <ac:spMkLst>
            <pc:docMk/>
            <pc:sldMk cId="1236602543" sldId="270"/>
            <ac:spMk id="10" creationId="{2C59476B-3B33-41D5-B4DE-66BB35842BED}"/>
          </ac:spMkLst>
        </pc:spChg>
      </pc:sldChg>
      <pc:sldChg chg="addSp delSp modSp mod">
        <pc:chgData name="SAULO ANGEL" userId="36baa15b-8b53-41fa-81e4-c453e2f98794" providerId="ADAL" clId="{6448B52F-0093-482A-98D8-51E84AD021B1}" dt="2021-04-14T16:03:18.061" v="181"/>
        <pc:sldMkLst>
          <pc:docMk/>
          <pc:sldMk cId="2550435713" sldId="271"/>
        </pc:sldMkLst>
        <pc:spChg chg="del">
          <ac:chgData name="SAULO ANGEL" userId="36baa15b-8b53-41fa-81e4-c453e2f98794" providerId="ADAL" clId="{6448B52F-0093-482A-98D8-51E84AD021B1}" dt="2021-04-14T16:03:17.633" v="180" actId="478"/>
          <ac:spMkLst>
            <pc:docMk/>
            <pc:sldMk cId="2550435713" sldId="271"/>
            <ac:spMk id="8" creationId="{0260CC54-7C81-4C64-AC0F-6C4A46BA9B32}"/>
          </ac:spMkLst>
        </pc:spChg>
        <pc:spChg chg="add mod">
          <ac:chgData name="SAULO ANGEL" userId="36baa15b-8b53-41fa-81e4-c453e2f98794" providerId="ADAL" clId="{6448B52F-0093-482A-98D8-51E84AD021B1}" dt="2021-04-14T16:03:18.061" v="181"/>
          <ac:spMkLst>
            <pc:docMk/>
            <pc:sldMk cId="2550435713" sldId="271"/>
            <ac:spMk id="9" creationId="{8FD4AE83-B129-4D9F-87E7-1854DA040FBB}"/>
          </ac:spMkLst>
        </pc:spChg>
      </pc:sldChg>
      <pc:sldChg chg="addSp delSp modSp mod">
        <pc:chgData name="SAULO ANGEL" userId="36baa15b-8b53-41fa-81e4-c453e2f98794" providerId="ADAL" clId="{6448B52F-0093-482A-98D8-51E84AD021B1}" dt="2021-04-14T16:03:33.411" v="185"/>
        <pc:sldMkLst>
          <pc:docMk/>
          <pc:sldMk cId="1959779995" sldId="272"/>
        </pc:sldMkLst>
        <pc:spChg chg="del">
          <ac:chgData name="SAULO ANGEL" userId="36baa15b-8b53-41fa-81e4-c453e2f98794" providerId="ADAL" clId="{6448B52F-0093-482A-98D8-51E84AD021B1}" dt="2021-04-14T16:03:32.953" v="184" actId="478"/>
          <ac:spMkLst>
            <pc:docMk/>
            <pc:sldMk cId="1959779995" sldId="272"/>
            <ac:spMk id="8" creationId="{0260CC54-7C81-4C64-AC0F-6C4A46BA9B32}"/>
          </ac:spMkLst>
        </pc:spChg>
        <pc:spChg chg="add mod">
          <ac:chgData name="SAULO ANGEL" userId="36baa15b-8b53-41fa-81e4-c453e2f98794" providerId="ADAL" clId="{6448B52F-0093-482A-98D8-51E84AD021B1}" dt="2021-04-14T16:03:33.411" v="185"/>
          <ac:spMkLst>
            <pc:docMk/>
            <pc:sldMk cId="1959779995" sldId="272"/>
            <ac:spMk id="12" creationId="{B70D8030-A7D5-4643-A288-9C1449F87D9F}"/>
          </ac:spMkLst>
        </pc:spChg>
      </pc:sldChg>
      <pc:sldChg chg="addSp delSp modSp mod">
        <pc:chgData name="SAULO ANGEL" userId="36baa15b-8b53-41fa-81e4-c453e2f98794" providerId="ADAL" clId="{6448B52F-0093-482A-98D8-51E84AD021B1}" dt="2021-04-14T16:03:27.446" v="183"/>
        <pc:sldMkLst>
          <pc:docMk/>
          <pc:sldMk cId="3391804276" sldId="274"/>
        </pc:sldMkLst>
        <pc:spChg chg="del">
          <ac:chgData name="SAULO ANGEL" userId="36baa15b-8b53-41fa-81e4-c453e2f98794" providerId="ADAL" clId="{6448B52F-0093-482A-98D8-51E84AD021B1}" dt="2021-04-14T16:03:26.831" v="182" actId="478"/>
          <ac:spMkLst>
            <pc:docMk/>
            <pc:sldMk cId="3391804276" sldId="274"/>
            <ac:spMk id="8" creationId="{0260CC54-7C81-4C64-AC0F-6C4A46BA9B32}"/>
          </ac:spMkLst>
        </pc:spChg>
        <pc:spChg chg="add mod">
          <ac:chgData name="SAULO ANGEL" userId="36baa15b-8b53-41fa-81e4-c453e2f98794" providerId="ADAL" clId="{6448B52F-0093-482A-98D8-51E84AD021B1}" dt="2021-04-14T16:03:27.446" v="183"/>
          <ac:spMkLst>
            <pc:docMk/>
            <pc:sldMk cId="3391804276" sldId="274"/>
            <ac:spMk id="9" creationId="{C06268CD-F004-4F53-8442-542DC5CF1EF3}"/>
          </ac:spMkLst>
        </pc:spChg>
      </pc:sldChg>
      <pc:sldChg chg="addSp delSp modSp mod">
        <pc:chgData name="SAULO ANGEL" userId="36baa15b-8b53-41fa-81e4-c453e2f98794" providerId="ADAL" clId="{6448B52F-0093-482A-98D8-51E84AD021B1}" dt="2021-04-14T16:03:40.577" v="187"/>
        <pc:sldMkLst>
          <pc:docMk/>
          <pc:sldMk cId="317762222" sldId="275"/>
        </pc:sldMkLst>
        <pc:spChg chg="del">
          <ac:chgData name="SAULO ANGEL" userId="36baa15b-8b53-41fa-81e4-c453e2f98794" providerId="ADAL" clId="{6448B52F-0093-482A-98D8-51E84AD021B1}" dt="2021-04-14T16:03:40.054" v="186" actId="478"/>
          <ac:spMkLst>
            <pc:docMk/>
            <pc:sldMk cId="317762222" sldId="275"/>
            <ac:spMk id="8" creationId="{0260CC54-7C81-4C64-AC0F-6C4A46BA9B32}"/>
          </ac:spMkLst>
        </pc:spChg>
        <pc:spChg chg="add mod">
          <ac:chgData name="SAULO ANGEL" userId="36baa15b-8b53-41fa-81e4-c453e2f98794" providerId="ADAL" clId="{6448B52F-0093-482A-98D8-51E84AD021B1}" dt="2021-04-14T16:03:40.577" v="187"/>
          <ac:spMkLst>
            <pc:docMk/>
            <pc:sldMk cId="317762222" sldId="275"/>
            <ac:spMk id="31" creationId="{C62DA58D-71EF-4B4F-8F04-5D4BB9C4FDDC}"/>
          </ac:spMkLst>
        </pc:spChg>
      </pc:sldChg>
      <pc:sldChg chg="addSp delSp modSp mod">
        <pc:chgData name="SAULO ANGEL" userId="36baa15b-8b53-41fa-81e4-c453e2f98794" providerId="ADAL" clId="{6448B52F-0093-482A-98D8-51E84AD021B1}" dt="2021-04-14T16:04:15.051" v="196" actId="20577"/>
        <pc:sldMkLst>
          <pc:docMk/>
          <pc:sldMk cId="4260989076" sldId="276"/>
        </pc:sldMkLst>
        <pc:spChg chg="del">
          <ac:chgData name="SAULO ANGEL" userId="36baa15b-8b53-41fa-81e4-c453e2f98794" providerId="ADAL" clId="{6448B52F-0093-482A-98D8-51E84AD021B1}" dt="2021-04-14T16:03:46.411" v="188" actId="478"/>
          <ac:spMkLst>
            <pc:docMk/>
            <pc:sldMk cId="4260989076" sldId="276"/>
            <ac:spMk id="8" creationId="{0260CC54-7C81-4C64-AC0F-6C4A46BA9B32}"/>
          </ac:spMkLst>
        </pc:spChg>
        <pc:spChg chg="add mod">
          <ac:chgData name="SAULO ANGEL" userId="36baa15b-8b53-41fa-81e4-c453e2f98794" providerId="ADAL" clId="{6448B52F-0093-482A-98D8-51E84AD021B1}" dt="2021-04-14T16:03:46.935" v="189"/>
          <ac:spMkLst>
            <pc:docMk/>
            <pc:sldMk cId="4260989076" sldId="276"/>
            <ac:spMk id="31" creationId="{C4541E66-B1DB-4781-97E4-37C55A2074F8}"/>
          </ac:spMkLst>
        </pc:spChg>
        <pc:spChg chg="mod">
          <ac:chgData name="SAULO ANGEL" userId="36baa15b-8b53-41fa-81e4-c453e2f98794" providerId="ADAL" clId="{6448B52F-0093-482A-98D8-51E84AD021B1}" dt="2021-04-14T16:04:15.051" v="196" actId="20577"/>
          <ac:spMkLst>
            <pc:docMk/>
            <pc:sldMk cId="4260989076" sldId="276"/>
            <ac:spMk id="54" creationId="{ABF31629-1253-47F4-8A47-71D761541C0A}"/>
          </ac:spMkLst>
        </pc:spChg>
      </pc:sldChg>
      <pc:sldChg chg="addSp delSp modSp mod">
        <pc:chgData name="SAULO ANGEL" userId="36baa15b-8b53-41fa-81e4-c453e2f98794" providerId="ADAL" clId="{6448B52F-0093-482A-98D8-51E84AD021B1}" dt="2021-04-14T16:04:43.657" v="202"/>
        <pc:sldMkLst>
          <pc:docMk/>
          <pc:sldMk cId="3681932928" sldId="277"/>
        </pc:sldMkLst>
        <pc:spChg chg="del">
          <ac:chgData name="SAULO ANGEL" userId="36baa15b-8b53-41fa-81e4-c453e2f98794" providerId="ADAL" clId="{6448B52F-0093-482A-98D8-51E84AD021B1}" dt="2021-04-14T16:04:43.167" v="201" actId="478"/>
          <ac:spMkLst>
            <pc:docMk/>
            <pc:sldMk cId="3681932928" sldId="277"/>
            <ac:spMk id="8" creationId="{0260CC54-7C81-4C64-AC0F-6C4A46BA9B32}"/>
          </ac:spMkLst>
        </pc:spChg>
        <pc:spChg chg="add mod">
          <ac:chgData name="SAULO ANGEL" userId="36baa15b-8b53-41fa-81e4-c453e2f98794" providerId="ADAL" clId="{6448B52F-0093-482A-98D8-51E84AD021B1}" dt="2021-04-14T16:04:43.657" v="202"/>
          <ac:spMkLst>
            <pc:docMk/>
            <pc:sldMk cId="3681932928" sldId="277"/>
            <ac:spMk id="53" creationId="{7B68B46D-06F3-40FA-9387-CF16544D9D81}"/>
          </ac:spMkLst>
        </pc:spChg>
      </pc:sldChg>
      <pc:sldChg chg="addSp delSp modSp mod">
        <pc:chgData name="SAULO ANGEL" userId="36baa15b-8b53-41fa-81e4-c453e2f98794" providerId="ADAL" clId="{6448B52F-0093-482A-98D8-51E84AD021B1}" dt="2021-04-14T16:07:51.513" v="224"/>
        <pc:sldMkLst>
          <pc:docMk/>
          <pc:sldMk cId="1643467497" sldId="278"/>
        </pc:sldMkLst>
        <pc:spChg chg="del">
          <ac:chgData name="SAULO ANGEL" userId="36baa15b-8b53-41fa-81e4-c453e2f98794" providerId="ADAL" clId="{6448B52F-0093-482A-98D8-51E84AD021B1}" dt="2021-04-14T16:07:50.934" v="223" actId="478"/>
          <ac:spMkLst>
            <pc:docMk/>
            <pc:sldMk cId="1643467497" sldId="278"/>
            <ac:spMk id="8" creationId="{0260CC54-7C81-4C64-AC0F-6C4A46BA9B32}"/>
          </ac:spMkLst>
        </pc:spChg>
        <pc:spChg chg="add mod">
          <ac:chgData name="SAULO ANGEL" userId="36baa15b-8b53-41fa-81e4-c453e2f98794" providerId="ADAL" clId="{6448B52F-0093-482A-98D8-51E84AD021B1}" dt="2021-04-14T16:07:51.513" v="224"/>
          <ac:spMkLst>
            <pc:docMk/>
            <pc:sldMk cId="1643467497" sldId="278"/>
            <ac:spMk id="44" creationId="{CB4BD6FF-D1D8-42F1-959A-3BBC38C17461}"/>
          </ac:spMkLst>
        </pc:spChg>
      </pc:sldChg>
      <pc:sldChg chg="addSp delSp modSp mod">
        <pc:chgData name="SAULO ANGEL" userId="36baa15b-8b53-41fa-81e4-c453e2f98794" providerId="ADAL" clId="{6448B52F-0093-482A-98D8-51E84AD021B1}" dt="2021-04-14T16:08:00.372" v="226"/>
        <pc:sldMkLst>
          <pc:docMk/>
          <pc:sldMk cId="2163074823" sldId="279"/>
        </pc:sldMkLst>
        <pc:spChg chg="del">
          <ac:chgData name="SAULO ANGEL" userId="36baa15b-8b53-41fa-81e4-c453e2f98794" providerId="ADAL" clId="{6448B52F-0093-482A-98D8-51E84AD021B1}" dt="2021-04-14T16:07:59.769" v="225" actId="478"/>
          <ac:spMkLst>
            <pc:docMk/>
            <pc:sldMk cId="2163074823" sldId="279"/>
            <ac:spMk id="8" creationId="{0260CC54-7C81-4C64-AC0F-6C4A46BA9B32}"/>
          </ac:spMkLst>
        </pc:spChg>
        <pc:spChg chg="add mod">
          <ac:chgData name="SAULO ANGEL" userId="36baa15b-8b53-41fa-81e4-c453e2f98794" providerId="ADAL" clId="{6448B52F-0093-482A-98D8-51E84AD021B1}" dt="2021-04-14T16:08:00.372" v="226"/>
          <ac:spMkLst>
            <pc:docMk/>
            <pc:sldMk cId="2163074823" sldId="279"/>
            <ac:spMk id="10" creationId="{076813BA-5BF3-4E9B-895C-C4AFC2AC1368}"/>
          </ac:spMkLst>
        </pc:spChg>
      </pc:sldChg>
      <pc:sldChg chg="addSp delSp modSp mod">
        <pc:chgData name="SAULO ANGEL" userId="36baa15b-8b53-41fa-81e4-c453e2f98794" providerId="ADAL" clId="{6448B52F-0093-482A-98D8-51E84AD021B1}" dt="2021-04-14T16:08:07.557" v="228"/>
        <pc:sldMkLst>
          <pc:docMk/>
          <pc:sldMk cId="3557499228" sldId="280"/>
        </pc:sldMkLst>
        <pc:spChg chg="add mod">
          <ac:chgData name="SAULO ANGEL" userId="36baa15b-8b53-41fa-81e4-c453e2f98794" providerId="ADAL" clId="{6448B52F-0093-482A-98D8-51E84AD021B1}" dt="2021-04-14T16:08:07.557" v="228"/>
          <ac:spMkLst>
            <pc:docMk/>
            <pc:sldMk cId="3557499228" sldId="280"/>
            <ac:spMk id="7" creationId="{3D5A9F27-986A-40FC-B4D2-2EDDF8542C68}"/>
          </ac:spMkLst>
        </pc:spChg>
        <pc:spChg chg="del">
          <ac:chgData name="SAULO ANGEL" userId="36baa15b-8b53-41fa-81e4-c453e2f98794" providerId="ADAL" clId="{6448B52F-0093-482A-98D8-51E84AD021B1}" dt="2021-04-14T16:08:06.942" v="227" actId="478"/>
          <ac:spMkLst>
            <pc:docMk/>
            <pc:sldMk cId="3557499228" sldId="280"/>
            <ac:spMk id="8" creationId="{0260CC54-7C81-4C64-AC0F-6C4A46BA9B32}"/>
          </ac:spMkLst>
        </pc:spChg>
      </pc:sldChg>
      <pc:sldChg chg="addSp delSp modSp mod">
        <pc:chgData name="SAULO ANGEL" userId="36baa15b-8b53-41fa-81e4-c453e2f98794" providerId="ADAL" clId="{6448B52F-0093-482A-98D8-51E84AD021B1}" dt="2021-04-14T16:09:33.730" v="242" actId="20577"/>
        <pc:sldMkLst>
          <pc:docMk/>
          <pc:sldMk cId="3334305443" sldId="281"/>
        </pc:sldMkLst>
        <pc:spChg chg="mod">
          <ac:chgData name="SAULO ANGEL" userId="36baa15b-8b53-41fa-81e4-c453e2f98794" providerId="ADAL" clId="{6448B52F-0093-482A-98D8-51E84AD021B1}" dt="2021-04-14T16:09:33.730" v="242" actId="20577"/>
          <ac:spMkLst>
            <pc:docMk/>
            <pc:sldMk cId="3334305443" sldId="281"/>
            <ac:spMk id="6" creationId="{3A0C0FC9-D9A9-E548-B90C-AAB4B1ECC311}"/>
          </ac:spMkLst>
        </pc:spChg>
        <pc:spChg chg="del">
          <ac:chgData name="SAULO ANGEL" userId="36baa15b-8b53-41fa-81e4-c453e2f98794" providerId="ADAL" clId="{6448B52F-0093-482A-98D8-51E84AD021B1}" dt="2021-04-14T16:09:19.781" v="238" actId="478"/>
          <ac:spMkLst>
            <pc:docMk/>
            <pc:sldMk cId="3334305443" sldId="281"/>
            <ac:spMk id="8" creationId="{0260CC54-7C81-4C64-AC0F-6C4A46BA9B32}"/>
          </ac:spMkLst>
        </pc:spChg>
        <pc:spChg chg="add mod">
          <ac:chgData name="SAULO ANGEL" userId="36baa15b-8b53-41fa-81e4-c453e2f98794" providerId="ADAL" clId="{6448B52F-0093-482A-98D8-51E84AD021B1}" dt="2021-04-14T16:09:20.951" v="239"/>
          <ac:spMkLst>
            <pc:docMk/>
            <pc:sldMk cId="3334305443" sldId="281"/>
            <ac:spMk id="10" creationId="{A2D75EAD-6310-4D25-B130-FEB1A34665D9}"/>
          </ac:spMkLst>
        </pc:spChg>
      </pc:sldChg>
      <pc:sldChg chg="addSp delSp modSp mod">
        <pc:chgData name="SAULO ANGEL" userId="36baa15b-8b53-41fa-81e4-c453e2f98794" providerId="ADAL" clId="{6448B52F-0093-482A-98D8-51E84AD021B1}" dt="2021-04-14T16:08:27.950" v="230"/>
        <pc:sldMkLst>
          <pc:docMk/>
          <pc:sldMk cId="3069861240" sldId="282"/>
        </pc:sldMkLst>
        <pc:spChg chg="del">
          <ac:chgData name="SAULO ANGEL" userId="36baa15b-8b53-41fa-81e4-c453e2f98794" providerId="ADAL" clId="{6448B52F-0093-482A-98D8-51E84AD021B1}" dt="2021-04-14T16:08:26.655" v="229" actId="478"/>
          <ac:spMkLst>
            <pc:docMk/>
            <pc:sldMk cId="3069861240" sldId="282"/>
            <ac:spMk id="8" creationId="{0260CC54-7C81-4C64-AC0F-6C4A46BA9B32}"/>
          </ac:spMkLst>
        </pc:spChg>
        <pc:spChg chg="add mod">
          <ac:chgData name="SAULO ANGEL" userId="36baa15b-8b53-41fa-81e4-c453e2f98794" providerId="ADAL" clId="{6448B52F-0093-482A-98D8-51E84AD021B1}" dt="2021-04-14T16:08:27.950" v="230"/>
          <ac:spMkLst>
            <pc:docMk/>
            <pc:sldMk cId="3069861240" sldId="282"/>
            <ac:spMk id="12" creationId="{FC2AD5A5-E86F-43F8-8187-DED30219A3B5}"/>
          </ac:spMkLst>
        </pc:spChg>
      </pc:sldChg>
      <pc:sldChg chg="addSp delSp modSp mod">
        <pc:chgData name="SAULO ANGEL" userId="36baa15b-8b53-41fa-81e4-c453e2f98794" providerId="ADAL" clId="{6448B52F-0093-482A-98D8-51E84AD021B1}" dt="2021-04-14T16:05:50.088" v="212"/>
        <pc:sldMkLst>
          <pc:docMk/>
          <pc:sldMk cId="1677972472" sldId="283"/>
        </pc:sldMkLst>
        <pc:spChg chg="del">
          <ac:chgData name="SAULO ANGEL" userId="36baa15b-8b53-41fa-81e4-c453e2f98794" providerId="ADAL" clId="{6448B52F-0093-482A-98D8-51E84AD021B1}" dt="2021-04-14T16:05:49.539" v="211" actId="478"/>
          <ac:spMkLst>
            <pc:docMk/>
            <pc:sldMk cId="1677972472" sldId="283"/>
            <ac:spMk id="8" creationId="{0260CC54-7C81-4C64-AC0F-6C4A46BA9B32}"/>
          </ac:spMkLst>
        </pc:spChg>
        <pc:spChg chg="add mod">
          <ac:chgData name="SAULO ANGEL" userId="36baa15b-8b53-41fa-81e4-c453e2f98794" providerId="ADAL" clId="{6448B52F-0093-482A-98D8-51E84AD021B1}" dt="2021-04-14T16:05:50.088" v="212"/>
          <ac:spMkLst>
            <pc:docMk/>
            <pc:sldMk cId="1677972472" sldId="283"/>
            <ac:spMk id="9" creationId="{98D58EE9-2175-49FB-8785-81377D343554}"/>
          </ac:spMkLst>
        </pc:spChg>
      </pc:sldChg>
      <pc:sldChg chg="addSp delSp modSp mod">
        <pc:chgData name="SAULO ANGEL" userId="36baa15b-8b53-41fa-81e4-c453e2f98794" providerId="ADAL" clId="{6448B52F-0093-482A-98D8-51E84AD021B1}" dt="2021-04-14T16:05:30.680" v="206"/>
        <pc:sldMkLst>
          <pc:docMk/>
          <pc:sldMk cId="2026770799" sldId="284"/>
        </pc:sldMkLst>
        <pc:spChg chg="del">
          <ac:chgData name="SAULO ANGEL" userId="36baa15b-8b53-41fa-81e4-c453e2f98794" providerId="ADAL" clId="{6448B52F-0093-482A-98D8-51E84AD021B1}" dt="2021-04-14T16:05:30.045" v="205" actId="478"/>
          <ac:spMkLst>
            <pc:docMk/>
            <pc:sldMk cId="2026770799" sldId="284"/>
            <ac:spMk id="8" creationId="{0260CC54-7C81-4C64-AC0F-6C4A46BA9B32}"/>
          </ac:spMkLst>
        </pc:spChg>
        <pc:spChg chg="add mod">
          <ac:chgData name="SAULO ANGEL" userId="36baa15b-8b53-41fa-81e4-c453e2f98794" providerId="ADAL" clId="{6448B52F-0093-482A-98D8-51E84AD021B1}" dt="2021-04-14T16:05:30.680" v="206"/>
          <ac:spMkLst>
            <pc:docMk/>
            <pc:sldMk cId="2026770799" sldId="284"/>
            <ac:spMk id="35" creationId="{470B77A9-B396-46B4-923D-434702538CB6}"/>
          </ac:spMkLst>
        </pc:spChg>
      </pc:sldChg>
      <pc:sldChg chg="addSp delSp modSp mod">
        <pc:chgData name="SAULO ANGEL" userId="36baa15b-8b53-41fa-81e4-c453e2f98794" providerId="ADAL" clId="{6448B52F-0093-482A-98D8-51E84AD021B1}" dt="2021-04-14T16:05:44.496" v="210"/>
        <pc:sldMkLst>
          <pc:docMk/>
          <pc:sldMk cId="2686119256" sldId="285"/>
        </pc:sldMkLst>
        <pc:spChg chg="del">
          <ac:chgData name="SAULO ANGEL" userId="36baa15b-8b53-41fa-81e4-c453e2f98794" providerId="ADAL" clId="{6448B52F-0093-482A-98D8-51E84AD021B1}" dt="2021-04-14T16:05:43.900" v="209" actId="478"/>
          <ac:spMkLst>
            <pc:docMk/>
            <pc:sldMk cId="2686119256" sldId="285"/>
            <ac:spMk id="8" creationId="{0260CC54-7C81-4C64-AC0F-6C4A46BA9B32}"/>
          </ac:spMkLst>
        </pc:spChg>
        <pc:spChg chg="add mod">
          <ac:chgData name="SAULO ANGEL" userId="36baa15b-8b53-41fa-81e4-c453e2f98794" providerId="ADAL" clId="{6448B52F-0093-482A-98D8-51E84AD021B1}" dt="2021-04-14T16:05:44.496" v="210"/>
          <ac:spMkLst>
            <pc:docMk/>
            <pc:sldMk cId="2686119256" sldId="285"/>
            <ac:spMk id="49" creationId="{4A7BF776-C7EB-4D2B-AA36-98BD69ABAECF}"/>
          </ac:spMkLst>
        </pc:spChg>
      </pc:sldChg>
      <pc:sldChg chg="addSp delSp modSp mod">
        <pc:chgData name="SAULO ANGEL" userId="36baa15b-8b53-41fa-81e4-c453e2f98794" providerId="ADAL" clId="{6448B52F-0093-482A-98D8-51E84AD021B1}" dt="2021-04-14T16:05:37.074" v="208"/>
        <pc:sldMkLst>
          <pc:docMk/>
          <pc:sldMk cId="1518421080" sldId="286"/>
        </pc:sldMkLst>
        <pc:spChg chg="del">
          <ac:chgData name="SAULO ANGEL" userId="36baa15b-8b53-41fa-81e4-c453e2f98794" providerId="ADAL" clId="{6448B52F-0093-482A-98D8-51E84AD021B1}" dt="2021-04-14T16:05:36.165" v="207" actId="478"/>
          <ac:spMkLst>
            <pc:docMk/>
            <pc:sldMk cId="1518421080" sldId="286"/>
            <ac:spMk id="8" creationId="{0260CC54-7C81-4C64-AC0F-6C4A46BA9B32}"/>
          </ac:spMkLst>
        </pc:spChg>
        <pc:spChg chg="add mod">
          <ac:chgData name="SAULO ANGEL" userId="36baa15b-8b53-41fa-81e4-c453e2f98794" providerId="ADAL" clId="{6448B52F-0093-482A-98D8-51E84AD021B1}" dt="2021-04-14T16:05:37.074" v="208"/>
          <ac:spMkLst>
            <pc:docMk/>
            <pc:sldMk cId="1518421080" sldId="286"/>
            <ac:spMk id="10" creationId="{4580534E-988E-4B8E-AEB6-53B1A6A0CCD7}"/>
          </ac:spMkLst>
        </pc:spChg>
      </pc:sldChg>
      <pc:sldChg chg="addSp delSp modSp mod modNotesTx">
        <pc:chgData name="SAULO ANGEL" userId="36baa15b-8b53-41fa-81e4-c453e2f98794" providerId="ADAL" clId="{6448B52F-0093-482A-98D8-51E84AD021B1}" dt="2021-04-25T19:45:27.082" v="431" actId="20577"/>
        <pc:sldMkLst>
          <pc:docMk/>
          <pc:sldMk cId="3018719641" sldId="287"/>
        </pc:sldMkLst>
        <pc:spChg chg="del">
          <ac:chgData name="SAULO ANGEL" userId="36baa15b-8b53-41fa-81e4-c453e2f98794" providerId="ADAL" clId="{6448B52F-0093-482A-98D8-51E84AD021B1}" dt="2021-04-14T16:07:10.200" v="219" actId="478"/>
          <ac:spMkLst>
            <pc:docMk/>
            <pc:sldMk cId="3018719641" sldId="287"/>
            <ac:spMk id="8" creationId="{0260CC54-7C81-4C64-AC0F-6C4A46BA9B32}"/>
          </ac:spMkLst>
        </pc:spChg>
        <pc:spChg chg="add mod">
          <ac:chgData name="SAULO ANGEL" userId="36baa15b-8b53-41fa-81e4-c453e2f98794" providerId="ADAL" clId="{6448B52F-0093-482A-98D8-51E84AD021B1}" dt="2021-04-14T16:07:10.777" v="220"/>
          <ac:spMkLst>
            <pc:docMk/>
            <pc:sldMk cId="3018719641" sldId="287"/>
            <ac:spMk id="13" creationId="{B8EFD433-B55C-46A9-82CC-5B6018734B04}"/>
          </ac:spMkLst>
        </pc:spChg>
      </pc:sldChg>
      <pc:sldChg chg="addSp delSp modSp mod">
        <pc:chgData name="SAULO ANGEL" userId="36baa15b-8b53-41fa-81e4-c453e2f98794" providerId="ADAL" clId="{6448B52F-0093-482A-98D8-51E84AD021B1}" dt="2021-04-14T16:06:05.457" v="216"/>
        <pc:sldMkLst>
          <pc:docMk/>
          <pc:sldMk cId="2263506545" sldId="288"/>
        </pc:sldMkLst>
        <pc:spChg chg="del">
          <ac:chgData name="SAULO ANGEL" userId="36baa15b-8b53-41fa-81e4-c453e2f98794" providerId="ADAL" clId="{6448B52F-0093-482A-98D8-51E84AD021B1}" dt="2021-04-14T16:06:04.941" v="215" actId="478"/>
          <ac:spMkLst>
            <pc:docMk/>
            <pc:sldMk cId="2263506545" sldId="288"/>
            <ac:spMk id="8" creationId="{0260CC54-7C81-4C64-AC0F-6C4A46BA9B32}"/>
          </ac:spMkLst>
        </pc:spChg>
        <pc:spChg chg="add mod">
          <ac:chgData name="SAULO ANGEL" userId="36baa15b-8b53-41fa-81e4-c453e2f98794" providerId="ADAL" clId="{6448B52F-0093-482A-98D8-51E84AD021B1}" dt="2021-04-14T16:06:05.457" v="216"/>
          <ac:spMkLst>
            <pc:docMk/>
            <pc:sldMk cId="2263506545" sldId="288"/>
            <ac:spMk id="49" creationId="{7B085EB0-69E0-49AB-93F3-9047EB547391}"/>
          </ac:spMkLst>
        </pc:spChg>
      </pc:sldChg>
      <pc:sldChg chg="addSp delSp modSp mod">
        <pc:chgData name="SAULO ANGEL" userId="36baa15b-8b53-41fa-81e4-c453e2f98794" providerId="ADAL" clId="{6448B52F-0093-482A-98D8-51E84AD021B1}" dt="2021-04-14T16:07:18.672" v="222"/>
        <pc:sldMkLst>
          <pc:docMk/>
          <pc:sldMk cId="1813295349" sldId="289"/>
        </pc:sldMkLst>
        <pc:spChg chg="del">
          <ac:chgData name="SAULO ANGEL" userId="36baa15b-8b53-41fa-81e4-c453e2f98794" providerId="ADAL" clId="{6448B52F-0093-482A-98D8-51E84AD021B1}" dt="2021-04-14T16:07:18.066" v="221" actId="478"/>
          <ac:spMkLst>
            <pc:docMk/>
            <pc:sldMk cId="1813295349" sldId="289"/>
            <ac:spMk id="8" creationId="{0260CC54-7C81-4C64-AC0F-6C4A46BA9B32}"/>
          </ac:spMkLst>
        </pc:spChg>
        <pc:spChg chg="add mod">
          <ac:chgData name="SAULO ANGEL" userId="36baa15b-8b53-41fa-81e4-c453e2f98794" providerId="ADAL" clId="{6448B52F-0093-482A-98D8-51E84AD021B1}" dt="2021-04-14T16:07:18.672" v="222"/>
          <ac:spMkLst>
            <pc:docMk/>
            <pc:sldMk cId="1813295349" sldId="289"/>
            <ac:spMk id="10" creationId="{E7F227D2-48D7-4E8F-8CFD-15B4DAC1DBC8}"/>
          </ac:spMkLst>
        </pc:spChg>
      </pc:sldChg>
      <pc:sldChg chg="addSp delSp modSp mod modAnim modNotesTx">
        <pc:chgData name="SAULO ANGEL" userId="36baa15b-8b53-41fa-81e4-c453e2f98794" providerId="ADAL" clId="{6448B52F-0093-482A-98D8-51E84AD021B1}" dt="2021-04-25T19:10:46.477" v="381" actId="20577"/>
        <pc:sldMkLst>
          <pc:docMk/>
          <pc:sldMk cId="1468301563" sldId="290"/>
        </pc:sldMkLst>
        <pc:spChg chg="add mod">
          <ac:chgData name="SAULO ANGEL" userId="36baa15b-8b53-41fa-81e4-c453e2f98794" providerId="ADAL" clId="{6448B52F-0093-482A-98D8-51E84AD021B1}" dt="2021-04-14T16:17:45.360" v="301" actId="113"/>
          <ac:spMkLst>
            <pc:docMk/>
            <pc:sldMk cId="1468301563" sldId="290"/>
            <ac:spMk id="3" creationId="{05390EBF-B2EB-4BCE-AF96-2876A19FECFD}"/>
          </ac:spMkLst>
        </pc:spChg>
        <pc:spChg chg="add mod">
          <ac:chgData name="SAULO ANGEL" userId="36baa15b-8b53-41fa-81e4-c453e2f98794" providerId="ADAL" clId="{6448B52F-0093-482A-98D8-51E84AD021B1}" dt="2021-04-14T16:04:32.989" v="198"/>
          <ac:spMkLst>
            <pc:docMk/>
            <pc:sldMk cId="1468301563" sldId="290"/>
            <ac:spMk id="6" creationId="{68271217-4170-4BB9-B038-C9EB41432AC5}"/>
          </ac:spMkLst>
        </pc:spChg>
        <pc:spChg chg="del">
          <ac:chgData name="SAULO ANGEL" userId="36baa15b-8b53-41fa-81e4-c453e2f98794" providerId="ADAL" clId="{6448B52F-0093-482A-98D8-51E84AD021B1}" dt="2021-04-14T16:04:32.411" v="197" actId="478"/>
          <ac:spMkLst>
            <pc:docMk/>
            <pc:sldMk cId="1468301563" sldId="290"/>
            <ac:spMk id="8" creationId="{0260CC54-7C81-4C64-AC0F-6C4A46BA9B32}"/>
          </ac:spMkLst>
        </pc:spChg>
        <pc:spChg chg="add mod">
          <ac:chgData name="SAULO ANGEL" userId="36baa15b-8b53-41fa-81e4-c453e2f98794" providerId="ADAL" clId="{6448B52F-0093-482A-98D8-51E84AD021B1}" dt="2021-04-14T16:17:11.687" v="299" actId="164"/>
          <ac:spMkLst>
            <pc:docMk/>
            <pc:sldMk cId="1468301563" sldId="290"/>
            <ac:spMk id="9" creationId="{873B4E65-FF7E-4E6F-8627-919B84DED73C}"/>
          </ac:spMkLst>
        </pc:spChg>
        <pc:spChg chg="mod">
          <ac:chgData name="SAULO ANGEL" userId="36baa15b-8b53-41fa-81e4-c453e2f98794" providerId="ADAL" clId="{6448B52F-0093-482A-98D8-51E84AD021B1}" dt="2021-04-14T16:15:20.742" v="285" actId="1035"/>
          <ac:spMkLst>
            <pc:docMk/>
            <pc:sldMk cId="1468301563" sldId="290"/>
            <ac:spMk id="60" creationId="{BC771969-4317-4967-8A73-4E2D0D6B3EBC}"/>
          </ac:spMkLst>
        </pc:spChg>
        <pc:grpChg chg="add mod">
          <ac:chgData name="SAULO ANGEL" userId="36baa15b-8b53-41fa-81e4-c453e2f98794" providerId="ADAL" clId="{6448B52F-0093-482A-98D8-51E84AD021B1}" dt="2021-04-14T16:17:11.687" v="299" actId="164"/>
          <ac:grpSpMkLst>
            <pc:docMk/>
            <pc:sldMk cId="1468301563" sldId="290"/>
            <ac:grpSpMk id="4" creationId="{E83117B1-B31B-4C5B-906D-3BF87B8523D3}"/>
          </ac:grpSpMkLst>
        </pc:grpChg>
        <pc:picChg chg="add mod">
          <ac:chgData name="SAULO ANGEL" userId="36baa15b-8b53-41fa-81e4-c453e2f98794" providerId="ADAL" clId="{6448B52F-0093-482A-98D8-51E84AD021B1}" dt="2021-04-14T16:17:11.687" v="299" actId="164"/>
          <ac:picMkLst>
            <pc:docMk/>
            <pc:sldMk cId="1468301563" sldId="290"/>
            <ac:picMk id="7" creationId="{D044CA29-8165-43BB-9167-AD8AD1E39281}"/>
          </ac:picMkLst>
        </pc:picChg>
      </pc:sldChg>
      <pc:sldChg chg="addSp delSp modSp mod">
        <pc:chgData name="SAULO ANGEL" userId="36baa15b-8b53-41fa-81e4-c453e2f98794" providerId="ADAL" clId="{6448B52F-0093-482A-98D8-51E84AD021B1}" dt="2021-04-14T16:04:37.591" v="200"/>
        <pc:sldMkLst>
          <pc:docMk/>
          <pc:sldMk cId="642066213" sldId="291"/>
        </pc:sldMkLst>
        <pc:spChg chg="del">
          <ac:chgData name="SAULO ANGEL" userId="36baa15b-8b53-41fa-81e4-c453e2f98794" providerId="ADAL" clId="{6448B52F-0093-482A-98D8-51E84AD021B1}" dt="2021-04-14T16:04:37.102" v="199" actId="478"/>
          <ac:spMkLst>
            <pc:docMk/>
            <pc:sldMk cId="642066213" sldId="291"/>
            <ac:spMk id="8" creationId="{0260CC54-7C81-4C64-AC0F-6C4A46BA9B32}"/>
          </ac:spMkLst>
        </pc:spChg>
        <pc:spChg chg="add mod">
          <ac:chgData name="SAULO ANGEL" userId="36baa15b-8b53-41fa-81e4-c453e2f98794" providerId="ADAL" clId="{6448B52F-0093-482A-98D8-51E84AD021B1}" dt="2021-04-14T16:04:37.591" v="200"/>
          <ac:spMkLst>
            <pc:docMk/>
            <pc:sldMk cId="642066213" sldId="291"/>
            <ac:spMk id="9" creationId="{AEDCE964-9A8B-4699-B99E-A2CCA23D9107}"/>
          </ac:spMkLst>
        </pc:spChg>
      </pc:sldChg>
      <pc:sldChg chg="addSp delSp modSp mod">
        <pc:chgData name="SAULO ANGEL" userId="36baa15b-8b53-41fa-81e4-c453e2f98794" providerId="ADAL" clId="{6448B52F-0093-482A-98D8-51E84AD021B1}" dt="2021-04-14T16:08:41.229" v="233"/>
        <pc:sldMkLst>
          <pc:docMk/>
          <pc:sldMk cId="1378118234" sldId="292"/>
        </pc:sldMkLst>
        <pc:spChg chg="mod">
          <ac:chgData name="SAULO ANGEL" userId="36baa15b-8b53-41fa-81e4-c453e2f98794" providerId="ADAL" clId="{6448B52F-0093-482A-98D8-51E84AD021B1}" dt="2021-04-14T16:08:37.670" v="231" actId="1076"/>
          <ac:spMkLst>
            <pc:docMk/>
            <pc:sldMk cId="1378118234" sldId="292"/>
            <ac:spMk id="2" creationId="{D7F2E892-AD60-423E-84A2-5DEDB8BF0895}"/>
          </ac:spMkLst>
        </pc:spChg>
        <pc:spChg chg="del">
          <ac:chgData name="SAULO ANGEL" userId="36baa15b-8b53-41fa-81e4-c453e2f98794" providerId="ADAL" clId="{6448B52F-0093-482A-98D8-51E84AD021B1}" dt="2021-04-14T16:08:40.592" v="232" actId="478"/>
          <ac:spMkLst>
            <pc:docMk/>
            <pc:sldMk cId="1378118234" sldId="292"/>
            <ac:spMk id="8" creationId="{0260CC54-7C81-4C64-AC0F-6C4A46BA9B32}"/>
          </ac:spMkLst>
        </pc:spChg>
        <pc:spChg chg="add mod">
          <ac:chgData name="SAULO ANGEL" userId="36baa15b-8b53-41fa-81e4-c453e2f98794" providerId="ADAL" clId="{6448B52F-0093-482A-98D8-51E84AD021B1}" dt="2021-04-14T16:08:41.229" v="233"/>
          <ac:spMkLst>
            <pc:docMk/>
            <pc:sldMk cId="1378118234" sldId="292"/>
            <ac:spMk id="9" creationId="{8D1A4D07-2A63-4260-B40D-333512924877}"/>
          </ac:spMkLst>
        </pc:spChg>
      </pc:sldChg>
      <pc:sldChg chg="addSp delSp modSp mod">
        <pc:chgData name="SAULO ANGEL" userId="36baa15b-8b53-41fa-81e4-c453e2f98794" providerId="ADAL" clId="{6448B52F-0093-482A-98D8-51E84AD021B1}" dt="2021-04-14T16:08:47.921" v="235"/>
        <pc:sldMkLst>
          <pc:docMk/>
          <pc:sldMk cId="3150727086" sldId="293"/>
        </pc:sldMkLst>
        <pc:spChg chg="del">
          <ac:chgData name="SAULO ANGEL" userId="36baa15b-8b53-41fa-81e4-c453e2f98794" providerId="ADAL" clId="{6448B52F-0093-482A-98D8-51E84AD021B1}" dt="2021-04-14T16:08:47.364" v="234" actId="478"/>
          <ac:spMkLst>
            <pc:docMk/>
            <pc:sldMk cId="3150727086" sldId="293"/>
            <ac:spMk id="8" creationId="{0260CC54-7C81-4C64-AC0F-6C4A46BA9B32}"/>
          </ac:spMkLst>
        </pc:spChg>
        <pc:spChg chg="add mod">
          <ac:chgData name="SAULO ANGEL" userId="36baa15b-8b53-41fa-81e4-c453e2f98794" providerId="ADAL" clId="{6448B52F-0093-482A-98D8-51E84AD021B1}" dt="2021-04-14T16:08:47.921" v="235"/>
          <ac:spMkLst>
            <pc:docMk/>
            <pc:sldMk cId="3150727086" sldId="293"/>
            <ac:spMk id="9" creationId="{B453BBA6-2C03-4A02-9CB8-D2C4BF3520BF}"/>
          </ac:spMkLst>
        </pc:spChg>
      </pc:sldChg>
      <pc:sldChg chg="addSp delSp modSp mod">
        <pc:chgData name="SAULO ANGEL" userId="36baa15b-8b53-41fa-81e4-c453e2f98794" providerId="ADAL" clId="{6448B52F-0093-482A-98D8-51E84AD021B1}" dt="2021-04-14T16:08:55.943" v="237"/>
        <pc:sldMkLst>
          <pc:docMk/>
          <pc:sldMk cId="3752535151" sldId="294"/>
        </pc:sldMkLst>
        <pc:spChg chg="add mod">
          <ac:chgData name="SAULO ANGEL" userId="36baa15b-8b53-41fa-81e4-c453e2f98794" providerId="ADAL" clId="{6448B52F-0093-482A-98D8-51E84AD021B1}" dt="2021-04-14T16:08:55.943" v="237"/>
          <ac:spMkLst>
            <pc:docMk/>
            <pc:sldMk cId="3752535151" sldId="294"/>
            <ac:spMk id="6" creationId="{025DAFD0-6FDA-4899-A432-98912D8F551B}"/>
          </ac:spMkLst>
        </pc:spChg>
        <pc:spChg chg="del">
          <ac:chgData name="SAULO ANGEL" userId="36baa15b-8b53-41fa-81e4-c453e2f98794" providerId="ADAL" clId="{6448B52F-0093-482A-98D8-51E84AD021B1}" dt="2021-04-14T16:08:55.401" v="236" actId="478"/>
          <ac:spMkLst>
            <pc:docMk/>
            <pc:sldMk cId="3752535151" sldId="294"/>
            <ac:spMk id="8" creationId="{0260CC54-7C81-4C64-AC0F-6C4A46BA9B32}"/>
          </ac:spMkLst>
        </pc:spChg>
      </pc:sldChg>
      <pc:sldChg chg="addSp delSp modSp mod modNotesTx">
        <pc:chgData name="SAULO ANGEL" userId="36baa15b-8b53-41fa-81e4-c453e2f98794" providerId="ADAL" clId="{6448B52F-0093-482A-98D8-51E84AD021B1}" dt="2021-04-25T19:23:03.030" v="382"/>
        <pc:sldMkLst>
          <pc:docMk/>
          <pc:sldMk cId="4173779695" sldId="295"/>
        </pc:sldMkLst>
        <pc:spChg chg="del">
          <ac:chgData name="SAULO ANGEL" userId="36baa15b-8b53-41fa-81e4-c453e2f98794" providerId="ADAL" clId="{6448B52F-0093-482A-98D8-51E84AD021B1}" dt="2021-04-14T16:05:12.746" v="203" actId="478"/>
          <ac:spMkLst>
            <pc:docMk/>
            <pc:sldMk cId="4173779695" sldId="295"/>
            <ac:spMk id="8" creationId="{0260CC54-7C81-4C64-AC0F-6C4A46BA9B32}"/>
          </ac:spMkLst>
        </pc:spChg>
        <pc:spChg chg="add mod">
          <ac:chgData name="SAULO ANGEL" userId="36baa15b-8b53-41fa-81e4-c453e2f98794" providerId="ADAL" clId="{6448B52F-0093-482A-98D8-51E84AD021B1}" dt="2021-04-14T16:05:13.492" v="204"/>
          <ac:spMkLst>
            <pc:docMk/>
            <pc:sldMk cId="4173779695" sldId="295"/>
            <ac:spMk id="10" creationId="{82463CEB-4606-4554-BE2D-F44F53492A67}"/>
          </ac:spMkLst>
        </pc:spChg>
      </pc:sldChg>
      <pc:sldChg chg="addSp delSp modSp del mod">
        <pc:chgData name="SAULO ANGEL" userId="36baa15b-8b53-41fa-81e4-c453e2f98794" providerId="ADAL" clId="{6448B52F-0093-482A-98D8-51E84AD021B1}" dt="2021-04-14T16:18:09.842" v="302" actId="47"/>
        <pc:sldMkLst>
          <pc:docMk/>
          <pc:sldMk cId="3130446409" sldId="296"/>
        </pc:sldMkLst>
        <pc:spChg chg="del">
          <ac:chgData name="SAULO ANGEL" userId="36baa15b-8b53-41fa-81e4-c453e2f98794" providerId="ADAL" clId="{6448B52F-0093-482A-98D8-51E84AD021B1}" dt="2021-04-14T16:01:44.414" v="164" actId="478"/>
          <ac:spMkLst>
            <pc:docMk/>
            <pc:sldMk cId="3130446409" sldId="296"/>
            <ac:spMk id="8" creationId="{0260CC54-7C81-4C64-AC0F-6C4A46BA9B32}"/>
          </ac:spMkLst>
        </pc:spChg>
        <pc:spChg chg="add mod">
          <ac:chgData name="SAULO ANGEL" userId="36baa15b-8b53-41fa-81e4-c453e2f98794" providerId="ADAL" clId="{6448B52F-0093-482A-98D8-51E84AD021B1}" dt="2021-04-14T16:01:45.249" v="165"/>
          <ac:spMkLst>
            <pc:docMk/>
            <pc:sldMk cId="3130446409" sldId="296"/>
            <ac:spMk id="9" creationId="{4748037F-DF4A-4437-8C2A-F16A138004B6}"/>
          </ac:spMkLst>
        </pc:spChg>
        <pc:spChg chg="mod">
          <ac:chgData name="SAULO ANGEL" userId="36baa15b-8b53-41fa-81e4-c453e2f98794" providerId="ADAL" clId="{6448B52F-0093-482A-98D8-51E84AD021B1}" dt="2021-04-14T15:36:17.345" v="161" actId="20577"/>
          <ac:spMkLst>
            <pc:docMk/>
            <pc:sldMk cId="3130446409" sldId="296"/>
            <ac:spMk id="11" creationId="{1ABFF68C-D3FA-488D-922A-B540A90C4EA7}"/>
          </ac:spMkLst>
        </pc:spChg>
        <pc:spChg chg="mod">
          <ac:chgData name="SAULO ANGEL" userId="36baa15b-8b53-41fa-81e4-c453e2f98794" providerId="ADAL" clId="{6448B52F-0093-482A-98D8-51E84AD021B1}" dt="2021-04-14T15:36:07.499" v="140" actId="20577"/>
          <ac:spMkLst>
            <pc:docMk/>
            <pc:sldMk cId="3130446409" sldId="296"/>
            <ac:spMk id="34" creationId="{64B0A987-4D60-4AED-AB87-6B67B23BFCEE}"/>
          </ac:spMkLst>
        </pc:spChg>
      </pc:sldChg>
      <pc:sldChg chg="addSp delSp modSp mod">
        <pc:chgData name="SAULO ANGEL" userId="36baa15b-8b53-41fa-81e4-c453e2f98794" providerId="ADAL" clId="{6448B52F-0093-482A-98D8-51E84AD021B1}" dt="2021-04-14T16:05:57.355" v="214"/>
        <pc:sldMkLst>
          <pc:docMk/>
          <pc:sldMk cId="4100329984" sldId="297"/>
        </pc:sldMkLst>
        <pc:spChg chg="del">
          <ac:chgData name="SAULO ANGEL" userId="36baa15b-8b53-41fa-81e4-c453e2f98794" providerId="ADAL" clId="{6448B52F-0093-482A-98D8-51E84AD021B1}" dt="2021-04-14T16:05:56.857" v="213" actId="478"/>
          <ac:spMkLst>
            <pc:docMk/>
            <pc:sldMk cId="4100329984" sldId="297"/>
            <ac:spMk id="8" creationId="{0260CC54-7C81-4C64-AC0F-6C4A46BA9B32}"/>
          </ac:spMkLst>
        </pc:spChg>
        <pc:spChg chg="add mod">
          <ac:chgData name="SAULO ANGEL" userId="36baa15b-8b53-41fa-81e4-c453e2f98794" providerId="ADAL" clId="{6448B52F-0093-482A-98D8-51E84AD021B1}" dt="2021-04-14T16:05:57.355" v="214"/>
          <ac:spMkLst>
            <pc:docMk/>
            <pc:sldMk cId="4100329984" sldId="297"/>
            <ac:spMk id="9" creationId="{972B928B-D33A-4DEA-BC89-F2917900B3ED}"/>
          </ac:spMkLst>
        </pc:spChg>
      </pc:sldChg>
      <pc:sldChg chg="del">
        <pc:chgData name="SAULO ANGEL" userId="36baa15b-8b53-41fa-81e4-c453e2f98794" providerId="ADAL" clId="{6448B52F-0093-482A-98D8-51E84AD021B1}" dt="2021-04-14T15:30:36.058" v="14" actId="47"/>
        <pc:sldMkLst>
          <pc:docMk/>
          <pc:sldMk cId="4286067534" sldId="298"/>
        </pc:sldMkLst>
      </pc:sldChg>
      <pc:sldChg chg="addSp delSp modSp mod">
        <pc:chgData name="SAULO ANGEL" userId="36baa15b-8b53-41fa-81e4-c453e2f98794" providerId="ADAL" clId="{6448B52F-0093-482A-98D8-51E84AD021B1}" dt="2021-04-14T16:10:13.267" v="244"/>
        <pc:sldMkLst>
          <pc:docMk/>
          <pc:sldMk cId="4141992717" sldId="299"/>
        </pc:sldMkLst>
        <pc:spChg chg="del">
          <ac:chgData name="SAULO ANGEL" userId="36baa15b-8b53-41fa-81e4-c453e2f98794" providerId="ADAL" clId="{6448B52F-0093-482A-98D8-51E84AD021B1}" dt="2021-04-14T16:06:24.857" v="217" actId="478"/>
          <ac:spMkLst>
            <pc:docMk/>
            <pc:sldMk cId="4141992717" sldId="299"/>
            <ac:spMk id="8" creationId="{0260CC54-7C81-4C64-AC0F-6C4A46BA9B32}"/>
          </ac:spMkLst>
        </pc:spChg>
        <pc:spChg chg="del">
          <ac:chgData name="SAULO ANGEL" userId="36baa15b-8b53-41fa-81e4-c453e2f98794" providerId="ADAL" clId="{6448B52F-0093-482A-98D8-51E84AD021B1}" dt="2021-04-14T16:10:12.662" v="243" actId="478"/>
          <ac:spMkLst>
            <pc:docMk/>
            <pc:sldMk cId="4141992717" sldId="299"/>
            <ac:spMk id="11" creationId="{1ABFF68C-D3FA-488D-922A-B540A90C4EA7}"/>
          </ac:spMkLst>
        </pc:spChg>
        <pc:spChg chg="add mod">
          <ac:chgData name="SAULO ANGEL" userId="36baa15b-8b53-41fa-81e4-c453e2f98794" providerId="ADAL" clId="{6448B52F-0093-482A-98D8-51E84AD021B1}" dt="2021-04-14T16:06:25.623" v="218"/>
          <ac:spMkLst>
            <pc:docMk/>
            <pc:sldMk cId="4141992717" sldId="299"/>
            <ac:spMk id="39" creationId="{47F5D1C3-ADF2-4F69-A124-95AD084D5894}"/>
          </ac:spMkLst>
        </pc:spChg>
        <pc:spChg chg="add mod">
          <ac:chgData name="SAULO ANGEL" userId="36baa15b-8b53-41fa-81e4-c453e2f98794" providerId="ADAL" clId="{6448B52F-0093-482A-98D8-51E84AD021B1}" dt="2021-04-14T16:10:13.267" v="244"/>
          <ac:spMkLst>
            <pc:docMk/>
            <pc:sldMk cId="4141992717" sldId="299"/>
            <ac:spMk id="41" creationId="{AE002343-58F4-49B4-9A7A-F8324163A9DA}"/>
          </ac:spMkLst>
        </pc:spChg>
      </pc:sldChg>
    </pc:docChg>
  </pc:docChgLst>
  <pc:docChgLst>
    <pc:chgData name="EMILIO MARTINEZ NUÑEZ" userId="3f8c1d5a-aa65-4414-838e-75af189ed68c" providerId="ADAL" clId="{81BE6199-2724-4093-9645-6FD62850DA74}"/>
    <pc:docChg chg="undo custSel modSld">
      <pc:chgData name="EMILIO MARTINEZ NUÑEZ" userId="3f8c1d5a-aa65-4414-838e-75af189ed68c" providerId="ADAL" clId="{81BE6199-2724-4093-9645-6FD62850DA74}" dt="2022-03-22T17:19:46.606" v="730" actId="20577"/>
      <pc:docMkLst>
        <pc:docMk/>
      </pc:docMkLst>
      <pc:sldChg chg="modSp modNotesTx">
        <pc:chgData name="EMILIO MARTINEZ NUÑEZ" userId="3f8c1d5a-aa65-4414-838e-75af189ed68c" providerId="ADAL" clId="{81BE6199-2724-4093-9645-6FD62850DA74}" dt="2022-03-22T16:36:33.141" v="544" actId="20577"/>
        <pc:sldMkLst>
          <pc:docMk/>
          <pc:sldMk cId="2536578613" sldId="269"/>
        </pc:sldMkLst>
        <pc:spChg chg="mod">
          <ac:chgData name="EMILIO MARTINEZ NUÑEZ" userId="3f8c1d5a-aa65-4414-838e-75af189ed68c" providerId="ADAL" clId="{81BE6199-2724-4093-9645-6FD62850DA74}" dt="2022-03-22T16:36:33.141" v="544" actId="20577"/>
          <ac:spMkLst>
            <pc:docMk/>
            <pc:sldMk cId="2536578613" sldId="269"/>
            <ac:spMk id="60" creationId="{BC771969-4317-4967-8A73-4E2D0D6B3EBC}"/>
          </ac:spMkLst>
        </pc:spChg>
      </pc:sldChg>
      <pc:sldChg chg="modSp mod">
        <pc:chgData name="EMILIO MARTINEZ NUÑEZ" userId="3f8c1d5a-aa65-4414-838e-75af189ed68c" providerId="ADAL" clId="{81BE6199-2724-4093-9645-6FD62850DA74}" dt="2022-03-22T16:49:28.653" v="547" actId="6549"/>
        <pc:sldMkLst>
          <pc:docMk/>
          <pc:sldMk cId="1236602543" sldId="270"/>
        </pc:sldMkLst>
        <pc:spChg chg="mod">
          <ac:chgData name="EMILIO MARTINEZ NUÑEZ" userId="3f8c1d5a-aa65-4414-838e-75af189ed68c" providerId="ADAL" clId="{81BE6199-2724-4093-9645-6FD62850DA74}" dt="2022-03-22T16:49:28.653" v="547" actId="6549"/>
          <ac:spMkLst>
            <pc:docMk/>
            <pc:sldMk cId="1236602543" sldId="270"/>
            <ac:spMk id="60" creationId="{BC771969-4317-4967-8A73-4E2D0D6B3EBC}"/>
          </ac:spMkLst>
        </pc:spChg>
      </pc:sldChg>
      <pc:sldChg chg="modSp modNotesTx">
        <pc:chgData name="EMILIO MARTINEZ NUÑEZ" userId="3f8c1d5a-aa65-4414-838e-75af189ed68c" providerId="ADAL" clId="{81BE6199-2724-4093-9645-6FD62850DA74}" dt="2022-03-22T16:53:28.351" v="727" actId="20577"/>
        <pc:sldMkLst>
          <pc:docMk/>
          <pc:sldMk cId="2550435713" sldId="271"/>
        </pc:sldMkLst>
        <pc:spChg chg="mod">
          <ac:chgData name="EMILIO MARTINEZ NUÑEZ" userId="3f8c1d5a-aa65-4414-838e-75af189ed68c" providerId="ADAL" clId="{81BE6199-2724-4093-9645-6FD62850DA74}" dt="2022-03-18T17:23:51.977" v="6"/>
          <ac:spMkLst>
            <pc:docMk/>
            <pc:sldMk cId="2550435713" sldId="271"/>
            <ac:spMk id="3" creationId="{F6FCCFF7-A256-E242-807D-EBE59D996EBA}"/>
          </ac:spMkLst>
        </pc:spChg>
        <pc:spChg chg="mod">
          <ac:chgData name="EMILIO MARTINEZ NUÑEZ" userId="3f8c1d5a-aa65-4414-838e-75af189ed68c" providerId="ADAL" clId="{81BE6199-2724-4093-9645-6FD62850DA74}" dt="2022-03-18T17:24:42.364" v="7"/>
          <ac:spMkLst>
            <pc:docMk/>
            <pc:sldMk cId="2550435713" sldId="271"/>
            <ac:spMk id="4" creationId="{2A832304-233C-FB4F-9E64-0D7D7E27BF3E}"/>
          </ac:spMkLst>
        </pc:spChg>
        <pc:spChg chg="mod">
          <ac:chgData name="EMILIO MARTINEZ NUÑEZ" userId="3f8c1d5a-aa65-4414-838e-75af189ed68c" providerId="ADAL" clId="{81BE6199-2724-4093-9645-6FD62850DA74}" dt="2022-03-18T17:23:28.242" v="4"/>
          <ac:spMkLst>
            <pc:docMk/>
            <pc:sldMk cId="2550435713" sldId="271"/>
            <ac:spMk id="60" creationId="{BC771969-4317-4967-8A73-4E2D0D6B3EBC}"/>
          </ac:spMkLst>
        </pc:spChg>
      </pc:sldChg>
      <pc:sldChg chg="modSp mod">
        <pc:chgData name="EMILIO MARTINEZ NUÑEZ" userId="3f8c1d5a-aa65-4414-838e-75af189ed68c" providerId="ADAL" clId="{81BE6199-2724-4093-9645-6FD62850DA74}" dt="2022-03-18T17:26:10.389" v="9" actId="20577"/>
        <pc:sldMkLst>
          <pc:docMk/>
          <pc:sldMk cId="1959779995" sldId="272"/>
        </pc:sldMkLst>
        <pc:spChg chg="mod">
          <ac:chgData name="EMILIO MARTINEZ NUÑEZ" userId="3f8c1d5a-aa65-4414-838e-75af189ed68c" providerId="ADAL" clId="{81BE6199-2724-4093-9645-6FD62850DA74}" dt="2022-03-18T17:26:10.389" v="9" actId="20577"/>
          <ac:spMkLst>
            <pc:docMk/>
            <pc:sldMk cId="1959779995" sldId="272"/>
            <ac:spMk id="7" creationId="{1628A813-2271-49C1-9A05-CA2C70B59276}"/>
          </ac:spMkLst>
        </pc:spChg>
      </pc:sldChg>
      <pc:sldChg chg="modSp mod">
        <pc:chgData name="EMILIO MARTINEZ NUÑEZ" userId="3f8c1d5a-aa65-4414-838e-75af189ed68c" providerId="ADAL" clId="{81BE6199-2724-4093-9645-6FD62850DA74}" dt="2022-03-22T17:19:46.606" v="730" actId="20577"/>
        <pc:sldMkLst>
          <pc:docMk/>
          <pc:sldMk cId="4260989076" sldId="276"/>
        </pc:sldMkLst>
        <pc:spChg chg="mod">
          <ac:chgData name="EMILIO MARTINEZ NUÑEZ" userId="3f8c1d5a-aa65-4414-838e-75af189ed68c" providerId="ADAL" clId="{81BE6199-2724-4093-9645-6FD62850DA74}" dt="2022-03-22T17:19:46.606" v="730" actId="20577"/>
          <ac:spMkLst>
            <pc:docMk/>
            <pc:sldMk cId="4260989076" sldId="276"/>
            <ac:spMk id="39" creationId="{54F88BC8-8C73-4BE5-A530-A3AB9C799E31}"/>
          </ac:spMkLst>
        </pc:spChg>
      </pc:sldChg>
    </pc:docChg>
  </pc:docChgLst>
  <pc:docChgLst>
    <pc:chgData name="EMILIO MARTINEZ NUÑEZ" userId="3f8c1d5a-aa65-4414-838e-75af189ed68c" providerId="ADAL" clId="{4B5AB08D-CC8D-47DB-B64E-DB391A499892}"/>
    <pc:docChg chg="custSel modSld">
      <pc:chgData name="EMILIO MARTINEZ NUÑEZ" userId="3f8c1d5a-aa65-4414-838e-75af189ed68c" providerId="ADAL" clId="{4B5AB08D-CC8D-47DB-B64E-DB391A499892}" dt="2022-03-18T11:06:59.368" v="55" actId="20577"/>
      <pc:docMkLst>
        <pc:docMk/>
      </pc:docMkLst>
      <pc:sldChg chg="modSp mod">
        <pc:chgData name="EMILIO MARTINEZ NUÑEZ" userId="3f8c1d5a-aa65-4414-838e-75af189ed68c" providerId="ADAL" clId="{4B5AB08D-CC8D-47DB-B64E-DB391A499892}" dt="2022-03-18T11:06:59.368" v="55" actId="20577"/>
        <pc:sldMkLst>
          <pc:docMk/>
          <pc:sldMk cId="55069847" sldId="256"/>
        </pc:sldMkLst>
        <pc:spChg chg="mod">
          <ac:chgData name="EMILIO MARTINEZ NUÑEZ" userId="3f8c1d5a-aa65-4414-838e-75af189ed68c" providerId="ADAL" clId="{4B5AB08D-CC8D-47DB-B64E-DB391A499892}" dt="2022-03-18T11:06:59.368" v="55" actId="20577"/>
          <ac:spMkLst>
            <pc:docMk/>
            <pc:sldMk cId="55069847" sldId="256"/>
            <ac:spMk id="6" creationId="{55B59270-144E-4B53-A366-633140BDD129}"/>
          </ac:spMkLst>
        </pc:spChg>
      </pc:sldChg>
    </pc:docChg>
  </pc:docChgLst>
  <pc:docChgLst>
    <pc:chgData name="EMILIO MARTINEZ NUÑEZ" userId="3f8c1d5a-aa65-4414-838e-75af189ed68c" providerId="ADAL" clId="{81A1CE37-1E64-4477-9F12-82CC833DB87C}"/>
    <pc:docChg chg="custSel modSld">
      <pc:chgData name="EMILIO MARTINEZ NUÑEZ" userId="3f8c1d5a-aa65-4414-838e-75af189ed68c" providerId="ADAL" clId="{81A1CE37-1E64-4477-9F12-82CC833DB87C}" dt="2022-03-18T11:08:26.263" v="40" actId="1076"/>
      <pc:docMkLst>
        <pc:docMk/>
      </pc:docMkLst>
      <pc:sldChg chg="delSp modSp mod">
        <pc:chgData name="EMILIO MARTINEZ NUÑEZ" userId="3f8c1d5a-aa65-4414-838e-75af189ed68c" providerId="ADAL" clId="{81A1CE37-1E64-4477-9F12-82CC833DB87C}" dt="2022-03-18T11:08:26.263" v="40" actId="1076"/>
        <pc:sldMkLst>
          <pc:docMk/>
          <pc:sldMk cId="55069847" sldId="256"/>
        </pc:sldMkLst>
        <pc:spChg chg="del">
          <ac:chgData name="EMILIO MARTINEZ NUÑEZ" userId="3f8c1d5a-aa65-4414-838e-75af189ed68c" providerId="ADAL" clId="{81A1CE37-1E64-4477-9F12-82CC833DB87C}" dt="2022-03-18T11:08:06.568" v="38" actId="478"/>
          <ac:spMkLst>
            <pc:docMk/>
            <pc:sldMk cId="55069847" sldId="256"/>
            <ac:spMk id="4" creationId="{681301F7-DD78-483B-B579-252C5C4F75F1}"/>
          </ac:spMkLst>
        </pc:spChg>
        <pc:spChg chg="mod">
          <ac:chgData name="EMILIO MARTINEZ NUÑEZ" userId="3f8c1d5a-aa65-4414-838e-75af189ed68c" providerId="ADAL" clId="{81A1CE37-1E64-4477-9F12-82CC833DB87C}" dt="2022-03-18T11:08:18.155" v="39" actId="207"/>
          <ac:spMkLst>
            <pc:docMk/>
            <pc:sldMk cId="55069847" sldId="256"/>
            <ac:spMk id="5" creationId="{C89DE584-D64F-4E86-8477-B21ECF87A67C}"/>
          </ac:spMkLst>
        </pc:spChg>
        <pc:spChg chg="mod">
          <ac:chgData name="EMILIO MARTINEZ NUÑEZ" userId="3f8c1d5a-aa65-4414-838e-75af189ed68c" providerId="ADAL" clId="{81A1CE37-1E64-4477-9F12-82CC833DB87C}" dt="2022-03-18T11:08:26.263" v="40" actId="1076"/>
          <ac:spMkLst>
            <pc:docMk/>
            <pc:sldMk cId="55069847" sldId="256"/>
            <ac:spMk id="6" creationId="{55B59270-144E-4B53-A366-633140BDD129}"/>
          </ac:spMkLst>
        </pc:spChg>
      </pc:sldChg>
    </pc:docChg>
  </pc:docChgLst>
  <pc:docChgLst>
    <pc:chgData name="VAZQUEZ RODRIGUEZ SAULO ANGEL" userId="36baa15b-8b53-41fa-81e4-c453e2f98794" providerId="ADAL" clId="{CEB573AD-BF8F-463F-A9A6-DC1D3FF380F3}"/>
    <pc:docChg chg="custSel modSld">
      <pc:chgData name="VAZQUEZ RODRIGUEZ SAULO ANGEL" userId="36baa15b-8b53-41fa-81e4-c453e2f98794" providerId="ADAL" clId="{CEB573AD-BF8F-463F-A9A6-DC1D3FF380F3}" dt="2021-04-27T13:04:56.125" v="1348" actId="20577"/>
      <pc:docMkLst>
        <pc:docMk/>
      </pc:docMkLst>
      <pc:sldChg chg="modNotesTx">
        <pc:chgData name="VAZQUEZ RODRIGUEZ SAULO ANGEL" userId="36baa15b-8b53-41fa-81e4-c453e2f98794" providerId="ADAL" clId="{CEB573AD-BF8F-463F-A9A6-DC1D3FF380F3}" dt="2021-04-27T13:04:56.125" v="1348" actId="20577"/>
        <pc:sldMkLst>
          <pc:docMk/>
          <pc:sldMk cId="55069847" sldId="256"/>
        </pc:sldMkLst>
      </pc:sldChg>
      <pc:sldChg chg="modNotesTx">
        <pc:chgData name="VAZQUEZ RODRIGUEZ SAULO ANGEL" userId="36baa15b-8b53-41fa-81e4-c453e2f98794" providerId="ADAL" clId="{CEB573AD-BF8F-463F-A9A6-DC1D3FF380F3}" dt="2021-04-26T10:20:07.453" v="476" actId="20577"/>
        <pc:sldMkLst>
          <pc:docMk/>
          <pc:sldMk cId="1490085343" sldId="257"/>
        </pc:sldMkLst>
      </pc:sldChg>
      <pc:sldChg chg="modNotesTx">
        <pc:chgData name="VAZQUEZ RODRIGUEZ SAULO ANGEL" userId="36baa15b-8b53-41fa-81e4-c453e2f98794" providerId="ADAL" clId="{CEB573AD-BF8F-463F-A9A6-DC1D3FF380F3}" dt="2021-04-26T10:29:38.583" v="477" actId="20577"/>
        <pc:sldMkLst>
          <pc:docMk/>
          <pc:sldMk cId="2473854946" sldId="264"/>
        </pc:sldMkLst>
      </pc:sldChg>
      <pc:sldChg chg="modNotesTx">
        <pc:chgData name="VAZQUEZ RODRIGUEZ SAULO ANGEL" userId="36baa15b-8b53-41fa-81e4-c453e2f98794" providerId="ADAL" clId="{CEB573AD-BF8F-463F-A9A6-DC1D3FF380F3}" dt="2021-04-26T11:14:39.692" v="1347" actId="20577"/>
        <pc:sldMkLst>
          <pc:docMk/>
          <pc:sldMk cId="143264008" sldId="266"/>
        </pc:sldMkLst>
      </pc:sldChg>
      <pc:sldChg chg="modNotesTx">
        <pc:chgData name="VAZQUEZ RODRIGUEZ SAULO ANGEL" userId="36baa15b-8b53-41fa-81e4-c453e2f98794" providerId="ADAL" clId="{CEB573AD-BF8F-463F-A9A6-DC1D3FF380F3}" dt="2021-04-22T16:00:37.678" v="382"/>
        <pc:sldMkLst>
          <pc:docMk/>
          <pc:sldMk cId="1236602543" sldId="270"/>
        </pc:sldMkLst>
      </pc:sldChg>
      <pc:sldChg chg="modSp mod">
        <pc:chgData name="VAZQUEZ RODRIGUEZ SAULO ANGEL" userId="36baa15b-8b53-41fa-81e4-c453e2f98794" providerId="ADAL" clId="{CEB573AD-BF8F-463F-A9A6-DC1D3FF380F3}" dt="2021-04-22T16:10:58.911" v="389" actId="20577"/>
        <pc:sldMkLst>
          <pc:docMk/>
          <pc:sldMk cId="1959779995" sldId="272"/>
        </pc:sldMkLst>
        <pc:spChg chg="mod">
          <ac:chgData name="VAZQUEZ RODRIGUEZ SAULO ANGEL" userId="36baa15b-8b53-41fa-81e4-c453e2f98794" providerId="ADAL" clId="{CEB573AD-BF8F-463F-A9A6-DC1D3FF380F3}" dt="2021-04-22T16:10:58.911" v="389" actId="20577"/>
          <ac:spMkLst>
            <pc:docMk/>
            <pc:sldMk cId="1959779995" sldId="272"/>
            <ac:spMk id="7" creationId="{1628A813-2271-49C1-9A05-CA2C70B59276}"/>
          </ac:spMkLst>
        </pc:spChg>
      </pc:sldChg>
      <pc:sldChg chg="modSp mod">
        <pc:chgData name="VAZQUEZ RODRIGUEZ SAULO ANGEL" userId="36baa15b-8b53-41fa-81e4-c453e2f98794" providerId="ADAL" clId="{CEB573AD-BF8F-463F-A9A6-DC1D3FF380F3}" dt="2021-04-22T16:36:40.348" v="394" actId="14100"/>
        <pc:sldMkLst>
          <pc:docMk/>
          <pc:sldMk cId="4260989076" sldId="276"/>
        </pc:sldMkLst>
        <pc:spChg chg="mod">
          <ac:chgData name="VAZQUEZ RODRIGUEZ SAULO ANGEL" userId="36baa15b-8b53-41fa-81e4-c453e2f98794" providerId="ADAL" clId="{CEB573AD-BF8F-463F-A9A6-DC1D3FF380F3}" dt="2021-04-22T16:36:36.609" v="393" actId="14100"/>
          <ac:spMkLst>
            <pc:docMk/>
            <pc:sldMk cId="4260989076" sldId="276"/>
            <ac:spMk id="4" creationId="{C50F29EF-F80E-6C44-87B7-5C2D81340A91}"/>
          </ac:spMkLst>
        </pc:spChg>
        <pc:spChg chg="mod">
          <ac:chgData name="VAZQUEZ RODRIGUEZ SAULO ANGEL" userId="36baa15b-8b53-41fa-81e4-c453e2f98794" providerId="ADAL" clId="{CEB573AD-BF8F-463F-A9A6-DC1D3FF380F3}" dt="2021-04-22T16:36:40.348" v="394" actId="14100"/>
          <ac:spMkLst>
            <pc:docMk/>
            <pc:sldMk cId="4260989076" sldId="276"/>
            <ac:spMk id="36" creationId="{F6EDF0AD-8B5F-E744-AD5D-72CF83B85B6B}"/>
          </ac:spMkLst>
        </pc:spChg>
        <pc:spChg chg="mod">
          <ac:chgData name="VAZQUEZ RODRIGUEZ SAULO ANGEL" userId="36baa15b-8b53-41fa-81e4-c453e2f98794" providerId="ADAL" clId="{CEB573AD-BF8F-463F-A9A6-DC1D3FF380F3}" dt="2021-04-22T16:35:58.070" v="391" actId="20577"/>
          <ac:spMkLst>
            <pc:docMk/>
            <pc:sldMk cId="4260989076" sldId="276"/>
            <ac:spMk id="41" creationId="{0997A0A4-C7C8-482B-9EA0-0304AEC4AD04}"/>
          </ac:spMkLst>
        </pc:spChg>
        <pc:spChg chg="mod">
          <ac:chgData name="VAZQUEZ RODRIGUEZ SAULO ANGEL" userId="36baa15b-8b53-41fa-81e4-c453e2f98794" providerId="ADAL" clId="{CEB573AD-BF8F-463F-A9A6-DC1D3FF380F3}" dt="2021-04-22T16:35:58.070" v="391" actId="20577"/>
          <ac:spMkLst>
            <pc:docMk/>
            <pc:sldMk cId="4260989076" sldId="276"/>
            <ac:spMk id="44" creationId="{82DA85ED-4C55-4491-AD23-9920BD263F52}"/>
          </ac:spMkLst>
        </pc:spChg>
        <pc:spChg chg="mod">
          <ac:chgData name="VAZQUEZ RODRIGUEZ SAULO ANGEL" userId="36baa15b-8b53-41fa-81e4-c453e2f98794" providerId="ADAL" clId="{CEB573AD-BF8F-463F-A9A6-DC1D3FF380F3}" dt="2021-04-22T16:35:58.070" v="391" actId="20577"/>
          <ac:spMkLst>
            <pc:docMk/>
            <pc:sldMk cId="4260989076" sldId="276"/>
            <ac:spMk id="45" creationId="{B2D50251-CB86-42E2-A17F-727F51942D11}"/>
          </ac:spMkLst>
        </pc:spChg>
        <pc:spChg chg="mod">
          <ac:chgData name="VAZQUEZ RODRIGUEZ SAULO ANGEL" userId="36baa15b-8b53-41fa-81e4-c453e2f98794" providerId="ADAL" clId="{CEB573AD-BF8F-463F-A9A6-DC1D3FF380F3}" dt="2021-04-22T16:35:58.070" v="391" actId="20577"/>
          <ac:spMkLst>
            <pc:docMk/>
            <pc:sldMk cId="4260989076" sldId="276"/>
            <ac:spMk id="46" creationId="{18BA4901-5F8D-4A30-A355-89D85BF8C231}"/>
          </ac:spMkLst>
        </pc:spChg>
        <pc:spChg chg="mod">
          <ac:chgData name="VAZQUEZ RODRIGUEZ SAULO ANGEL" userId="36baa15b-8b53-41fa-81e4-c453e2f98794" providerId="ADAL" clId="{CEB573AD-BF8F-463F-A9A6-DC1D3FF380F3}" dt="2021-04-22T16:35:58.070" v="391" actId="20577"/>
          <ac:spMkLst>
            <pc:docMk/>
            <pc:sldMk cId="4260989076" sldId="276"/>
            <ac:spMk id="47" creationId="{D1CFE3FC-0904-4859-8AAC-5A02C025E3AC}"/>
          </ac:spMkLst>
        </pc:spChg>
        <pc:spChg chg="mod">
          <ac:chgData name="VAZQUEZ RODRIGUEZ SAULO ANGEL" userId="36baa15b-8b53-41fa-81e4-c453e2f98794" providerId="ADAL" clId="{CEB573AD-BF8F-463F-A9A6-DC1D3FF380F3}" dt="2021-04-22T16:35:58.070" v="391" actId="20577"/>
          <ac:spMkLst>
            <pc:docMk/>
            <pc:sldMk cId="4260989076" sldId="276"/>
            <ac:spMk id="48" creationId="{C2AA1A1F-8032-443E-B69B-ADCC3A59D7EE}"/>
          </ac:spMkLst>
        </pc:spChg>
        <pc:spChg chg="mod">
          <ac:chgData name="VAZQUEZ RODRIGUEZ SAULO ANGEL" userId="36baa15b-8b53-41fa-81e4-c453e2f98794" providerId="ADAL" clId="{CEB573AD-BF8F-463F-A9A6-DC1D3FF380F3}" dt="2021-04-22T16:35:58.070" v="391" actId="20577"/>
          <ac:spMkLst>
            <pc:docMk/>
            <pc:sldMk cId="4260989076" sldId="276"/>
            <ac:spMk id="49" creationId="{7677FF0E-7EA1-4530-AA7C-205D26F32EFA}"/>
          </ac:spMkLst>
        </pc:spChg>
        <pc:spChg chg="mod">
          <ac:chgData name="VAZQUEZ RODRIGUEZ SAULO ANGEL" userId="36baa15b-8b53-41fa-81e4-c453e2f98794" providerId="ADAL" clId="{CEB573AD-BF8F-463F-A9A6-DC1D3FF380F3}" dt="2021-04-22T16:35:58.070" v="391" actId="20577"/>
          <ac:spMkLst>
            <pc:docMk/>
            <pc:sldMk cId="4260989076" sldId="276"/>
            <ac:spMk id="51" creationId="{DF624013-8656-4141-B206-61670395EB5D}"/>
          </ac:spMkLst>
        </pc:spChg>
        <pc:spChg chg="mod">
          <ac:chgData name="VAZQUEZ RODRIGUEZ SAULO ANGEL" userId="36baa15b-8b53-41fa-81e4-c453e2f98794" providerId="ADAL" clId="{CEB573AD-BF8F-463F-A9A6-DC1D3FF380F3}" dt="2021-04-22T16:35:58.070" v="391" actId="20577"/>
          <ac:spMkLst>
            <pc:docMk/>
            <pc:sldMk cId="4260989076" sldId="276"/>
            <ac:spMk id="52" creationId="{4A9B2B9C-D7B3-4599-AA99-527344EBA19D}"/>
          </ac:spMkLst>
        </pc:spChg>
        <pc:spChg chg="mod">
          <ac:chgData name="VAZQUEZ RODRIGUEZ SAULO ANGEL" userId="36baa15b-8b53-41fa-81e4-c453e2f98794" providerId="ADAL" clId="{CEB573AD-BF8F-463F-A9A6-DC1D3FF380F3}" dt="2021-04-22T16:35:58.070" v="391" actId="20577"/>
          <ac:spMkLst>
            <pc:docMk/>
            <pc:sldMk cId="4260989076" sldId="276"/>
            <ac:spMk id="54" creationId="{ABF31629-1253-47F4-8A47-71D761541C0A}"/>
          </ac:spMkLst>
        </pc:spChg>
        <pc:spChg chg="mod">
          <ac:chgData name="VAZQUEZ RODRIGUEZ SAULO ANGEL" userId="36baa15b-8b53-41fa-81e4-c453e2f98794" providerId="ADAL" clId="{CEB573AD-BF8F-463F-A9A6-DC1D3FF380F3}" dt="2021-04-22T16:36:06.516" v="392" actId="255"/>
          <ac:spMkLst>
            <pc:docMk/>
            <pc:sldMk cId="4260989076" sldId="276"/>
            <ac:spMk id="56" creationId="{83D643CC-D741-6D43-A463-58140F1B6D37}"/>
          </ac:spMkLst>
        </pc:spChg>
        <pc:grpChg chg="mod">
          <ac:chgData name="VAZQUEZ RODRIGUEZ SAULO ANGEL" userId="36baa15b-8b53-41fa-81e4-c453e2f98794" providerId="ADAL" clId="{CEB573AD-BF8F-463F-A9A6-DC1D3FF380F3}" dt="2021-04-22T16:35:58.070" v="391" actId="20577"/>
          <ac:grpSpMkLst>
            <pc:docMk/>
            <pc:sldMk cId="4260989076" sldId="276"/>
            <ac:grpSpMk id="5" creationId="{8DF6FC36-3F04-6143-8AD4-5485A7FC0316}"/>
          </ac:grpSpMkLst>
        </pc:grpChg>
        <pc:grpChg chg="mod">
          <ac:chgData name="VAZQUEZ RODRIGUEZ SAULO ANGEL" userId="36baa15b-8b53-41fa-81e4-c453e2f98794" providerId="ADAL" clId="{CEB573AD-BF8F-463F-A9A6-DC1D3FF380F3}" dt="2021-04-22T16:35:58.070" v="391" actId="20577"/>
          <ac:grpSpMkLst>
            <pc:docMk/>
            <pc:sldMk cId="4260989076" sldId="276"/>
            <ac:grpSpMk id="6" creationId="{E2C2EFBA-1276-674E-9B6C-C7973E04CE57}"/>
          </ac:grpSpMkLst>
        </pc:grpChg>
        <pc:grpChg chg="mod">
          <ac:chgData name="VAZQUEZ RODRIGUEZ SAULO ANGEL" userId="36baa15b-8b53-41fa-81e4-c453e2f98794" providerId="ADAL" clId="{CEB573AD-BF8F-463F-A9A6-DC1D3FF380F3}" dt="2021-04-22T16:35:58.070" v="391" actId="20577"/>
          <ac:grpSpMkLst>
            <pc:docMk/>
            <pc:sldMk cId="4260989076" sldId="276"/>
            <ac:grpSpMk id="40" creationId="{1F0F546F-CA21-42FC-9CF9-B0593040138E}"/>
          </ac:grpSpMkLst>
        </pc:grpChg>
        <pc:grpChg chg="mod">
          <ac:chgData name="VAZQUEZ RODRIGUEZ SAULO ANGEL" userId="36baa15b-8b53-41fa-81e4-c453e2f98794" providerId="ADAL" clId="{CEB573AD-BF8F-463F-A9A6-DC1D3FF380F3}" dt="2021-04-22T16:35:58.070" v="391" actId="20577"/>
          <ac:grpSpMkLst>
            <pc:docMk/>
            <pc:sldMk cId="4260989076" sldId="276"/>
            <ac:grpSpMk id="42" creationId="{AEE70330-F210-43AB-9107-0B0B372D008D}"/>
          </ac:grpSpMkLst>
        </pc:grpChg>
        <pc:grpChg chg="mod">
          <ac:chgData name="VAZQUEZ RODRIGUEZ SAULO ANGEL" userId="36baa15b-8b53-41fa-81e4-c453e2f98794" providerId="ADAL" clId="{CEB573AD-BF8F-463F-A9A6-DC1D3FF380F3}" dt="2021-04-22T16:35:58.070" v="391" actId="20577"/>
          <ac:grpSpMkLst>
            <pc:docMk/>
            <pc:sldMk cId="4260989076" sldId="276"/>
            <ac:grpSpMk id="43" creationId="{F74CB866-42DB-405E-9650-48A1940B52A6}"/>
          </ac:grpSpMkLst>
        </pc:grpChg>
        <pc:grpChg chg="mod">
          <ac:chgData name="VAZQUEZ RODRIGUEZ SAULO ANGEL" userId="36baa15b-8b53-41fa-81e4-c453e2f98794" providerId="ADAL" clId="{CEB573AD-BF8F-463F-A9A6-DC1D3FF380F3}" dt="2021-04-22T16:35:58.070" v="391" actId="20577"/>
          <ac:grpSpMkLst>
            <pc:docMk/>
            <pc:sldMk cId="4260989076" sldId="276"/>
            <ac:grpSpMk id="50" creationId="{B21D89FB-BB14-4FA3-B9A0-923DE42D1186}"/>
          </ac:grpSpMkLst>
        </pc:grpChg>
      </pc:sldChg>
      <pc:sldChg chg="modNotesTx">
        <pc:chgData name="VAZQUEZ RODRIGUEZ SAULO ANGEL" userId="36baa15b-8b53-41fa-81e4-c453e2f98794" providerId="ADAL" clId="{CEB573AD-BF8F-463F-A9A6-DC1D3FF380F3}" dt="2021-04-26T09:57:17.121" v="475" actId="313"/>
        <pc:sldMkLst>
          <pc:docMk/>
          <pc:sldMk cId="3681932928" sldId="277"/>
        </pc:sldMkLst>
      </pc:sldChg>
      <pc:sldChg chg="modNotesTx">
        <pc:chgData name="VAZQUEZ RODRIGUEZ SAULO ANGEL" userId="36baa15b-8b53-41fa-81e4-c453e2f98794" providerId="ADAL" clId="{CEB573AD-BF8F-463F-A9A6-DC1D3FF380F3}" dt="2021-04-26T10:33:47.202" v="737" actId="20577"/>
        <pc:sldMkLst>
          <pc:docMk/>
          <pc:sldMk cId="2026770799" sldId="284"/>
        </pc:sldMkLst>
      </pc:sldChg>
      <pc:sldChg chg="addSp delSp modSp mod">
        <pc:chgData name="VAZQUEZ RODRIGUEZ SAULO ANGEL" userId="36baa15b-8b53-41fa-81e4-c453e2f98794" providerId="ADAL" clId="{CEB573AD-BF8F-463F-A9A6-DC1D3FF380F3}" dt="2021-04-22T16:55:04.925" v="444" actId="1076"/>
        <pc:sldMkLst>
          <pc:docMk/>
          <pc:sldMk cId="2686119256" sldId="285"/>
        </pc:sldMkLst>
        <pc:spChg chg="mod topLvl">
          <ac:chgData name="VAZQUEZ RODRIGUEZ SAULO ANGEL" userId="36baa15b-8b53-41fa-81e4-c453e2f98794" providerId="ADAL" clId="{CEB573AD-BF8F-463F-A9A6-DC1D3FF380F3}" dt="2021-04-22T16:51:42.891" v="442" actId="338"/>
          <ac:spMkLst>
            <pc:docMk/>
            <pc:sldMk cId="2686119256" sldId="285"/>
            <ac:spMk id="9" creationId="{C7A7A4DE-3DC2-44C5-BE05-43AF6EA681ED}"/>
          </ac:spMkLst>
        </pc:spChg>
        <pc:spChg chg="mod topLvl">
          <ac:chgData name="VAZQUEZ RODRIGUEZ SAULO ANGEL" userId="36baa15b-8b53-41fa-81e4-c453e2f98794" providerId="ADAL" clId="{CEB573AD-BF8F-463F-A9A6-DC1D3FF380F3}" dt="2021-04-22T16:51:42.891" v="442" actId="338"/>
          <ac:spMkLst>
            <pc:docMk/>
            <pc:sldMk cId="2686119256" sldId="285"/>
            <ac:spMk id="10" creationId="{8988C3E1-303A-4EED-9920-66459D3781A8}"/>
          </ac:spMkLst>
        </pc:spChg>
        <pc:spChg chg="mod topLvl">
          <ac:chgData name="VAZQUEZ RODRIGUEZ SAULO ANGEL" userId="36baa15b-8b53-41fa-81e4-c453e2f98794" providerId="ADAL" clId="{CEB573AD-BF8F-463F-A9A6-DC1D3FF380F3}" dt="2021-04-22T16:51:42.891" v="442" actId="338"/>
          <ac:spMkLst>
            <pc:docMk/>
            <pc:sldMk cId="2686119256" sldId="285"/>
            <ac:spMk id="12" creationId="{585C4EA7-E644-4FD6-923D-0742376D5C0E}"/>
          </ac:spMkLst>
        </pc:spChg>
        <pc:spChg chg="mod topLvl">
          <ac:chgData name="VAZQUEZ RODRIGUEZ SAULO ANGEL" userId="36baa15b-8b53-41fa-81e4-c453e2f98794" providerId="ADAL" clId="{CEB573AD-BF8F-463F-A9A6-DC1D3FF380F3}" dt="2021-04-22T16:51:42.891" v="442" actId="338"/>
          <ac:spMkLst>
            <pc:docMk/>
            <pc:sldMk cId="2686119256" sldId="285"/>
            <ac:spMk id="13" creationId="{DB8C8869-27E3-4682-9343-A47111366D4C}"/>
          </ac:spMkLst>
        </pc:spChg>
        <pc:spChg chg="mod topLvl">
          <ac:chgData name="VAZQUEZ RODRIGUEZ SAULO ANGEL" userId="36baa15b-8b53-41fa-81e4-c453e2f98794" providerId="ADAL" clId="{CEB573AD-BF8F-463F-A9A6-DC1D3FF380F3}" dt="2021-04-22T16:51:42.891" v="442" actId="338"/>
          <ac:spMkLst>
            <pc:docMk/>
            <pc:sldMk cId="2686119256" sldId="285"/>
            <ac:spMk id="14" creationId="{5A00BAB6-8F6C-42E6-95D4-564C50DFB1D4}"/>
          </ac:spMkLst>
        </pc:spChg>
        <pc:spChg chg="mod topLvl">
          <ac:chgData name="VAZQUEZ RODRIGUEZ SAULO ANGEL" userId="36baa15b-8b53-41fa-81e4-c453e2f98794" providerId="ADAL" clId="{CEB573AD-BF8F-463F-A9A6-DC1D3FF380F3}" dt="2021-04-22T16:51:42.891" v="442" actId="338"/>
          <ac:spMkLst>
            <pc:docMk/>
            <pc:sldMk cId="2686119256" sldId="285"/>
            <ac:spMk id="15" creationId="{6DE9BB28-7162-4716-A171-AD1FAF1319B6}"/>
          </ac:spMkLst>
        </pc:spChg>
        <pc:spChg chg="mod topLvl">
          <ac:chgData name="VAZQUEZ RODRIGUEZ SAULO ANGEL" userId="36baa15b-8b53-41fa-81e4-c453e2f98794" providerId="ADAL" clId="{CEB573AD-BF8F-463F-A9A6-DC1D3FF380F3}" dt="2021-04-22T16:51:42.891" v="442" actId="338"/>
          <ac:spMkLst>
            <pc:docMk/>
            <pc:sldMk cId="2686119256" sldId="285"/>
            <ac:spMk id="16" creationId="{2D711E00-2803-489E-973C-BACF6F4B19F8}"/>
          </ac:spMkLst>
        </pc:spChg>
        <pc:spChg chg="mod topLvl">
          <ac:chgData name="VAZQUEZ RODRIGUEZ SAULO ANGEL" userId="36baa15b-8b53-41fa-81e4-c453e2f98794" providerId="ADAL" clId="{CEB573AD-BF8F-463F-A9A6-DC1D3FF380F3}" dt="2021-04-22T16:51:42.891" v="442" actId="338"/>
          <ac:spMkLst>
            <pc:docMk/>
            <pc:sldMk cId="2686119256" sldId="285"/>
            <ac:spMk id="20" creationId="{85FCADEA-59DD-4913-95F0-EDEC0FE0DCFA}"/>
          </ac:spMkLst>
        </pc:spChg>
        <pc:spChg chg="mod topLvl">
          <ac:chgData name="VAZQUEZ RODRIGUEZ SAULO ANGEL" userId="36baa15b-8b53-41fa-81e4-c453e2f98794" providerId="ADAL" clId="{CEB573AD-BF8F-463F-A9A6-DC1D3FF380F3}" dt="2021-04-22T16:51:42.891" v="442" actId="338"/>
          <ac:spMkLst>
            <pc:docMk/>
            <pc:sldMk cId="2686119256" sldId="285"/>
            <ac:spMk id="21" creationId="{FF5D6D21-9567-4DCF-94C0-2C00EF42834A}"/>
          </ac:spMkLst>
        </pc:spChg>
        <pc:spChg chg="mod topLvl">
          <ac:chgData name="VAZQUEZ RODRIGUEZ SAULO ANGEL" userId="36baa15b-8b53-41fa-81e4-c453e2f98794" providerId="ADAL" clId="{CEB573AD-BF8F-463F-A9A6-DC1D3FF380F3}" dt="2021-04-22T16:51:42.891" v="442" actId="338"/>
          <ac:spMkLst>
            <pc:docMk/>
            <pc:sldMk cId="2686119256" sldId="285"/>
            <ac:spMk id="22" creationId="{CDEC224F-7F53-45FE-A338-9F75F75FA19B}"/>
          </ac:spMkLst>
        </pc:spChg>
        <pc:spChg chg="mod topLvl">
          <ac:chgData name="VAZQUEZ RODRIGUEZ SAULO ANGEL" userId="36baa15b-8b53-41fa-81e4-c453e2f98794" providerId="ADAL" clId="{CEB573AD-BF8F-463F-A9A6-DC1D3FF380F3}" dt="2021-04-22T16:51:42.891" v="442" actId="338"/>
          <ac:spMkLst>
            <pc:docMk/>
            <pc:sldMk cId="2686119256" sldId="285"/>
            <ac:spMk id="23" creationId="{5A4D0C19-D8C0-42AE-84AA-E6CDDFD9A055}"/>
          </ac:spMkLst>
        </pc:spChg>
        <pc:spChg chg="mod topLvl">
          <ac:chgData name="VAZQUEZ RODRIGUEZ SAULO ANGEL" userId="36baa15b-8b53-41fa-81e4-c453e2f98794" providerId="ADAL" clId="{CEB573AD-BF8F-463F-A9A6-DC1D3FF380F3}" dt="2021-04-22T16:51:42.891" v="442" actId="338"/>
          <ac:spMkLst>
            <pc:docMk/>
            <pc:sldMk cId="2686119256" sldId="285"/>
            <ac:spMk id="24" creationId="{8722D30B-5B65-4154-B0E4-63DAEC1E02A7}"/>
          </ac:spMkLst>
        </pc:spChg>
        <pc:spChg chg="mod topLvl">
          <ac:chgData name="VAZQUEZ RODRIGUEZ SAULO ANGEL" userId="36baa15b-8b53-41fa-81e4-c453e2f98794" providerId="ADAL" clId="{CEB573AD-BF8F-463F-A9A6-DC1D3FF380F3}" dt="2021-04-22T16:51:42.891" v="442" actId="338"/>
          <ac:spMkLst>
            <pc:docMk/>
            <pc:sldMk cId="2686119256" sldId="285"/>
            <ac:spMk id="25" creationId="{C0ED4861-D539-456F-BE3A-DE1B61B713C8}"/>
          </ac:spMkLst>
        </pc:spChg>
        <pc:spChg chg="mod topLvl">
          <ac:chgData name="VAZQUEZ RODRIGUEZ SAULO ANGEL" userId="36baa15b-8b53-41fa-81e4-c453e2f98794" providerId="ADAL" clId="{CEB573AD-BF8F-463F-A9A6-DC1D3FF380F3}" dt="2021-04-22T16:51:42.891" v="442" actId="338"/>
          <ac:spMkLst>
            <pc:docMk/>
            <pc:sldMk cId="2686119256" sldId="285"/>
            <ac:spMk id="26" creationId="{0FC8CE10-E96D-454B-944E-1D76216A6197}"/>
          </ac:spMkLst>
        </pc:spChg>
        <pc:spChg chg="mod topLvl">
          <ac:chgData name="VAZQUEZ RODRIGUEZ SAULO ANGEL" userId="36baa15b-8b53-41fa-81e4-c453e2f98794" providerId="ADAL" clId="{CEB573AD-BF8F-463F-A9A6-DC1D3FF380F3}" dt="2021-04-22T16:51:42.891" v="442" actId="338"/>
          <ac:spMkLst>
            <pc:docMk/>
            <pc:sldMk cId="2686119256" sldId="285"/>
            <ac:spMk id="27" creationId="{68F1FC49-A50F-4A31-ABC4-FDD84D1AA6A9}"/>
          </ac:spMkLst>
        </pc:spChg>
        <pc:spChg chg="mod topLvl">
          <ac:chgData name="VAZQUEZ RODRIGUEZ SAULO ANGEL" userId="36baa15b-8b53-41fa-81e4-c453e2f98794" providerId="ADAL" clId="{CEB573AD-BF8F-463F-A9A6-DC1D3FF380F3}" dt="2021-04-22T16:51:42.891" v="442" actId="338"/>
          <ac:spMkLst>
            <pc:docMk/>
            <pc:sldMk cId="2686119256" sldId="285"/>
            <ac:spMk id="28" creationId="{40B2E472-4808-4026-8121-A6CE59D7D9C0}"/>
          </ac:spMkLst>
        </pc:spChg>
        <pc:spChg chg="mod topLvl">
          <ac:chgData name="VAZQUEZ RODRIGUEZ SAULO ANGEL" userId="36baa15b-8b53-41fa-81e4-c453e2f98794" providerId="ADAL" clId="{CEB573AD-BF8F-463F-A9A6-DC1D3FF380F3}" dt="2021-04-22T16:51:42.891" v="442" actId="338"/>
          <ac:spMkLst>
            <pc:docMk/>
            <pc:sldMk cId="2686119256" sldId="285"/>
            <ac:spMk id="30" creationId="{D5255928-4B75-4548-9AF1-9395C8204D8C}"/>
          </ac:spMkLst>
        </pc:spChg>
        <pc:spChg chg="mod topLvl">
          <ac:chgData name="VAZQUEZ RODRIGUEZ SAULO ANGEL" userId="36baa15b-8b53-41fa-81e4-c453e2f98794" providerId="ADAL" clId="{CEB573AD-BF8F-463F-A9A6-DC1D3FF380F3}" dt="2021-04-22T16:51:42.891" v="442" actId="338"/>
          <ac:spMkLst>
            <pc:docMk/>
            <pc:sldMk cId="2686119256" sldId="285"/>
            <ac:spMk id="31" creationId="{617EC60B-CB2A-4C69-9D19-CD4D2C989682}"/>
          </ac:spMkLst>
        </pc:spChg>
        <pc:spChg chg="mod topLvl">
          <ac:chgData name="VAZQUEZ RODRIGUEZ SAULO ANGEL" userId="36baa15b-8b53-41fa-81e4-c453e2f98794" providerId="ADAL" clId="{CEB573AD-BF8F-463F-A9A6-DC1D3FF380F3}" dt="2021-04-22T16:51:42.891" v="442" actId="338"/>
          <ac:spMkLst>
            <pc:docMk/>
            <pc:sldMk cId="2686119256" sldId="285"/>
            <ac:spMk id="32" creationId="{EC48C3FD-D582-4FB1-B3DA-A0CA630EA0C6}"/>
          </ac:spMkLst>
        </pc:spChg>
        <pc:spChg chg="mod topLvl">
          <ac:chgData name="VAZQUEZ RODRIGUEZ SAULO ANGEL" userId="36baa15b-8b53-41fa-81e4-c453e2f98794" providerId="ADAL" clId="{CEB573AD-BF8F-463F-A9A6-DC1D3FF380F3}" dt="2021-04-22T16:51:42.891" v="442" actId="338"/>
          <ac:spMkLst>
            <pc:docMk/>
            <pc:sldMk cId="2686119256" sldId="285"/>
            <ac:spMk id="33" creationId="{A86D7798-AB36-4891-B589-99E1BFFC40C4}"/>
          </ac:spMkLst>
        </pc:spChg>
        <pc:spChg chg="mod topLvl">
          <ac:chgData name="VAZQUEZ RODRIGUEZ SAULO ANGEL" userId="36baa15b-8b53-41fa-81e4-c453e2f98794" providerId="ADAL" clId="{CEB573AD-BF8F-463F-A9A6-DC1D3FF380F3}" dt="2021-04-22T16:51:42.891" v="442" actId="338"/>
          <ac:spMkLst>
            <pc:docMk/>
            <pc:sldMk cId="2686119256" sldId="285"/>
            <ac:spMk id="34" creationId="{7BFFA712-04A1-4F78-BBC4-263889F296BE}"/>
          </ac:spMkLst>
        </pc:spChg>
        <pc:spChg chg="mod topLvl">
          <ac:chgData name="VAZQUEZ RODRIGUEZ SAULO ANGEL" userId="36baa15b-8b53-41fa-81e4-c453e2f98794" providerId="ADAL" clId="{CEB573AD-BF8F-463F-A9A6-DC1D3FF380F3}" dt="2021-04-22T16:51:42.891" v="442" actId="338"/>
          <ac:spMkLst>
            <pc:docMk/>
            <pc:sldMk cId="2686119256" sldId="285"/>
            <ac:spMk id="36" creationId="{670C6964-D420-4413-BF1E-8247B54DBA60}"/>
          </ac:spMkLst>
        </pc:spChg>
        <pc:spChg chg="mod">
          <ac:chgData name="VAZQUEZ RODRIGUEZ SAULO ANGEL" userId="36baa15b-8b53-41fa-81e4-c453e2f98794" providerId="ADAL" clId="{CEB573AD-BF8F-463F-A9A6-DC1D3FF380F3}" dt="2021-04-22T16:50:28.663" v="400" actId="1037"/>
          <ac:spMkLst>
            <pc:docMk/>
            <pc:sldMk cId="2686119256" sldId="285"/>
            <ac:spMk id="38" creationId="{EB1A1CFB-1E28-4632-95BE-2EC355AD18C8}"/>
          </ac:spMkLst>
        </pc:spChg>
        <pc:spChg chg="mod">
          <ac:chgData name="VAZQUEZ RODRIGUEZ SAULO ANGEL" userId="36baa15b-8b53-41fa-81e4-c453e2f98794" providerId="ADAL" clId="{CEB573AD-BF8F-463F-A9A6-DC1D3FF380F3}" dt="2021-04-22T16:50:09.825" v="395" actId="165"/>
          <ac:spMkLst>
            <pc:docMk/>
            <pc:sldMk cId="2686119256" sldId="285"/>
            <ac:spMk id="39" creationId="{9C074C2E-BD9A-437A-B435-DC7A2D2B82C9}"/>
          </ac:spMkLst>
        </pc:spChg>
        <pc:spChg chg="mod">
          <ac:chgData name="VAZQUEZ RODRIGUEZ SAULO ANGEL" userId="36baa15b-8b53-41fa-81e4-c453e2f98794" providerId="ADAL" clId="{CEB573AD-BF8F-463F-A9A6-DC1D3FF380F3}" dt="2021-04-22T16:55:04.925" v="444" actId="1076"/>
          <ac:spMkLst>
            <pc:docMk/>
            <pc:sldMk cId="2686119256" sldId="285"/>
            <ac:spMk id="40" creationId="{C7F3A7DD-4058-43E7-B3EE-5EEBE9758171}"/>
          </ac:spMkLst>
        </pc:spChg>
        <pc:spChg chg="mod">
          <ac:chgData name="VAZQUEZ RODRIGUEZ SAULO ANGEL" userId="36baa15b-8b53-41fa-81e4-c453e2f98794" providerId="ADAL" clId="{CEB573AD-BF8F-463F-A9A6-DC1D3FF380F3}" dt="2021-04-22T16:54:35.192" v="443" actId="1076"/>
          <ac:spMkLst>
            <pc:docMk/>
            <pc:sldMk cId="2686119256" sldId="285"/>
            <ac:spMk id="41" creationId="{3486AF96-BCB6-4ACD-9EC5-5E94E6010188}"/>
          </ac:spMkLst>
        </pc:spChg>
        <pc:spChg chg="mod">
          <ac:chgData name="VAZQUEZ RODRIGUEZ SAULO ANGEL" userId="36baa15b-8b53-41fa-81e4-c453e2f98794" providerId="ADAL" clId="{CEB573AD-BF8F-463F-A9A6-DC1D3FF380F3}" dt="2021-04-22T16:50:09.825" v="395" actId="165"/>
          <ac:spMkLst>
            <pc:docMk/>
            <pc:sldMk cId="2686119256" sldId="285"/>
            <ac:spMk id="42" creationId="{1E64E0AA-D18B-4F49-B756-FF04994807D4}"/>
          </ac:spMkLst>
        </pc:spChg>
        <pc:spChg chg="mod">
          <ac:chgData name="VAZQUEZ RODRIGUEZ SAULO ANGEL" userId="36baa15b-8b53-41fa-81e4-c453e2f98794" providerId="ADAL" clId="{CEB573AD-BF8F-463F-A9A6-DC1D3FF380F3}" dt="2021-04-22T16:50:09.825" v="395" actId="165"/>
          <ac:spMkLst>
            <pc:docMk/>
            <pc:sldMk cId="2686119256" sldId="285"/>
            <ac:spMk id="43" creationId="{E512B75C-5B7C-47F2-91C2-113553C57CD8}"/>
          </ac:spMkLst>
        </pc:spChg>
        <pc:spChg chg="mod">
          <ac:chgData name="VAZQUEZ RODRIGUEZ SAULO ANGEL" userId="36baa15b-8b53-41fa-81e4-c453e2f98794" providerId="ADAL" clId="{CEB573AD-BF8F-463F-A9A6-DC1D3FF380F3}" dt="2021-04-22T16:50:09.825" v="395" actId="165"/>
          <ac:spMkLst>
            <pc:docMk/>
            <pc:sldMk cId="2686119256" sldId="285"/>
            <ac:spMk id="44" creationId="{8C9E1535-9B9F-49E1-84B1-8BFA34846878}"/>
          </ac:spMkLst>
        </pc:spChg>
        <pc:spChg chg="mod">
          <ac:chgData name="VAZQUEZ RODRIGUEZ SAULO ANGEL" userId="36baa15b-8b53-41fa-81e4-c453e2f98794" providerId="ADAL" clId="{CEB573AD-BF8F-463F-A9A6-DC1D3FF380F3}" dt="2021-04-22T16:50:45.152" v="431" actId="1035"/>
          <ac:spMkLst>
            <pc:docMk/>
            <pc:sldMk cId="2686119256" sldId="285"/>
            <ac:spMk id="45" creationId="{78C7FB0E-AF54-4799-9BA1-0A25A51DCCE8}"/>
          </ac:spMkLst>
        </pc:spChg>
        <pc:spChg chg="mod">
          <ac:chgData name="VAZQUEZ RODRIGUEZ SAULO ANGEL" userId="36baa15b-8b53-41fa-81e4-c453e2f98794" providerId="ADAL" clId="{CEB573AD-BF8F-463F-A9A6-DC1D3FF380F3}" dt="2021-04-22T16:50:09.825" v="395" actId="165"/>
          <ac:spMkLst>
            <pc:docMk/>
            <pc:sldMk cId="2686119256" sldId="285"/>
            <ac:spMk id="46" creationId="{564F7F98-28F2-49AE-9620-B9FDBEB57C27}"/>
          </ac:spMkLst>
        </pc:spChg>
        <pc:spChg chg="mod">
          <ac:chgData name="VAZQUEZ RODRIGUEZ SAULO ANGEL" userId="36baa15b-8b53-41fa-81e4-c453e2f98794" providerId="ADAL" clId="{CEB573AD-BF8F-463F-A9A6-DC1D3FF380F3}" dt="2021-04-22T16:50:09.825" v="395" actId="165"/>
          <ac:spMkLst>
            <pc:docMk/>
            <pc:sldMk cId="2686119256" sldId="285"/>
            <ac:spMk id="47" creationId="{B6B938AE-37F3-4E14-961E-AC06BC4938C5}"/>
          </ac:spMkLst>
        </pc:spChg>
        <pc:spChg chg="mod">
          <ac:chgData name="VAZQUEZ RODRIGUEZ SAULO ANGEL" userId="36baa15b-8b53-41fa-81e4-c453e2f98794" providerId="ADAL" clId="{CEB573AD-BF8F-463F-A9A6-DC1D3FF380F3}" dt="2021-04-22T16:50:09.825" v="395" actId="165"/>
          <ac:spMkLst>
            <pc:docMk/>
            <pc:sldMk cId="2686119256" sldId="285"/>
            <ac:spMk id="48" creationId="{4486381C-2B5A-45FC-9BAE-53F674433251}"/>
          </ac:spMkLst>
        </pc:spChg>
        <pc:grpChg chg="del">
          <ac:chgData name="VAZQUEZ RODRIGUEZ SAULO ANGEL" userId="36baa15b-8b53-41fa-81e4-c453e2f98794" providerId="ADAL" clId="{CEB573AD-BF8F-463F-A9A6-DC1D3FF380F3}" dt="2021-04-22T16:50:09.825" v="395" actId="165"/>
          <ac:grpSpMkLst>
            <pc:docMk/>
            <pc:sldMk cId="2686119256" sldId="285"/>
            <ac:grpSpMk id="2" creationId="{08DCBCE6-302C-4DF7-9256-9D3CA5954827}"/>
          </ac:grpSpMkLst>
        </pc:grpChg>
        <pc:grpChg chg="add mod">
          <ac:chgData name="VAZQUEZ RODRIGUEZ SAULO ANGEL" userId="36baa15b-8b53-41fa-81e4-c453e2f98794" providerId="ADAL" clId="{CEB573AD-BF8F-463F-A9A6-DC1D3FF380F3}" dt="2021-04-22T16:51:42.891" v="442" actId="338"/>
          <ac:grpSpMkLst>
            <pc:docMk/>
            <pc:sldMk cId="2686119256" sldId="285"/>
            <ac:grpSpMk id="7" creationId="{68157EB2-BA85-4833-BF29-382E35ECEBB4}"/>
          </ac:grpSpMkLst>
        </pc:grpChg>
        <pc:grpChg chg="mod topLvl">
          <ac:chgData name="VAZQUEZ RODRIGUEZ SAULO ANGEL" userId="36baa15b-8b53-41fa-81e4-c453e2f98794" providerId="ADAL" clId="{CEB573AD-BF8F-463F-A9A6-DC1D3FF380F3}" dt="2021-04-22T16:51:42.891" v="442" actId="338"/>
          <ac:grpSpMkLst>
            <pc:docMk/>
            <pc:sldMk cId="2686119256" sldId="285"/>
            <ac:grpSpMk id="37" creationId="{F3034461-880B-4085-8C04-DE819C32E8DE}"/>
          </ac:grpSpMkLst>
        </pc:grpChg>
      </pc:sldChg>
      <pc:sldChg chg="modSp mod modNotesTx">
        <pc:chgData name="VAZQUEZ RODRIGUEZ SAULO ANGEL" userId="36baa15b-8b53-41fa-81e4-c453e2f98794" providerId="ADAL" clId="{CEB573AD-BF8F-463F-A9A6-DC1D3FF380F3}" dt="2021-04-26T10:55:57.994" v="1049" actId="20577"/>
        <pc:sldMkLst>
          <pc:docMk/>
          <pc:sldMk cId="3018719641" sldId="287"/>
        </pc:sldMkLst>
        <pc:spChg chg="mod">
          <ac:chgData name="VAZQUEZ RODRIGUEZ SAULO ANGEL" userId="36baa15b-8b53-41fa-81e4-c453e2f98794" providerId="ADAL" clId="{CEB573AD-BF8F-463F-A9A6-DC1D3FF380F3}" dt="2021-04-26T10:55:22.511" v="1045" actId="20577"/>
          <ac:spMkLst>
            <pc:docMk/>
            <pc:sldMk cId="3018719641" sldId="287"/>
            <ac:spMk id="15" creationId="{6E5BB373-0DCD-4D19-8DD7-31222EBF3644}"/>
          </ac:spMkLst>
        </pc:spChg>
        <pc:spChg chg="mod">
          <ac:chgData name="VAZQUEZ RODRIGUEZ SAULO ANGEL" userId="36baa15b-8b53-41fa-81e4-c453e2f98794" providerId="ADAL" clId="{CEB573AD-BF8F-463F-A9A6-DC1D3FF380F3}" dt="2021-04-26T10:55:57.994" v="1049" actId="20577"/>
          <ac:spMkLst>
            <pc:docMk/>
            <pc:sldMk cId="3018719641" sldId="287"/>
            <ac:spMk id="17" creationId="{7F9A2182-4842-41F1-9D66-8BF417FB73A9}"/>
          </ac:spMkLst>
        </pc:spChg>
      </pc:sldChg>
      <pc:sldChg chg="modNotesTx">
        <pc:chgData name="VAZQUEZ RODRIGUEZ SAULO ANGEL" userId="36baa15b-8b53-41fa-81e4-c453e2f98794" providerId="ADAL" clId="{CEB573AD-BF8F-463F-A9A6-DC1D3FF380F3}" dt="2021-04-26T10:51:40.902" v="927" actId="20577"/>
        <pc:sldMkLst>
          <pc:docMk/>
          <pc:sldMk cId="2263506545" sldId="288"/>
        </pc:sldMkLst>
      </pc:sldChg>
      <pc:sldChg chg="modNotesTx">
        <pc:chgData name="VAZQUEZ RODRIGUEZ SAULO ANGEL" userId="36baa15b-8b53-41fa-81e4-c453e2f98794" providerId="ADAL" clId="{CEB573AD-BF8F-463F-A9A6-DC1D3FF380F3}" dt="2021-04-26T10:31:06.217" v="523" actId="20577"/>
        <pc:sldMkLst>
          <pc:docMk/>
          <pc:sldMk cId="1468301563" sldId="290"/>
        </pc:sldMkLst>
      </pc:sldChg>
      <pc:sldChg chg="modNotesTx">
        <pc:chgData name="VAZQUEZ RODRIGUEZ SAULO ANGEL" userId="36baa15b-8b53-41fa-81e4-c453e2f98794" providerId="ADAL" clId="{CEB573AD-BF8F-463F-A9A6-DC1D3FF380F3}" dt="2021-04-26T10:32:22.239" v="616" actId="20577"/>
        <pc:sldMkLst>
          <pc:docMk/>
          <pc:sldMk cId="4173779695" sldId="295"/>
        </pc:sldMkLst>
      </pc:sldChg>
    </pc:docChg>
  </pc:docChgLst>
  <pc:docChgLst>
    <pc:chgData name="EMILIO MARTINEZ NUÑEZ" userId="3f8c1d5a-aa65-4414-838e-75af189ed68c" providerId="ADAL" clId="{8381B274-4728-4ADE-982F-02C631259411}"/>
    <pc:docChg chg="modSld">
      <pc:chgData name="EMILIO MARTINEZ NUÑEZ" userId="3f8c1d5a-aa65-4414-838e-75af189ed68c" providerId="ADAL" clId="{8381B274-4728-4ADE-982F-02C631259411}" dt="2022-03-23T09:12:49.772" v="86" actId="20577"/>
      <pc:docMkLst>
        <pc:docMk/>
      </pc:docMkLst>
      <pc:sldChg chg="modSp mod">
        <pc:chgData name="EMILIO MARTINEZ NUÑEZ" userId="3f8c1d5a-aa65-4414-838e-75af189ed68c" providerId="ADAL" clId="{8381B274-4728-4ADE-982F-02C631259411}" dt="2022-03-23T09:09:30.375" v="83" actId="20577"/>
        <pc:sldMkLst>
          <pc:docMk/>
          <pc:sldMk cId="1643467497" sldId="278"/>
        </pc:sldMkLst>
        <pc:spChg chg="mod">
          <ac:chgData name="EMILIO MARTINEZ NUÑEZ" userId="3f8c1d5a-aa65-4414-838e-75af189ed68c" providerId="ADAL" clId="{8381B274-4728-4ADE-982F-02C631259411}" dt="2022-03-23T09:09:30.375" v="83" actId="20577"/>
          <ac:spMkLst>
            <pc:docMk/>
            <pc:sldMk cId="1643467497" sldId="278"/>
            <ac:spMk id="60" creationId="{BC771969-4317-4967-8A73-4E2D0D6B3EBC}"/>
          </ac:spMkLst>
        </pc:spChg>
      </pc:sldChg>
      <pc:sldChg chg="modSp">
        <pc:chgData name="EMILIO MARTINEZ NUÑEZ" userId="3f8c1d5a-aa65-4414-838e-75af189ed68c" providerId="ADAL" clId="{8381B274-4728-4ADE-982F-02C631259411}" dt="2022-03-23T09:12:49.772" v="86" actId="20577"/>
        <pc:sldMkLst>
          <pc:docMk/>
          <pc:sldMk cId="3557499228" sldId="280"/>
        </pc:sldMkLst>
        <pc:spChg chg="mod">
          <ac:chgData name="EMILIO MARTINEZ NUÑEZ" userId="3f8c1d5a-aa65-4414-838e-75af189ed68c" providerId="ADAL" clId="{8381B274-4728-4ADE-982F-02C631259411}" dt="2022-03-23T09:12:49.772" v="86" actId="20577"/>
          <ac:spMkLst>
            <pc:docMk/>
            <pc:sldMk cId="3557499228" sldId="280"/>
            <ac:spMk id="60" creationId="{BC771969-4317-4967-8A73-4E2D0D6B3EBC}"/>
          </ac:spMkLst>
        </pc:spChg>
      </pc:sldChg>
      <pc:sldChg chg="modSp mod">
        <pc:chgData name="EMILIO MARTINEZ NUÑEZ" userId="3f8c1d5a-aa65-4414-838e-75af189ed68c" providerId="ADAL" clId="{8381B274-4728-4ADE-982F-02C631259411}" dt="2022-03-23T08:50:26.374" v="6" actId="20577"/>
        <pc:sldMkLst>
          <pc:docMk/>
          <pc:sldMk cId="2026770799" sldId="284"/>
        </pc:sldMkLst>
        <pc:spChg chg="mod">
          <ac:chgData name="EMILIO MARTINEZ NUÑEZ" userId="3f8c1d5a-aa65-4414-838e-75af189ed68c" providerId="ADAL" clId="{8381B274-4728-4ADE-982F-02C631259411}" dt="2022-03-23T08:50:26.374" v="6" actId="20577"/>
          <ac:spMkLst>
            <pc:docMk/>
            <pc:sldMk cId="2026770799" sldId="284"/>
            <ac:spMk id="60" creationId="{BC771969-4317-4967-8A73-4E2D0D6B3EBC}"/>
          </ac:spMkLst>
        </pc:spChg>
      </pc:sldChg>
      <pc:sldChg chg="modSp mod">
        <pc:chgData name="EMILIO MARTINEZ NUÑEZ" userId="3f8c1d5a-aa65-4414-838e-75af189ed68c" providerId="ADAL" clId="{8381B274-4728-4ADE-982F-02C631259411}" dt="2022-03-23T08:55:32.814" v="80" actId="20577"/>
        <pc:sldMkLst>
          <pc:docMk/>
          <pc:sldMk cId="1518421080" sldId="286"/>
        </pc:sldMkLst>
        <pc:spChg chg="mod">
          <ac:chgData name="EMILIO MARTINEZ NUÑEZ" userId="3f8c1d5a-aa65-4414-838e-75af189ed68c" providerId="ADAL" clId="{8381B274-4728-4ADE-982F-02C631259411}" dt="2022-03-23T08:55:32.814" v="80" actId="20577"/>
          <ac:spMkLst>
            <pc:docMk/>
            <pc:sldMk cId="1518421080" sldId="286"/>
            <ac:spMk id="4" creationId="{EAEB0B8A-CB12-F342-803D-5F5174BEB3A8}"/>
          </ac:spMkLst>
        </pc:spChg>
        <pc:spChg chg="mod">
          <ac:chgData name="EMILIO MARTINEZ NUÑEZ" userId="3f8c1d5a-aa65-4414-838e-75af189ed68c" providerId="ADAL" clId="{8381B274-4728-4ADE-982F-02C631259411}" dt="2022-03-23T08:52:33.966" v="66" actId="20577"/>
          <ac:spMkLst>
            <pc:docMk/>
            <pc:sldMk cId="1518421080" sldId="286"/>
            <ac:spMk id="60" creationId="{BC771969-4317-4967-8A73-4E2D0D6B3EBC}"/>
          </ac:spMkLst>
        </pc:spChg>
      </pc:sldChg>
      <pc:sldChg chg="modSp mod">
        <pc:chgData name="EMILIO MARTINEZ NUÑEZ" userId="3f8c1d5a-aa65-4414-838e-75af189ed68c" providerId="ADAL" clId="{8381B274-4728-4ADE-982F-02C631259411}" dt="2022-03-23T09:06:03.563" v="82" actId="20577"/>
        <pc:sldMkLst>
          <pc:docMk/>
          <pc:sldMk cId="2263506545" sldId="288"/>
        </pc:sldMkLst>
        <pc:spChg chg="mod">
          <ac:chgData name="EMILIO MARTINEZ NUÑEZ" userId="3f8c1d5a-aa65-4414-838e-75af189ed68c" providerId="ADAL" clId="{8381B274-4728-4ADE-982F-02C631259411}" dt="2022-03-23T09:06:03.563" v="82" actId="20577"/>
          <ac:spMkLst>
            <pc:docMk/>
            <pc:sldMk cId="2263506545" sldId="288"/>
            <ac:spMk id="32" creationId="{1DEC08CB-80CF-439D-AA20-A882981BA85B}"/>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F22EECC-1125-40E4-97C2-14081F8AD50B}" type="datetimeFigureOut">
              <a:rPr lang="es-ES" smtClean="0"/>
              <a:t>23/03/2022</a:t>
            </a:fld>
            <a:endParaRPr lang="es-ES"/>
          </a:p>
        </p:txBody>
      </p:sp>
      <p:sp>
        <p:nvSpPr>
          <p:cNvPr id="4" name="Marcador de imagen de diapositiva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8D906CE-E0D5-41DF-9F52-4C6C715288D3}" type="slidenum">
              <a:rPr lang="es-ES" smtClean="0"/>
              <a:t>‹Nº›</a:t>
            </a:fld>
            <a:endParaRPr lang="es-ES"/>
          </a:p>
        </p:txBody>
      </p:sp>
    </p:spTree>
    <p:extLst>
      <p:ext uri="{BB962C8B-B14F-4D97-AF65-F5344CB8AC3E}">
        <p14:creationId xmlns:p14="http://schemas.microsoft.com/office/powerpoint/2010/main" val="14844625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28D906CE-E0D5-41DF-9F52-4C6C715288D3}" type="slidenum">
              <a:rPr lang="es-ES" smtClean="0"/>
              <a:t>1</a:t>
            </a:fld>
            <a:endParaRPr lang="es-ES"/>
          </a:p>
        </p:txBody>
      </p:sp>
    </p:spTree>
    <p:extLst>
      <p:ext uri="{BB962C8B-B14F-4D97-AF65-F5344CB8AC3E}">
        <p14:creationId xmlns:p14="http://schemas.microsoft.com/office/powerpoint/2010/main" val="29943178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err="1"/>
              <a:t>Gaussian’s</a:t>
            </a:r>
            <a:r>
              <a:rPr lang="es-ES" dirty="0"/>
              <a:t> formula leads </a:t>
            </a:r>
            <a:r>
              <a:rPr lang="es-ES" dirty="0" err="1"/>
              <a:t>to</a:t>
            </a:r>
            <a:r>
              <a:rPr lang="es-ES" dirty="0"/>
              <a:t> </a:t>
            </a:r>
            <a:r>
              <a:rPr lang="es-ES" dirty="0" err="1"/>
              <a:t>the</a:t>
            </a:r>
            <a:r>
              <a:rPr lang="es-ES" dirty="0"/>
              <a:t> </a:t>
            </a:r>
            <a:r>
              <a:rPr lang="es-ES" dirty="0" err="1"/>
              <a:t>pressure-scale</a:t>
            </a:r>
            <a:r>
              <a:rPr lang="es-ES" dirty="0"/>
              <a:t> </a:t>
            </a:r>
            <a:r>
              <a:rPr lang="es-ES" dirty="0" err="1"/>
              <a:t>deltaG</a:t>
            </a:r>
            <a:r>
              <a:rPr lang="es-ES" dirty="0"/>
              <a:t> </a:t>
            </a:r>
            <a:r>
              <a:rPr lang="es-ES" dirty="0" err="1"/>
              <a:t>calculation</a:t>
            </a:r>
            <a:r>
              <a:rPr lang="es-ES" dirty="0"/>
              <a:t>.</a:t>
            </a:r>
          </a:p>
          <a:p>
            <a:r>
              <a:rPr lang="es-ES" dirty="0"/>
              <a:t>In </a:t>
            </a:r>
            <a:r>
              <a:rPr lang="es-ES" dirty="0" err="1"/>
              <a:t>the</a:t>
            </a:r>
            <a:r>
              <a:rPr lang="es-ES" dirty="0"/>
              <a:t> </a:t>
            </a:r>
            <a:r>
              <a:rPr lang="es-ES" dirty="0" err="1"/>
              <a:t>concentration</a:t>
            </a:r>
            <a:r>
              <a:rPr lang="es-ES" dirty="0"/>
              <a:t> </a:t>
            </a:r>
            <a:r>
              <a:rPr lang="es-ES" dirty="0" err="1"/>
              <a:t>scale</a:t>
            </a:r>
            <a:r>
              <a:rPr lang="es-ES" dirty="0"/>
              <a:t>, </a:t>
            </a:r>
            <a:r>
              <a:rPr lang="es-ES" dirty="0" err="1"/>
              <a:t>qtr</a:t>
            </a:r>
            <a:r>
              <a:rPr lang="es-ES" dirty="0"/>
              <a:t> </a:t>
            </a:r>
            <a:r>
              <a:rPr lang="es-ES" dirty="0" err="1"/>
              <a:t>is</a:t>
            </a:r>
            <a:r>
              <a:rPr lang="es-ES" dirty="0"/>
              <a:t> </a:t>
            </a:r>
            <a:r>
              <a:rPr lang="es-ES" dirty="0" err="1"/>
              <a:t>divided</a:t>
            </a:r>
            <a:r>
              <a:rPr lang="es-ES" dirty="0"/>
              <a:t> </a:t>
            </a:r>
            <a:r>
              <a:rPr lang="es-ES" dirty="0" err="1"/>
              <a:t>by</a:t>
            </a:r>
            <a:r>
              <a:rPr lang="es-ES" dirty="0"/>
              <a:t> </a:t>
            </a:r>
            <a:r>
              <a:rPr lang="es-ES" dirty="0" err="1"/>
              <a:t>the</a:t>
            </a:r>
            <a:r>
              <a:rPr lang="es-ES" dirty="0"/>
              <a:t> V, and </a:t>
            </a:r>
            <a:r>
              <a:rPr lang="es-ES" dirty="0" err="1"/>
              <a:t>the</a:t>
            </a:r>
            <a:r>
              <a:rPr lang="es-ES" dirty="0"/>
              <a:t> </a:t>
            </a:r>
            <a:r>
              <a:rPr lang="es-ES" dirty="0" err="1"/>
              <a:t>term</a:t>
            </a:r>
            <a:r>
              <a:rPr lang="es-ES" dirty="0"/>
              <a:t> </a:t>
            </a:r>
            <a:r>
              <a:rPr lang="es-ES" dirty="0" err="1"/>
              <a:t>kT</a:t>
            </a:r>
            <a:r>
              <a:rPr lang="es-ES" dirty="0"/>
              <a:t>/p0 </a:t>
            </a:r>
            <a:r>
              <a:rPr lang="es-ES" dirty="0" err="1"/>
              <a:t>dissapears</a:t>
            </a:r>
            <a:endParaRPr lang="es-ES" dirty="0"/>
          </a:p>
        </p:txBody>
      </p:sp>
      <p:sp>
        <p:nvSpPr>
          <p:cNvPr id="4" name="Marcador de número de diapositiva 3"/>
          <p:cNvSpPr>
            <a:spLocks noGrp="1"/>
          </p:cNvSpPr>
          <p:nvPr>
            <p:ph type="sldNum" sz="quarter" idx="5"/>
          </p:nvPr>
        </p:nvSpPr>
        <p:spPr/>
        <p:txBody>
          <a:bodyPr/>
          <a:lstStyle/>
          <a:p>
            <a:fld id="{28D906CE-E0D5-41DF-9F52-4C6C715288D3}" type="slidenum">
              <a:rPr lang="es-ES" smtClean="0"/>
              <a:t>10</a:t>
            </a:fld>
            <a:endParaRPr lang="es-ES"/>
          </a:p>
        </p:txBody>
      </p:sp>
    </p:spTree>
    <p:extLst>
      <p:ext uri="{BB962C8B-B14F-4D97-AF65-F5344CB8AC3E}">
        <p14:creationId xmlns:p14="http://schemas.microsoft.com/office/powerpoint/2010/main" val="18126934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fld id="{28D906CE-E0D5-41DF-9F52-4C6C715288D3}" type="slidenum">
              <a:rPr lang="es-ES" smtClean="0"/>
              <a:t>11</a:t>
            </a:fld>
            <a:endParaRPr lang="es-ES"/>
          </a:p>
        </p:txBody>
      </p:sp>
    </p:spTree>
    <p:extLst>
      <p:ext uri="{BB962C8B-B14F-4D97-AF65-F5344CB8AC3E}">
        <p14:creationId xmlns:p14="http://schemas.microsoft.com/office/powerpoint/2010/main" val="10629884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fld id="{28D906CE-E0D5-41DF-9F52-4C6C715288D3}" type="slidenum">
              <a:rPr lang="es-ES" smtClean="0"/>
              <a:t>12</a:t>
            </a:fld>
            <a:endParaRPr lang="es-ES"/>
          </a:p>
        </p:txBody>
      </p:sp>
    </p:spTree>
    <p:extLst>
      <p:ext uri="{BB962C8B-B14F-4D97-AF65-F5344CB8AC3E}">
        <p14:creationId xmlns:p14="http://schemas.microsoft.com/office/powerpoint/2010/main" val="12013315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fld id="{28D906CE-E0D5-41DF-9F52-4C6C715288D3}" type="slidenum">
              <a:rPr lang="es-ES" smtClean="0"/>
              <a:t>13</a:t>
            </a:fld>
            <a:endParaRPr lang="es-ES"/>
          </a:p>
        </p:txBody>
      </p:sp>
    </p:spTree>
    <p:extLst>
      <p:ext uri="{BB962C8B-B14F-4D97-AF65-F5344CB8AC3E}">
        <p14:creationId xmlns:p14="http://schemas.microsoft.com/office/powerpoint/2010/main" val="21079441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fld id="{28D906CE-E0D5-41DF-9F52-4C6C715288D3}" type="slidenum">
              <a:rPr lang="es-ES" smtClean="0"/>
              <a:t>14</a:t>
            </a:fld>
            <a:endParaRPr lang="es-ES"/>
          </a:p>
        </p:txBody>
      </p:sp>
    </p:spTree>
    <p:extLst>
      <p:ext uri="{BB962C8B-B14F-4D97-AF65-F5344CB8AC3E}">
        <p14:creationId xmlns:p14="http://schemas.microsoft.com/office/powerpoint/2010/main" val="29810230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fld id="{28D906CE-E0D5-41DF-9F52-4C6C715288D3}" type="slidenum">
              <a:rPr lang="es-ES" smtClean="0"/>
              <a:t>15</a:t>
            </a:fld>
            <a:endParaRPr lang="es-ES"/>
          </a:p>
        </p:txBody>
      </p:sp>
    </p:spTree>
    <p:extLst>
      <p:ext uri="{BB962C8B-B14F-4D97-AF65-F5344CB8AC3E}">
        <p14:creationId xmlns:p14="http://schemas.microsoft.com/office/powerpoint/2010/main" val="11644497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err="1"/>
              <a:t>The</a:t>
            </a:r>
            <a:r>
              <a:rPr lang="es-ES" dirty="0"/>
              <a:t> </a:t>
            </a:r>
            <a:r>
              <a:rPr lang="es-ES" dirty="0" err="1"/>
              <a:t>value</a:t>
            </a:r>
            <a:r>
              <a:rPr lang="es-ES" dirty="0"/>
              <a:t> </a:t>
            </a:r>
            <a:r>
              <a:rPr lang="es-ES" dirty="0" err="1"/>
              <a:t>of</a:t>
            </a:r>
            <a:r>
              <a:rPr lang="es-ES" dirty="0"/>
              <a:t> </a:t>
            </a:r>
            <a:r>
              <a:rPr lang="es-ES" dirty="0" err="1"/>
              <a:t>the</a:t>
            </a:r>
            <a:r>
              <a:rPr lang="es-ES" dirty="0"/>
              <a:t> </a:t>
            </a:r>
            <a:r>
              <a:rPr lang="es-ES" dirty="0" err="1"/>
              <a:t>asymptote</a:t>
            </a:r>
            <a:r>
              <a:rPr lang="es-ES" dirty="0"/>
              <a:t> in </a:t>
            </a:r>
            <a:r>
              <a:rPr lang="es-ES" dirty="0" err="1"/>
              <a:t>this</a:t>
            </a:r>
            <a:r>
              <a:rPr lang="es-ES" dirty="0"/>
              <a:t> </a:t>
            </a:r>
            <a:r>
              <a:rPr lang="es-ES" dirty="0" err="1"/>
              <a:t>plot</a:t>
            </a:r>
            <a:endParaRPr lang="es-ES" dirty="0"/>
          </a:p>
        </p:txBody>
      </p:sp>
      <p:sp>
        <p:nvSpPr>
          <p:cNvPr id="4" name="Marcador de número de diapositiva 3"/>
          <p:cNvSpPr>
            <a:spLocks noGrp="1"/>
          </p:cNvSpPr>
          <p:nvPr>
            <p:ph type="sldNum" sz="quarter" idx="5"/>
          </p:nvPr>
        </p:nvSpPr>
        <p:spPr/>
        <p:txBody>
          <a:bodyPr/>
          <a:lstStyle/>
          <a:p>
            <a:fld id="{28D906CE-E0D5-41DF-9F52-4C6C715288D3}" type="slidenum">
              <a:rPr lang="es-ES" smtClean="0"/>
              <a:t>16</a:t>
            </a:fld>
            <a:endParaRPr lang="es-ES"/>
          </a:p>
        </p:txBody>
      </p:sp>
    </p:spTree>
    <p:extLst>
      <p:ext uri="{BB962C8B-B14F-4D97-AF65-F5344CB8AC3E}">
        <p14:creationId xmlns:p14="http://schemas.microsoft.com/office/powerpoint/2010/main" val="25683604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fld id="{28D906CE-E0D5-41DF-9F52-4C6C715288D3}" type="slidenum">
              <a:rPr lang="es-ES" smtClean="0"/>
              <a:t>17</a:t>
            </a:fld>
            <a:endParaRPr lang="es-ES"/>
          </a:p>
        </p:txBody>
      </p:sp>
    </p:spTree>
    <p:extLst>
      <p:ext uri="{BB962C8B-B14F-4D97-AF65-F5344CB8AC3E}">
        <p14:creationId xmlns:p14="http://schemas.microsoft.com/office/powerpoint/2010/main" val="8067634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GB" sz="1200" kern="1200" dirty="0">
                <a:solidFill>
                  <a:schemeClr val="tx1"/>
                </a:solidFill>
                <a:effectLst/>
                <a:latin typeface="+mn-lt"/>
                <a:ea typeface="+mn-ea"/>
                <a:cs typeface="+mn-cs"/>
              </a:rPr>
              <a:t>There are six crossings of the TS in the direction from reactants to products, and TST counts all of them as contributing to the reactive flux. </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“Correlated motion”</a:t>
            </a:r>
            <a:endParaRPr lang="es-ES" dirty="0"/>
          </a:p>
        </p:txBody>
      </p:sp>
      <p:sp>
        <p:nvSpPr>
          <p:cNvPr id="4" name="Marcador de número de diapositiva 3"/>
          <p:cNvSpPr>
            <a:spLocks noGrp="1"/>
          </p:cNvSpPr>
          <p:nvPr>
            <p:ph type="sldNum" sz="quarter" idx="5"/>
          </p:nvPr>
        </p:nvSpPr>
        <p:spPr/>
        <p:txBody>
          <a:bodyPr/>
          <a:lstStyle/>
          <a:p>
            <a:fld id="{28D906CE-E0D5-41DF-9F52-4C6C715288D3}" type="slidenum">
              <a:rPr lang="es-ES" smtClean="0"/>
              <a:t>18</a:t>
            </a:fld>
            <a:endParaRPr lang="es-ES"/>
          </a:p>
        </p:txBody>
      </p:sp>
    </p:spTree>
    <p:extLst>
      <p:ext uri="{BB962C8B-B14F-4D97-AF65-F5344CB8AC3E}">
        <p14:creationId xmlns:p14="http://schemas.microsoft.com/office/powerpoint/2010/main" val="32059798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effectLst/>
                <a:latin typeface="Calibri" panose="020F0502020204030204" pitchFamily="34" charset="0"/>
                <a:ea typeface="Calibri" panose="020F0502020204030204" pitchFamily="34" charset="0"/>
                <a:cs typeface="Arial" panose="020B0604020202020204" pitchFamily="34" charset="0"/>
              </a:rPr>
              <a:t>To close the discussion on the main assumptions of </a:t>
            </a:r>
            <a:r>
              <a:rPr lang="en-GB" sz="1800" dirty="0" err="1">
                <a:effectLst/>
                <a:latin typeface="Calibri" panose="020F0502020204030204" pitchFamily="34" charset="0"/>
                <a:ea typeface="Calibri" panose="020F0502020204030204" pitchFamily="34" charset="0"/>
                <a:cs typeface="Arial" panose="020B0604020202020204" pitchFamily="34" charset="0"/>
              </a:rPr>
              <a:t>TST</a:t>
            </a:r>
            <a:r>
              <a:rPr lang="en-GB" sz="1800" dirty="0">
                <a:effectLst/>
                <a:latin typeface="Calibri" panose="020F0502020204030204" pitchFamily="34" charset="0"/>
                <a:ea typeface="Calibri" panose="020F0502020204030204" pitchFamily="34" charset="0"/>
                <a:cs typeface="Arial" panose="020B0604020202020204" pitchFamily="34" charset="0"/>
              </a:rPr>
              <a:t>, we have this interesting example</a:t>
            </a:r>
            <a:r>
              <a:rPr lang="es-ES" sz="1800" dirty="0">
                <a:effectLst/>
                <a:latin typeface="Calibri" panose="020F0502020204030204" pitchFamily="34" charset="0"/>
                <a:ea typeface="Calibri" panose="020F0502020204030204" pitchFamily="34" charset="0"/>
                <a:cs typeface="Arial" panose="020B0604020202020204" pitchFamily="34" charset="0"/>
              </a:rPr>
              <a:t>: </a:t>
            </a:r>
            <a:r>
              <a:rPr lang="en-GB" sz="1800" dirty="0">
                <a:effectLst/>
                <a:latin typeface="Calibri" panose="020F0502020204030204" pitchFamily="34" charset="0"/>
                <a:ea typeface="Calibri" panose="020F0502020204030204" pitchFamily="34" charset="0"/>
                <a:cs typeface="Arial" panose="020B0604020202020204" pitchFamily="34" charset="0"/>
              </a:rPr>
              <a:t>the hydrogen abstraction in the reaction of chlorine atom with molecular hydrogen.</a:t>
            </a:r>
            <a:endParaRPr lang="es-ES" dirty="0"/>
          </a:p>
        </p:txBody>
      </p:sp>
      <p:sp>
        <p:nvSpPr>
          <p:cNvPr id="4" name="Marcador de número de diapositiva 3"/>
          <p:cNvSpPr>
            <a:spLocks noGrp="1"/>
          </p:cNvSpPr>
          <p:nvPr>
            <p:ph type="sldNum" sz="quarter" idx="5"/>
          </p:nvPr>
        </p:nvSpPr>
        <p:spPr/>
        <p:txBody>
          <a:bodyPr/>
          <a:lstStyle/>
          <a:p>
            <a:fld id="{28D906CE-E0D5-41DF-9F52-4C6C715288D3}" type="slidenum">
              <a:rPr lang="es-ES" smtClean="0"/>
              <a:t>19</a:t>
            </a:fld>
            <a:endParaRPr lang="es-ES"/>
          </a:p>
        </p:txBody>
      </p:sp>
    </p:spTree>
    <p:extLst>
      <p:ext uri="{BB962C8B-B14F-4D97-AF65-F5344CB8AC3E}">
        <p14:creationId xmlns:p14="http://schemas.microsoft.com/office/powerpoint/2010/main" val="37279585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At the end of this section, I will present a summary of the main assumptions of transition state theory, and this will open the door to talk about improvements and extension. We will see the fundamentals of variational TST, tunneling corrections and, I will end this section talking about reactions in which reactants and TSs have several conformers.</a:t>
            </a:r>
            <a:endParaRPr lang="es-ES" sz="1200" kern="1200" dirty="0">
              <a:solidFill>
                <a:schemeClr val="tx1"/>
              </a:solidFill>
              <a:effectLst/>
              <a:latin typeface="+mn-lt"/>
              <a:ea typeface="+mn-ea"/>
              <a:cs typeface="+mn-cs"/>
            </a:endParaRPr>
          </a:p>
          <a:p>
            <a:endParaRPr lang="en-US" dirty="0"/>
          </a:p>
        </p:txBody>
      </p:sp>
      <p:sp>
        <p:nvSpPr>
          <p:cNvPr id="4" name="Marcador de número de diapositiva 3"/>
          <p:cNvSpPr>
            <a:spLocks noGrp="1"/>
          </p:cNvSpPr>
          <p:nvPr>
            <p:ph type="sldNum" sz="quarter" idx="5"/>
          </p:nvPr>
        </p:nvSpPr>
        <p:spPr/>
        <p:txBody>
          <a:bodyPr/>
          <a:lstStyle/>
          <a:p>
            <a:fld id="{28D906CE-E0D5-41DF-9F52-4C6C715288D3}" type="slidenum">
              <a:rPr lang="es-ES" smtClean="0"/>
              <a:t>2</a:t>
            </a:fld>
            <a:endParaRPr lang="es-ES"/>
          </a:p>
        </p:txBody>
      </p:sp>
    </p:spTree>
    <p:extLst>
      <p:ext uri="{BB962C8B-B14F-4D97-AF65-F5344CB8AC3E}">
        <p14:creationId xmlns:p14="http://schemas.microsoft.com/office/powerpoint/2010/main" val="98630419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err="1"/>
              <a:t>We</a:t>
            </a:r>
            <a:r>
              <a:rPr lang="es-ES" dirty="0"/>
              <a:t> </a:t>
            </a:r>
            <a:r>
              <a:rPr lang="es-ES" dirty="0" err="1"/>
              <a:t>want</a:t>
            </a:r>
            <a:r>
              <a:rPr lang="es-ES" dirty="0"/>
              <a:t> </a:t>
            </a:r>
            <a:r>
              <a:rPr lang="es-ES" dirty="0" err="1"/>
              <a:t>to</a:t>
            </a:r>
            <a:r>
              <a:rPr lang="es-ES" dirty="0"/>
              <a:t> </a:t>
            </a:r>
            <a:r>
              <a:rPr lang="es-ES" dirty="0" err="1"/>
              <a:t>find</a:t>
            </a:r>
            <a:r>
              <a:rPr lang="es-ES" dirty="0"/>
              <a:t> a </a:t>
            </a:r>
            <a:r>
              <a:rPr lang="es-ES" dirty="0" err="1"/>
              <a:t>dividing</a:t>
            </a:r>
            <a:r>
              <a:rPr lang="es-ES" dirty="0"/>
              <a:t> </a:t>
            </a:r>
            <a:r>
              <a:rPr lang="es-ES" dirty="0" err="1"/>
              <a:t>surface</a:t>
            </a:r>
            <a:r>
              <a:rPr lang="es-ES" dirty="0"/>
              <a:t> </a:t>
            </a:r>
            <a:r>
              <a:rPr lang="es-ES" dirty="0" err="1"/>
              <a:t>that</a:t>
            </a:r>
            <a:r>
              <a:rPr lang="es-ES" dirty="0"/>
              <a:t> </a:t>
            </a:r>
            <a:r>
              <a:rPr lang="es-ES" dirty="0" err="1"/>
              <a:t>minimizes</a:t>
            </a:r>
            <a:r>
              <a:rPr lang="es-ES" dirty="0"/>
              <a:t> </a:t>
            </a:r>
            <a:r>
              <a:rPr lang="es-ES" dirty="0" err="1"/>
              <a:t>the</a:t>
            </a:r>
            <a:r>
              <a:rPr lang="es-ES" dirty="0"/>
              <a:t> </a:t>
            </a:r>
            <a:r>
              <a:rPr lang="es-ES" dirty="0" err="1"/>
              <a:t>recrossings</a:t>
            </a:r>
            <a:r>
              <a:rPr lang="es-ES" dirty="0"/>
              <a:t>. </a:t>
            </a:r>
            <a:r>
              <a:rPr lang="es-ES" dirty="0" err="1"/>
              <a:t>To</a:t>
            </a:r>
            <a:r>
              <a:rPr lang="es-ES" dirty="0"/>
              <a:t> </a:t>
            </a:r>
            <a:r>
              <a:rPr lang="es-ES" dirty="0" err="1"/>
              <a:t>this</a:t>
            </a:r>
            <a:r>
              <a:rPr lang="es-ES" dirty="0"/>
              <a:t> </a:t>
            </a:r>
            <a:r>
              <a:rPr lang="es-ES" dirty="0" err="1"/>
              <a:t>end</a:t>
            </a:r>
            <a:r>
              <a:rPr lang="es-ES" dirty="0"/>
              <a:t>, </a:t>
            </a:r>
            <a:r>
              <a:rPr lang="es-ES" dirty="0" err="1"/>
              <a:t>we</a:t>
            </a:r>
            <a:r>
              <a:rPr lang="es-ES" dirty="0"/>
              <a:t> define </a:t>
            </a:r>
            <a:r>
              <a:rPr lang="es-ES" dirty="0" err="1"/>
              <a:t>the</a:t>
            </a:r>
            <a:r>
              <a:rPr lang="es-ES" dirty="0"/>
              <a:t> </a:t>
            </a:r>
            <a:r>
              <a:rPr lang="es-ES" dirty="0" err="1"/>
              <a:t>reaction</a:t>
            </a:r>
            <a:r>
              <a:rPr lang="es-ES" dirty="0"/>
              <a:t> </a:t>
            </a:r>
            <a:r>
              <a:rPr lang="es-ES" dirty="0" err="1"/>
              <a:t>path</a:t>
            </a:r>
            <a:r>
              <a:rPr lang="es-ES" dirty="0"/>
              <a:t>...</a:t>
            </a:r>
          </a:p>
        </p:txBody>
      </p:sp>
      <p:sp>
        <p:nvSpPr>
          <p:cNvPr id="4" name="Marcador de número de diapositiva 3"/>
          <p:cNvSpPr>
            <a:spLocks noGrp="1"/>
          </p:cNvSpPr>
          <p:nvPr>
            <p:ph type="sldNum" sz="quarter" idx="5"/>
          </p:nvPr>
        </p:nvSpPr>
        <p:spPr/>
        <p:txBody>
          <a:bodyPr/>
          <a:lstStyle/>
          <a:p>
            <a:fld id="{28D906CE-E0D5-41DF-9F52-4C6C715288D3}" type="slidenum">
              <a:rPr lang="es-ES" smtClean="0"/>
              <a:t>20</a:t>
            </a:fld>
            <a:endParaRPr lang="es-ES"/>
          </a:p>
        </p:txBody>
      </p:sp>
    </p:spTree>
    <p:extLst>
      <p:ext uri="{BB962C8B-B14F-4D97-AF65-F5344CB8AC3E}">
        <p14:creationId xmlns:p14="http://schemas.microsoft.com/office/powerpoint/2010/main" val="14370942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fld id="{28D906CE-E0D5-41DF-9F52-4C6C715288D3}" type="slidenum">
              <a:rPr lang="es-ES" smtClean="0"/>
              <a:t>21</a:t>
            </a:fld>
            <a:endParaRPr lang="es-ES"/>
          </a:p>
        </p:txBody>
      </p:sp>
    </p:spTree>
    <p:extLst>
      <p:ext uri="{BB962C8B-B14F-4D97-AF65-F5344CB8AC3E}">
        <p14:creationId xmlns:p14="http://schemas.microsoft.com/office/powerpoint/2010/main" val="409772896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fld id="{28D906CE-E0D5-41DF-9F52-4C6C715288D3}" type="slidenum">
              <a:rPr lang="es-ES" smtClean="0"/>
              <a:t>22</a:t>
            </a:fld>
            <a:endParaRPr lang="es-ES"/>
          </a:p>
        </p:txBody>
      </p:sp>
    </p:spTree>
    <p:extLst>
      <p:ext uri="{BB962C8B-B14F-4D97-AF65-F5344CB8AC3E}">
        <p14:creationId xmlns:p14="http://schemas.microsoft.com/office/powerpoint/2010/main" val="24713932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fld id="{28D906CE-E0D5-41DF-9F52-4C6C715288D3}" type="slidenum">
              <a:rPr lang="es-ES" smtClean="0"/>
              <a:t>23</a:t>
            </a:fld>
            <a:endParaRPr lang="es-ES"/>
          </a:p>
        </p:txBody>
      </p:sp>
    </p:spTree>
    <p:extLst>
      <p:ext uri="{BB962C8B-B14F-4D97-AF65-F5344CB8AC3E}">
        <p14:creationId xmlns:p14="http://schemas.microsoft.com/office/powerpoint/2010/main" val="313236812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fld id="{28D906CE-E0D5-41DF-9F52-4C6C715288D3}" type="slidenum">
              <a:rPr lang="es-ES" smtClean="0"/>
              <a:t>24</a:t>
            </a:fld>
            <a:endParaRPr lang="es-ES"/>
          </a:p>
        </p:txBody>
      </p:sp>
    </p:spTree>
    <p:extLst>
      <p:ext uri="{BB962C8B-B14F-4D97-AF65-F5344CB8AC3E}">
        <p14:creationId xmlns:p14="http://schemas.microsoft.com/office/powerpoint/2010/main" val="309169048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err="1"/>
              <a:t>There</a:t>
            </a:r>
            <a:r>
              <a:rPr lang="es-ES" dirty="0"/>
              <a:t> are </a:t>
            </a:r>
            <a:r>
              <a:rPr lang="es-ES" dirty="0" err="1"/>
              <a:t>several</a:t>
            </a:r>
            <a:r>
              <a:rPr lang="es-ES" dirty="0"/>
              <a:t> </a:t>
            </a:r>
            <a:r>
              <a:rPr lang="es-ES" dirty="0" err="1"/>
              <a:t>approaches</a:t>
            </a:r>
            <a:r>
              <a:rPr lang="es-ES" dirty="0"/>
              <a:t> </a:t>
            </a:r>
            <a:r>
              <a:rPr lang="es-ES" dirty="0" err="1"/>
              <a:t>for</a:t>
            </a:r>
            <a:r>
              <a:rPr lang="es-ES" dirty="0"/>
              <a:t> </a:t>
            </a:r>
            <a:r>
              <a:rPr lang="es-ES" dirty="0" err="1"/>
              <a:t>calculating</a:t>
            </a:r>
            <a:r>
              <a:rPr lang="es-ES" dirty="0"/>
              <a:t> multidimensional transmisión </a:t>
            </a:r>
            <a:r>
              <a:rPr lang="es-ES" dirty="0" err="1"/>
              <a:t>coefficients</a:t>
            </a:r>
            <a:r>
              <a:rPr lang="es-ES" dirty="0"/>
              <a:t>. Here </a:t>
            </a:r>
            <a:r>
              <a:rPr lang="es-ES" dirty="0" err="1"/>
              <a:t>we</a:t>
            </a:r>
            <a:r>
              <a:rPr lang="es-ES" dirty="0"/>
              <a:t> </a:t>
            </a:r>
            <a:r>
              <a:rPr lang="es-ES" dirty="0" err="1"/>
              <a:t>have</a:t>
            </a:r>
            <a:r>
              <a:rPr lang="es-ES" dirty="0"/>
              <a:t> </a:t>
            </a:r>
            <a:r>
              <a:rPr lang="es-ES" dirty="0" err="1"/>
              <a:t>the</a:t>
            </a:r>
            <a:r>
              <a:rPr lang="es-ES" dirty="0"/>
              <a:t> </a:t>
            </a:r>
            <a:r>
              <a:rPr lang="es-ES" dirty="0" err="1"/>
              <a:t>names</a:t>
            </a:r>
            <a:r>
              <a:rPr lang="es-ES" dirty="0"/>
              <a:t> </a:t>
            </a:r>
            <a:r>
              <a:rPr lang="es-ES" dirty="0" err="1"/>
              <a:t>of</a:t>
            </a:r>
            <a:r>
              <a:rPr lang="es-ES" dirty="0"/>
              <a:t> </a:t>
            </a:r>
            <a:r>
              <a:rPr lang="es-ES" dirty="0" err="1"/>
              <a:t>common</a:t>
            </a:r>
            <a:r>
              <a:rPr lang="es-ES" dirty="0"/>
              <a:t> </a:t>
            </a:r>
            <a:r>
              <a:rPr lang="es-ES" dirty="0" err="1"/>
              <a:t>methods</a:t>
            </a:r>
            <a:r>
              <a:rPr lang="es-ES" dirty="0"/>
              <a:t> </a:t>
            </a:r>
            <a:r>
              <a:rPr lang="es-ES" dirty="0" err="1"/>
              <a:t>but</a:t>
            </a:r>
            <a:r>
              <a:rPr lang="es-ES" dirty="0"/>
              <a:t> I </a:t>
            </a:r>
            <a:r>
              <a:rPr lang="es-ES" dirty="0" err="1"/>
              <a:t>will</a:t>
            </a:r>
            <a:r>
              <a:rPr lang="es-ES" dirty="0"/>
              <a:t> </a:t>
            </a:r>
            <a:r>
              <a:rPr lang="es-ES" dirty="0" err="1"/>
              <a:t>not</a:t>
            </a:r>
            <a:r>
              <a:rPr lang="es-ES" dirty="0"/>
              <a:t> </a:t>
            </a:r>
            <a:r>
              <a:rPr lang="es-ES" dirty="0" err="1"/>
              <a:t>enter</a:t>
            </a:r>
            <a:r>
              <a:rPr lang="es-ES" dirty="0"/>
              <a:t> </a:t>
            </a:r>
            <a:r>
              <a:rPr lang="es-ES" dirty="0" err="1"/>
              <a:t>into</a:t>
            </a:r>
            <a:r>
              <a:rPr lang="es-ES" dirty="0"/>
              <a:t> </a:t>
            </a:r>
            <a:r>
              <a:rPr lang="es-ES" dirty="0" err="1"/>
              <a:t>details</a:t>
            </a:r>
            <a:r>
              <a:rPr lang="es-ES" dirty="0"/>
              <a:t>.</a:t>
            </a:r>
          </a:p>
        </p:txBody>
      </p:sp>
      <p:sp>
        <p:nvSpPr>
          <p:cNvPr id="4" name="Marcador de número de diapositiva 3"/>
          <p:cNvSpPr>
            <a:spLocks noGrp="1"/>
          </p:cNvSpPr>
          <p:nvPr>
            <p:ph type="sldNum" sz="quarter" idx="5"/>
          </p:nvPr>
        </p:nvSpPr>
        <p:spPr/>
        <p:txBody>
          <a:bodyPr/>
          <a:lstStyle/>
          <a:p>
            <a:fld id="{28D906CE-E0D5-41DF-9F52-4C6C715288D3}" type="slidenum">
              <a:rPr lang="es-ES" smtClean="0"/>
              <a:t>25</a:t>
            </a:fld>
            <a:endParaRPr lang="es-ES"/>
          </a:p>
        </p:txBody>
      </p:sp>
    </p:spTree>
    <p:extLst>
      <p:ext uri="{BB962C8B-B14F-4D97-AF65-F5344CB8AC3E}">
        <p14:creationId xmlns:p14="http://schemas.microsoft.com/office/powerpoint/2010/main" val="285633251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fld id="{28D906CE-E0D5-41DF-9F52-4C6C715288D3}" type="slidenum">
              <a:rPr lang="es-ES" smtClean="0"/>
              <a:t>26</a:t>
            </a:fld>
            <a:endParaRPr lang="es-ES"/>
          </a:p>
        </p:txBody>
      </p:sp>
    </p:spTree>
    <p:extLst>
      <p:ext uri="{BB962C8B-B14F-4D97-AF65-F5344CB8AC3E}">
        <p14:creationId xmlns:p14="http://schemas.microsoft.com/office/powerpoint/2010/main" val="318421276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n-US" sz="1800" b="0" i="0" u="none" strike="noStrike" baseline="0" dirty="0">
                <a:latin typeface="AdvOT2e364b11"/>
              </a:rPr>
              <a:t>The CVT thermal rate constant may be expressed as the product of </a:t>
            </a:r>
            <a:r>
              <a:rPr lang="en-US" sz="1800" b="0" i="0" u="none" strike="noStrike" baseline="0" dirty="0" err="1">
                <a:latin typeface="AdvOT2e364b11"/>
              </a:rPr>
              <a:t>TST</a:t>
            </a:r>
            <a:r>
              <a:rPr lang="en-US" sz="1800" b="0" i="0" u="none" strike="noStrike" baseline="0" dirty="0">
                <a:latin typeface="AdvOT2e364b11"/>
              </a:rPr>
              <a:t> rate constant and a correction </a:t>
            </a:r>
            <a:r>
              <a:rPr lang="es-ES" sz="1800" b="0" i="0" u="none" strike="noStrike" baseline="0" dirty="0">
                <a:latin typeface="AdvOT2e364b11"/>
              </a:rPr>
              <a:t>factor (</a:t>
            </a:r>
            <a:r>
              <a:rPr lang="el-GR" sz="1800" b="0" i="0" u="none" strike="noStrike" baseline="0" dirty="0">
                <a:latin typeface="AdvOTdd3b7348.I+03"/>
              </a:rPr>
              <a:t>γ</a:t>
            </a:r>
            <a:r>
              <a:rPr lang="es-ES" sz="1800" b="0" i="0" u="none" strike="noStrike" baseline="0" dirty="0">
                <a:latin typeface="AdvOTdd3b7348.I+03"/>
              </a:rPr>
              <a:t>)</a:t>
            </a:r>
            <a:r>
              <a:rPr lang="en-US" sz="1800" b="0" i="0" u="none" strike="noStrike" baseline="0" dirty="0">
                <a:latin typeface="AdvOT2e364b11"/>
              </a:rPr>
              <a:t>, with accounts for </a:t>
            </a:r>
            <a:r>
              <a:rPr lang="es-ES" sz="1800" b="0" i="0" u="none" strike="noStrike" baseline="0" dirty="0" err="1">
                <a:latin typeface="AdvOT2e364b11"/>
              </a:rPr>
              <a:t>variational</a:t>
            </a:r>
            <a:r>
              <a:rPr lang="es-ES" sz="1800" b="0" i="0" u="none" strike="noStrike" baseline="0" dirty="0">
                <a:latin typeface="AdvOT2e364b11"/>
              </a:rPr>
              <a:t> and </a:t>
            </a:r>
            <a:r>
              <a:rPr lang="es-ES" sz="1800" b="0" i="0" u="none" strike="noStrike" baseline="0" dirty="0" err="1">
                <a:latin typeface="AdvOT2e364b11"/>
              </a:rPr>
              <a:t>tunneling</a:t>
            </a:r>
            <a:r>
              <a:rPr lang="es-ES" sz="1800" b="0" i="0" u="none" strike="noStrike" baseline="0" dirty="0">
                <a:latin typeface="AdvOT2e364b11"/>
              </a:rPr>
              <a:t> </a:t>
            </a:r>
            <a:r>
              <a:rPr lang="es-ES" sz="1800" b="0" i="0" u="none" strike="noStrike" baseline="0" dirty="0" err="1">
                <a:latin typeface="AdvOT2e364b11"/>
              </a:rPr>
              <a:t>e</a:t>
            </a:r>
            <a:r>
              <a:rPr lang="es-ES" sz="1800" b="0" i="0" u="none" strike="noStrike" baseline="0" dirty="0" err="1">
                <a:latin typeface="AdvOT2e364b11+fb"/>
              </a:rPr>
              <a:t>ff</a:t>
            </a:r>
            <a:r>
              <a:rPr lang="es-ES" sz="1800" b="0" i="0" u="none" strike="noStrike" baseline="0" dirty="0" err="1">
                <a:latin typeface="AdvOT2e364b11"/>
              </a:rPr>
              <a:t>ects</a:t>
            </a:r>
            <a:r>
              <a:rPr lang="es-ES" sz="1800" b="0" i="0" u="none" strike="noStrike" baseline="0" dirty="0">
                <a:latin typeface="AdvOT2e364b11"/>
              </a:rPr>
              <a:t>.</a:t>
            </a:r>
            <a:endParaRPr lang="es-ES" dirty="0"/>
          </a:p>
        </p:txBody>
      </p:sp>
      <p:sp>
        <p:nvSpPr>
          <p:cNvPr id="4" name="Marcador de número de diapositiva 3"/>
          <p:cNvSpPr>
            <a:spLocks noGrp="1"/>
          </p:cNvSpPr>
          <p:nvPr>
            <p:ph type="sldNum" sz="quarter" idx="5"/>
          </p:nvPr>
        </p:nvSpPr>
        <p:spPr/>
        <p:txBody>
          <a:bodyPr/>
          <a:lstStyle/>
          <a:p>
            <a:fld id="{28D906CE-E0D5-41DF-9F52-4C6C715288D3}" type="slidenum">
              <a:rPr lang="es-ES" smtClean="0"/>
              <a:t>27</a:t>
            </a:fld>
            <a:endParaRPr lang="es-ES"/>
          </a:p>
        </p:txBody>
      </p:sp>
    </p:spTree>
    <p:extLst>
      <p:ext uri="{BB962C8B-B14F-4D97-AF65-F5344CB8AC3E}">
        <p14:creationId xmlns:p14="http://schemas.microsoft.com/office/powerpoint/2010/main" val="404934586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fld id="{28D906CE-E0D5-41DF-9F52-4C6C715288D3}" type="slidenum">
              <a:rPr lang="es-ES" smtClean="0"/>
              <a:t>28</a:t>
            </a:fld>
            <a:endParaRPr lang="es-ES"/>
          </a:p>
        </p:txBody>
      </p:sp>
    </p:spTree>
    <p:extLst>
      <p:ext uri="{BB962C8B-B14F-4D97-AF65-F5344CB8AC3E}">
        <p14:creationId xmlns:p14="http://schemas.microsoft.com/office/powerpoint/2010/main" val="163147371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fld id="{28D906CE-E0D5-41DF-9F52-4C6C715288D3}" type="slidenum">
              <a:rPr lang="es-ES" smtClean="0"/>
              <a:t>29</a:t>
            </a:fld>
            <a:endParaRPr lang="es-ES"/>
          </a:p>
        </p:txBody>
      </p:sp>
    </p:spTree>
    <p:extLst>
      <p:ext uri="{BB962C8B-B14F-4D97-AF65-F5344CB8AC3E}">
        <p14:creationId xmlns:p14="http://schemas.microsoft.com/office/powerpoint/2010/main" val="29849447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effectLst/>
                    <a:latin typeface="Calibri" panose="020F0502020204030204" pitchFamily="34" charset="0"/>
                    <a:ea typeface="Calibri" panose="020F0502020204030204" pitchFamily="34" charset="0"/>
                    <a:cs typeface="Arial" panose="020B0604020202020204" pitchFamily="34" charset="0"/>
                  </a:rPr>
                  <a:t>Reactants and products are separated by a critical dividing surface located at the TS.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effectLst/>
                    <a:latin typeface="Calibri" panose="020F0502020204030204" pitchFamily="34" charset="0"/>
                    <a:ea typeface="Calibri" panose="020F0502020204030204" pitchFamily="34" charset="0"/>
                    <a:cs typeface="Arial" panose="020B0604020202020204" pitchFamily="34" charset="0"/>
                  </a:rPr>
                  <a:t>We consider that this surface has a very, very small width of length delta.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effectLst/>
                    <a:latin typeface="Calibri" panose="020F0502020204030204" pitchFamily="34" charset="0"/>
                    <a:ea typeface="Calibri" panose="020F0502020204030204" pitchFamily="34" charset="0"/>
                    <a:cs typeface="Arial" panose="020B0604020202020204" pitchFamily="34" charset="0"/>
                  </a:rPr>
                  <a:t>This </a:t>
                </a:r>
                <a14:m>
                  <m:oMath xmlns:m="http://schemas.openxmlformats.org/officeDocument/2006/math">
                    <m:sSubSup>
                      <m:sSubSupPr>
                        <m:ctrlPr>
                          <a:rPr lang="en-GB" sz="1800" i="1" kern="1200">
                            <a:solidFill>
                              <a:srgbClr val="000000"/>
                            </a:solidFill>
                            <a:effectLst/>
                            <a:latin typeface="Cambria Math" panose="02040503050406030204" pitchFamily="18" charset="0"/>
                            <a:ea typeface="Cambria Math" panose="02040503050406030204" pitchFamily="18" charset="0"/>
                            <a:cs typeface="Arial" panose="020B0604020202020204" pitchFamily="34" charset="0"/>
                          </a:rPr>
                        </m:ctrlPr>
                      </m:sSubSupPr>
                      <m:e>
                        <m:r>
                          <a:rPr lang="el-GR" sz="1800" i="1" kern="1200">
                            <a:solidFill>
                              <a:srgbClr val="000000"/>
                            </a:solidFill>
                            <a:effectLst/>
                            <a:latin typeface="Cambria Math" panose="02040503050406030204" pitchFamily="18" charset="0"/>
                            <a:ea typeface="Cambria Math" panose="02040503050406030204" pitchFamily="18" charset="0"/>
                            <a:cs typeface="Arial" panose="020B0604020202020204" pitchFamily="34" charset="0"/>
                          </a:rPr>
                          <m:t>∆</m:t>
                        </m:r>
                        <m:r>
                          <a:rPr lang="el-GR" sz="1800" i="1" kern="1200">
                            <a:solidFill>
                              <a:srgbClr val="000000"/>
                            </a:solidFill>
                            <a:effectLst/>
                            <a:latin typeface="Cambria Math" panose="02040503050406030204" pitchFamily="18" charset="0"/>
                            <a:ea typeface="Cambria Math" panose="02040503050406030204" pitchFamily="18" charset="0"/>
                            <a:cs typeface="Arial" panose="020B0604020202020204" pitchFamily="34" charset="0"/>
                          </a:rPr>
                          <m:t>𝜀</m:t>
                        </m:r>
                      </m:e>
                      <m:sub>
                        <m:r>
                          <a:rPr lang="en-US" sz="1800" i="1" kern="1200">
                            <a:solidFill>
                              <a:srgbClr val="000000"/>
                            </a:solidFill>
                            <a:effectLst/>
                            <a:latin typeface="Cambria Math" panose="02040503050406030204" pitchFamily="18" charset="0"/>
                            <a:ea typeface="Cambria Math" panose="02040503050406030204" pitchFamily="18" charset="0"/>
                            <a:cs typeface="Arial" panose="020B0604020202020204" pitchFamily="34" charset="0"/>
                          </a:rPr>
                          <m:t>0</m:t>
                        </m:r>
                      </m:sub>
                      <m:sup>
                        <m:r>
                          <m:rPr>
                            <m:nor/>
                          </m:rPr>
                          <a:rPr lang="en-GB" sz="1800" kern="1200">
                            <a:solidFill>
                              <a:srgbClr val="000000"/>
                            </a:solidFill>
                            <a:effectLst/>
                            <a:latin typeface="Calibri" panose="020F0502020204030204" pitchFamily="34" charset="0"/>
                            <a:ea typeface="Calibri" panose="020F0502020204030204" pitchFamily="34" charset="0"/>
                            <a:cs typeface="Arial" panose="020B0604020202020204" pitchFamily="34" charset="0"/>
                          </a:rPr>
                          <m:t>‡</m:t>
                        </m:r>
                      </m:sup>
                    </m:sSubSup>
                  </m:oMath>
                </a14:m>
                <a:r>
                  <a:rPr lang="el-GR" sz="1800" kern="1200" dirty="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  </a:t>
                </a:r>
                <a:r>
                  <a:rPr lang="en-GB" sz="1800" dirty="0">
                    <a:effectLst/>
                    <a:latin typeface="Calibri" panose="020F0502020204030204" pitchFamily="34" charset="0"/>
                    <a:ea typeface="Calibri" panose="020F0502020204030204" pitchFamily="34" charset="0"/>
                    <a:cs typeface="Arial" panose="020B0604020202020204" pitchFamily="34" charset="0"/>
                  </a:rPr>
                  <a:t>is the reaction barrier, including ZPE corrections.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effectLst/>
                    <a:latin typeface="Calibri" panose="020F0502020204030204" pitchFamily="34" charset="0"/>
                    <a:ea typeface="Calibri" panose="020F0502020204030204" pitchFamily="34" charset="0"/>
                    <a:cs typeface="Arial" panose="020B0604020202020204" pitchFamily="34" charset="0"/>
                  </a:rPr>
                  <a:t>Postulate 3 is sometimes considered as a consequence of postulate 2.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effectLst/>
                    <a:latin typeface="Calibri" panose="020F0502020204030204" pitchFamily="34" charset="0"/>
                    <a:ea typeface="Calibri" panose="020F0502020204030204" pitchFamily="34" charset="0"/>
                    <a:cs typeface="Arial" panose="020B0604020202020204" pitchFamily="34" charset="0"/>
                  </a:rPr>
                  <a:t>In the TS, motion... Notice that this motion is a kind of relative motion.</a:t>
                </a:r>
              </a:p>
              <a:p>
                <a:endParaRPr lang="es-ES" dirty="0"/>
              </a:p>
            </p:txBody>
          </p:sp>
        </mc:Choice>
        <mc:Fallback xmlns="">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effectLst/>
                    <a:latin typeface="Calibri" panose="020F0502020204030204" pitchFamily="34" charset="0"/>
                    <a:ea typeface="Calibri" panose="020F0502020204030204" pitchFamily="34" charset="0"/>
                    <a:cs typeface="Arial" panose="020B0604020202020204" pitchFamily="34" charset="0"/>
                  </a:rPr>
                  <a:t>In this slide we have the fundamental assumptions of the standard or conventional </a:t>
                </a:r>
                <a:r>
                  <a:rPr lang="en-GB" sz="1800" dirty="0" err="1">
                    <a:effectLst/>
                    <a:latin typeface="Calibri" panose="020F0502020204030204" pitchFamily="34" charset="0"/>
                    <a:ea typeface="Calibri" panose="020F0502020204030204" pitchFamily="34" charset="0"/>
                    <a:cs typeface="Arial" panose="020B0604020202020204" pitchFamily="34" charset="0"/>
                  </a:rPr>
                  <a:t>TST</a:t>
                </a:r>
                <a:r>
                  <a:rPr lang="en-GB" sz="1800" dirty="0">
                    <a:effectLst/>
                    <a:latin typeface="Calibri" panose="020F0502020204030204" pitchFamily="34" charset="0"/>
                    <a:ea typeface="Calibri" panose="020F0502020204030204" pitchFamily="34" charset="0"/>
                    <a:cs typeface="Arial" panose="020B0604020202020204" pitchFamily="34" charset="0"/>
                  </a:rPr>
                  <a:t>. Reactants and products are separated by a critical dividing surface located at the TS. We consider that this surface has a very, very small width of length delta.  This </a:t>
                </a:r>
                <a:r>
                  <a:rPr lang="en-GB" sz="1800" i="0" kern="1200">
                    <a:solidFill>
                      <a:srgbClr val="000000"/>
                    </a:solidFill>
                    <a:effectLst/>
                    <a:latin typeface="Cambria Math" panose="02040503050406030204" pitchFamily="18" charset="0"/>
                    <a:ea typeface="Cambria Math" panose="02040503050406030204" pitchFamily="18" charset="0"/>
                    <a:cs typeface="Arial" panose="020B0604020202020204" pitchFamily="34" charset="0"/>
                  </a:rPr>
                  <a:t>〖</a:t>
                </a:r>
                <a:r>
                  <a:rPr lang="el-GR" sz="1800" i="0" kern="1200">
                    <a:solidFill>
                      <a:srgbClr val="000000"/>
                    </a:solidFill>
                    <a:effectLst/>
                    <a:latin typeface="Cambria Math" panose="02040503050406030204" pitchFamily="18" charset="0"/>
                    <a:ea typeface="Cambria Math" panose="02040503050406030204" pitchFamily="18" charset="0"/>
                    <a:cs typeface="Arial" panose="020B0604020202020204" pitchFamily="34" charset="0"/>
                  </a:rPr>
                  <a:t>∆𝜀</a:t>
                </a:r>
                <a:r>
                  <a:rPr lang="en-GB" sz="1800" i="0" kern="1200">
                    <a:solidFill>
                      <a:srgbClr val="000000"/>
                    </a:solidFill>
                    <a:effectLst/>
                    <a:latin typeface="Cambria Math" panose="02040503050406030204" pitchFamily="18" charset="0"/>
                    <a:ea typeface="Cambria Math" panose="02040503050406030204" pitchFamily="18" charset="0"/>
                    <a:cs typeface="Arial" panose="020B0604020202020204" pitchFamily="34" charset="0"/>
                  </a:rPr>
                  <a:t>〗_</a:t>
                </a:r>
                <a:r>
                  <a:rPr lang="en-US" sz="1800" i="0" kern="1200">
                    <a:solidFill>
                      <a:srgbClr val="000000"/>
                    </a:solidFill>
                    <a:effectLst/>
                    <a:latin typeface="Cambria Math" panose="02040503050406030204" pitchFamily="18" charset="0"/>
                    <a:ea typeface="Cambria Math" panose="02040503050406030204" pitchFamily="18" charset="0"/>
                    <a:cs typeface="Arial" panose="020B0604020202020204" pitchFamily="34" charset="0"/>
                  </a:rPr>
                  <a:t>0^</a:t>
                </a:r>
                <a:r>
                  <a:rPr lang="en-GB" sz="1800" i="0" kern="1200">
                    <a:solidFill>
                      <a:srgbClr val="000000"/>
                    </a:solidFill>
                    <a:effectLst/>
                    <a:latin typeface="Cambria Math" panose="02040503050406030204" pitchFamily="18" charset="0"/>
                    <a:ea typeface="Cambria Math" panose="02040503050406030204" pitchFamily="18" charset="0"/>
                    <a:cs typeface="Arial" panose="020B0604020202020204" pitchFamily="34" charset="0"/>
                  </a:rPr>
                  <a:t>"</a:t>
                </a:r>
                <a:r>
                  <a:rPr lang="en-GB" sz="1800" i="0" kern="1200">
                    <a:solidFill>
                      <a:srgbClr val="000000"/>
                    </a:solidFill>
                    <a:effectLst/>
                    <a:latin typeface="Calibri" panose="020F0502020204030204" pitchFamily="34" charset="0"/>
                    <a:ea typeface="Calibri" panose="020F0502020204030204" pitchFamily="34" charset="0"/>
                    <a:cs typeface="Arial" panose="020B0604020202020204" pitchFamily="34" charset="0"/>
                  </a:rPr>
                  <a:t>‡</a:t>
                </a:r>
                <a:r>
                  <a:rPr lang="en-GB" sz="1800" i="0" kern="1200">
                    <a:solidFill>
                      <a:srgbClr val="000000"/>
                    </a:solidFill>
                    <a:effectLst/>
                    <a:latin typeface="Cambria Math" panose="02040503050406030204" pitchFamily="18" charset="0"/>
                    <a:ea typeface="Calibri" panose="020F0502020204030204" pitchFamily="34" charset="0"/>
                    <a:cs typeface="Arial" panose="020B0604020202020204" pitchFamily="34" charset="0"/>
                  </a:rPr>
                  <a:t>" </a:t>
                </a:r>
                <a:r>
                  <a:rPr lang="el-GR" sz="1800" kern="1200" dirty="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  </a:t>
                </a:r>
                <a:r>
                  <a:rPr lang="en-GB" sz="1800" dirty="0">
                    <a:effectLst/>
                    <a:latin typeface="Calibri" panose="020F0502020204030204" pitchFamily="34" charset="0"/>
                    <a:ea typeface="Calibri" panose="020F0502020204030204" pitchFamily="34" charset="0"/>
                    <a:cs typeface="Arial" panose="020B0604020202020204" pitchFamily="34" charset="0"/>
                  </a:rPr>
                  <a:t>is the reaction barrier, including </a:t>
                </a:r>
                <a:r>
                  <a:rPr lang="en-GB" sz="1800" dirty="0" err="1">
                    <a:effectLst/>
                    <a:latin typeface="Calibri" panose="020F0502020204030204" pitchFamily="34" charset="0"/>
                    <a:ea typeface="Calibri" panose="020F0502020204030204" pitchFamily="34" charset="0"/>
                    <a:cs typeface="Arial" panose="020B0604020202020204" pitchFamily="34" charset="0"/>
                  </a:rPr>
                  <a:t>ZPE</a:t>
                </a:r>
                <a:r>
                  <a:rPr lang="en-GB" sz="1800" dirty="0">
                    <a:effectLst/>
                    <a:latin typeface="Calibri" panose="020F0502020204030204" pitchFamily="34" charset="0"/>
                    <a:ea typeface="Calibri" panose="020F0502020204030204" pitchFamily="34" charset="0"/>
                    <a:cs typeface="Arial" panose="020B0604020202020204" pitchFamily="34" charset="0"/>
                  </a:rPr>
                  <a:t> corrections. The basic assumptions of </a:t>
                </a:r>
                <a:r>
                  <a:rPr lang="en-GB" sz="1800" dirty="0" err="1">
                    <a:effectLst/>
                    <a:latin typeface="Calibri" panose="020F0502020204030204" pitchFamily="34" charset="0"/>
                    <a:ea typeface="Calibri" panose="020F0502020204030204" pitchFamily="34" charset="0"/>
                    <a:cs typeface="Arial" panose="020B0604020202020204" pitchFamily="34" charset="0"/>
                  </a:rPr>
                  <a:t>TST</a:t>
                </a:r>
                <a:r>
                  <a:rPr lang="en-GB" sz="1800" dirty="0">
                    <a:effectLst/>
                    <a:latin typeface="Calibri" panose="020F0502020204030204" pitchFamily="34" charset="0"/>
                    <a:ea typeface="Calibri" panose="020F0502020204030204" pitchFamily="34" charset="0"/>
                    <a:cs typeface="Arial" panose="020B0604020202020204" pitchFamily="34" charset="0"/>
                  </a:rPr>
                  <a:t> are these... Postulate 3 is sometimes considered as a consequence of postulate 2. In the TS, motion... Notice that this motion is a kind of relative motion.</a:t>
                </a:r>
              </a:p>
              <a:p>
                <a:endParaRPr lang="es-ES" dirty="0"/>
              </a:p>
            </p:txBody>
          </p:sp>
        </mc:Fallback>
      </mc:AlternateContent>
      <p:sp>
        <p:nvSpPr>
          <p:cNvPr id="4" name="Marcador de número de diapositiva 3"/>
          <p:cNvSpPr>
            <a:spLocks noGrp="1"/>
          </p:cNvSpPr>
          <p:nvPr>
            <p:ph type="sldNum" sz="quarter" idx="5"/>
          </p:nvPr>
        </p:nvSpPr>
        <p:spPr/>
        <p:txBody>
          <a:bodyPr/>
          <a:lstStyle/>
          <a:p>
            <a:fld id="{28D906CE-E0D5-41DF-9F52-4C6C715288D3}" type="slidenum">
              <a:rPr lang="es-ES" smtClean="0"/>
              <a:t>3</a:t>
            </a:fld>
            <a:endParaRPr lang="es-ES"/>
          </a:p>
        </p:txBody>
      </p:sp>
    </p:spTree>
    <p:extLst>
      <p:ext uri="{BB962C8B-B14F-4D97-AF65-F5344CB8AC3E}">
        <p14:creationId xmlns:p14="http://schemas.microsoft.com/office/powerpoint/2010/main" val="7798648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fld id="{28D906CE-E0D5-41DF-9F52-4C6C715288D3}" type="slidenum">
              <a:rPr lang="es-ES" smtClean="0"/>
              <a:t>30</a:t>
            </a:fld>
            <a:endParaRPr lang="es-ES"/>
          </a:p>
        </p:txBody>
      </p:sp>
    </p:spTree>
    <p:extLst>
      <p:ext uri="{BB962C8B-B14F-4D97-AF65-F5344CB8AC3E}">
        <p14:creationId xmlns:p14="http://schemas.microsoft.com/office/powerpoint/2010/main" val="333990513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fld id="{28D906CE-E0D5-41DF-9F52-4C6C715288D3}" type="slidenum">
              <a:rPr lang="es-ES" smtClean="0"/>
              <a:t>31</a:t>
            </a:fld>
            <a:endParaRPr lang="es-ES"/>
          </a:p>
        </p:txBody>
      </p:sp>
    </p:spTree>
    <p:extLst>
      <p:ext uri="{BB962C8B-B14F-4D97-AF65-F5344CB8AC3E}">
        <p14:creationId xmlns:p14="http://schemas.microsoft.com/office/powerpoint/2010/main" val="188646475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fld id="{28D906CE-E0D5-41DF-9F52-4C6C715288D3}" type="slidenum">
              <a:rPr lang="es-ES" smtClean="0"/>
              <a:t>32</a:t>
            </a:fld>
            <a:endParaRPr lang="es-ES"/>
          </a:p>
        </p:txBody>
      </p:sp>
    </p:spTree>
    <p:extLst>
      <p:ext uri="{BB962C8B-B14F-4D97-AF65-F5344CB8AC3E}">
        <p14:creationId xmlns:p14="http://schemas.microsoft.com/office/powerpoint/2010/main" val="307848173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fld id="{28D906CE-E0D5-41DF-9F52-4C6C715288D3}" type="slidenum">
              <a:rPr lang="es-ES" smtClean="0"/>
              <a:t>33</a:t>
            </a:fld>
            <a:endParaRPr lang="es-ES"/>
          </a:p>
        </p:txBody>
      </p:sp>
    </p:spTree>
    <p:extLst>
      <p:ext uri="{BB962C8B-B14F-4D97-AF65-F5344CB8AC3E}">
        <p14:creationId xmlns:p14="http://schemas.microsoft.com/office/powerpoint/2010/main" val="156175488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fld id="{28D906CE-E0D5-41DF-9F52-4C6C715288D3}" type="slidenum">
              <a:rPr lang="es-ES" smtClean="0"/>
              <a:t>34</a:t>
            </a:fld>
            <a:endParaRPr lang="es-ES"/>
          </a:p>
        </p:txBody>
      </p:sp>
    </p:spTree>
    <p:extLst>
      <p:ext uri="{BB962C8B-B14F-4D97-AF65-F5344CB8AC3E}">
        <p14:creationId xmlns:p14="http://schemas.microsoft.com/office/powerpoint/2010/main" val="169428455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fld id="{28D906CE-E0D5-41DF-9F52-4C6C715288D3}" type="slidenum">
              <a:rPr lang="es-ES" smtClean="0"/>
              <a:t>35</a:t>
            </a:fld>
            <a:endParaRPr lang="es-ES"/>
          </a:p>
        </p:txBody>
      </p:sp>
    </p:spTree>
    <p:extLst>
      <p:ext uri="{BB962C8B-B14F-4D97-AF65-F5344CB8AC3E}">
        <p14:creationId xmlns:p14="http://schemas.microsoft.com/office/powerpoint/2010/main" val="107522867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fld id="{28D906CE-E0D5-41DF-9F52-4C6C715288D3}" type="slidenum">
              <a:rPr lang="es-ES" smtClean="0"/>
              <a:t>36</a:t>
            </a:fld>
            <a:endParaRPr lang="es-ES"/>
          </a:p>
        </p:txBody>
      </p:sp>
    </p:spTree>
    <p:extLst>
      <p:ext uri="{BB962C8B-B14F-4D97-AF65-F5344CB8AC3E}">
        <p14:creationId xmlns:p14="http://schemas.microsoft.com/office/powerpoint/2010/main" val="33372302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err="1"/>
              <a:t>double</a:t>
            </a:r>
            <a:r>
              <a:rPr lang="es-ES" dirty="0"/>
              <a:t> </a:t>
            </a:r>
            <a:r>
              <a:rPr lang="es-ES" dirty="0" err="1"/>
              <a:t>dagger</a:t>
            </a:r>
            <a:r>
              <a:rPr lang="es-ES" dirty="0"/>
              <a:t> symbol </a:t>
            </a:r>
          </a:p>
          <a:p>
            <a:r>
              <a:rPr lang="es-ES" dirty="0" err="1"/>
              <a:t>Activated</a:t>
            </a:r>
            <a:r>
              <a:rPr lang="es-ES" dirty="0"/>
              <a:t> </a:t>
            </a:r>
            <a:r>
              <a:rPr lang="es-ES" dirty="0" err="1"/>
              <a:t>complex</a:t>
            </a:r>
            <a:r>
              <a:rPr lang="es-ES" dirty="0"/>
              <a:t>: </a:t>
            </a:r>
            <a:r>
              <a:rPr lang="es-ES" dirty="0" err="1"/>
              <a:t>any</a:t>
            </a:r>
            <a:r>
              <a:rPr lang="es-ES" dirty="0"/>
              <a:t> </a:t>
            </a:r>
            <a:r>
              <a:rPr lang="es-ES" dirty="0" err="1"/>
              <a:t>supermolecule</a:t>
            </a:r>
            <a:r>
              <a:rPr lang="es-ES" dirty="0"/>
              <a:t> </a:t>
            </a:r>
            <a:r>
              <a:rPr lang="es-ES" dirty="0" err="1"/>
              <a:t>whose</a:t>
            </a:r>
            <a:r>
              <a:rPr lang="es-ES" dirty="0"/>
              <a:t> nuclear </a:t>
            </a:r>
            <a:r>
              <a:rPr lang="es-ES" dirty="0" err="1"/>
              <a:t>configuration</a:t>
            </a:r>
            <a:r>
              <a:rPr lang="es-ES" dirty="0"/>
              <a:t> </a:t>
            </a:r>
            <a:r>
              <a:rPr lang="es-ES" dirty="0" err="1"/>
              <a:t>corresponds</a:t>
            </a:r>
            <a:r>
              <a:rPr lang="es-ES" dirty="0"/>
              <a:t> </a:t>
            </a:r>
            <a:r>
              <a:rPr lang="es-ES" dirty="0" err="1"/>
              <a:t>to</a:t>
            </a:r>
            <a:r>
              <a:rPr lang="es-ES" dirty="0"/>
              <a:t> a </a:t>
            </a:r>
            <a:r>
              <a:rPr lang="es-ES" dirty="0" err="1"/>
              <a:t>point</a:t>
            </a:r>
            <a:r>
              <a:rPr lang="es-ES" dirty="0"/>
              <a:t> </a:t>
            </a:r>
            <a:r>
              <a:rPr lang="es-ES" dirty="0" err="1"/>
              <a:t>on</a:t>
            </a:r>
            <a:r>
              <a:rPr lang="es-ES" dirty="0"/>
              <a:t> </a:t>
            </a:r>
            <a:r>
              <a:rPr lang="es-ES" dirty="0" err="1"/>
              <a:t>the</a:t>
            </a:r>
            <a:r>
              <a:rPr lang="es-ES" dirty="0"/>
              <a:t> </a:t>
            </a:r>
            <a:r>
              <a:rPr lang="es-ES" dirty="0" err="1"/>
              <a:t>dividing</a:t>
            </a:r>
            <a:r>
              <a:rPr lang="es-ES" dirty="0"/>
              <a:t> Surface</a:t>
            </a:r>
          </a:p>
          <a:p>
            <a:r>
              <a:rPr lang="es-ES" dirty="0" err="1"/>
              <a:t>The</a:t>
            </a:r>
            <a:r>
              <a:rPr lang="es-ES" dirty="0"/>
              <a:t> </a:t>
            </a:r>
            <a:r>
              <a:rPr lang="es-ES" dirty="0" err="1"/>
              <a:t>curly</a:t>
            </a:r>
            <a:r>
              <a:rPr lang="es-ES" dirty="0"/>
              <a:t> </a:t>
            </a:r>
            <a:r>
              <a:rPr lang="es-ES" dirty="0" err="1"/>
              <a:t>brackets</a:t>
            </a:r>
            <a:r>
              <a:rPr lang="es-ES" dirty="0"/>
              <a:t> </a:t>
            </a:r>
            <a:r>
              <a:rPr lang="es-ES" dirty="0" err="1"/>
              <a:t>indicate</a:t>
            </a:r>
            <a:r>
              <a:rPr lang="es-ES" dirty="0"/>
              <a:t> </a:t>
            </a:r>
            <a:r>
              <a:rPr lang="es-ES" dirty="0" err="1"/>
              <a:t>that</a:t>
            </a:r>
            <a:r>
              <a:rPr lang="es-ES" dirty="0"/>
              <a:t> </a:t>
            </a:r>
            <a:r>
              <a:rPr lang="es-ES" dirty="0" err="1"/>
              <a:t>the</a:t>
            </a:r>
            <a:r>
              <a:rPr lang="es-ES" dirty="0"/>
              <a:t> </a:t>
            </a:r>
            <a:r>
              <a:rPr lang="es-ES" dirty="0" err="1"/>
              <a:t>activated</a:t>
            </a:r>
            <a:r>
              <a:rPr lang="es-ES" dirty="0"/>
              <a:t> </a:t>
            </a:r>
            <a:r>
              <a:rPr lang="es-ES" dirty="0" err="1"/>
              <a:t>complex</a:t>
            </a:r>
            <a:r>
              <a:rPr lang="es-ES" dirty="0"/>
              <a:t> </a:t>
            </a:r>
            <a:r>
              <a:rPr lang="es-ES" dirty="0" err="1"/>
              <a:t>is</a:t>
            </a:r>
            <a:r>
              <a:rPr lang="es-ES" dirty="0"/>
              <a:t> a </a:t>
            </a:r>
            <a:r>
              <a:rPr lang="es-ES" dirty="0" err="1"/>
              <a:t>transient</a:t>
            </a:r>
            <a:r>
              <a:rPr lang="es-ES" dirty="0"/>
              <a:t> </a:t>
            </a:r>
            <a:r>
              <a:rPr lang="es-ES" dirty="0" err="1"/>
              <a:t>species</a:t>
            </a:r>
            <a:r>
              <a:rPr lang="es-ES" dirty="0"/>
              <a:t>, </a:t>
            </a:r>
            <a:r>
              <a:rPr lang="es-ES" dirty="0" err="1"/>
              <a:t>not</a:t>
            </a:r>
            <a:r>
              <a:rPr lang="es-ES" dirty="0"/>
              <a:t> a </a:t>
            </a:r>
            <a:r>
              <a:rPr lang="es-ES" dirty="0" err="1"/>
              <a:t>reaction</a:t>
            </a:r>
            <a:r>
              <a:rPr lang="es-ES" dirty="0"/>
              <a:t> </a:t>
            </a:r>
            <a:r>
              <a:rPr lang="es-ES" dirty="0" err="1"/>
              <a:t>intermediate</a:t>
            </a:r>
            <a:r>
              <a:rPr lang="es-ES"/>
              <a:t>.</a:t>
            </a:r>
            <a:endParaRPr lang="es-ES" dirty="0"/>
          </a:p>
        </p:txBody>
      </p:sp>
      <p:sp>
        <p:nvSpPr>
          <p:cNvPr id="4" name="Marcador de número de diapositiva 3"/>
          <p:cNvSpPr>
            <a:spLocks noGrp="1"/>
          </p:cNvSpPr>
          <p:nvPr>
            <p:ph type="sldNum" sz="quarter" idx="5"/>
          </p:nvPr>
        </p:nvSpPr>
        <p:spPr/>
        <p:txBody>
          <a:bodyPr/>
          <a:lstStyle/>
          <a:p>
            <a:fld id="{28D906CE-E0D5-41DF-9F52-4C6C715288D3}" type="slidenum">
              <a:rPr lang="es-ES" smtClean="0"/>
              <a:t>4</a:t>
            </a:fld>
            <a:endParaRPr lang="es-ES"/>
          </a:p>
        </p:txBody>
      </p:sp>
    </p:spTree>
    <p:extLst>
      <p:ext uri="{BB962C8B-B14F-4D97-AF65-F5344CB8AC3E}">
        <p14:creationId xmlns:p14="http://schemas.microsoft.com/office/powerpoint/2010/main" val="3230588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Marcador de notas 2"/>
              <p:cNvSpPr>
                <a:spLocks noGrp="1"/>
              </p:cNvSpPr>
              <p:nvPr>
                <p:ph type="body" idx="1"/>
              </p:nvPr>
            </p:nvSpPr>
            <p:spPr/>
            <p:txBody>
              <a:bodyPr/>
              <a:lstStyle/>
              <a:p>
                <a:endParaRPr lang="es-ES"/>
              </a:p>
            </p:txBody>
          </p:sp>
        </mc:Choice>
        <mc:Fallback xmlns="">
          <p:sp>
            <p:nvSpPr>
              <p:cNvPr id="3" name="Marcador de notas 2"/>
              <p:cNvSpPr>
                <a:spLocks noGrp="1"/>
              </p:cNvSpPr>
              <p:nvPr>
                <p:ph type="body" idx="1"/>
              </p:nvPr>
            </p:nvSpPr>
            <p:spPr/>
            <p:txBody>
              <a:bodyPr/>
              <a:lstStyle/>
              <a:p>
                <a:r>
                  <a:rPr lang="es-ES" dirty="0"/>
                  <a:t>K‡ es la “constante de equilibrio” para la formación de </a:t>
                </a:r>
                <a:r>
                  <a:rPr lang="es-ES" b="0" i="0">
                    <a:latin typeface="Cambria Math" panose="02040503050406030204" pitchFamily="18" charset="0"/>
                    <a:sym typeface="Symbol" panose="05050102010706020507" pitchFamily="18" charset="2"/>
                  </a:rPr>
                  <a:t>X</a:t>
                </a:r>
                <a:r>
                  <a:rPr lang="en-GB" b="0" i="0">
                    <a:latin typeface="Cambria Math" panose="02040503050406030204" pitchFamily="18" charset="0"/>
                    <a:sym typeface="Symbol" panose="05050102010706020507" pitchFamily="18" charset="2"/>
                  </a:rPr>
                  <a:t>_</a:t>
                </a:r>
                <a:r>
                  <a:rPr lang="es-ES" i="0">
                    <a:latin typeface="Cambria Math" panose="02040503050406030204" pitchFamily="18" charset="0"/>
                    <a:sym typeface="Symbol" panose="05050102010706020507" pitchFamily="18" charset="2"/>
                  </a:rPr>
                  <a:t>𝑓^</a:t>
                </a:r>
                <a:r>
                  <a:rPr lang="en-GB" i="0" dirty="0">
                    <a:latin typeface="Cambria Math" panose="02040503050406030204" pitchFamily="18" charset="0"/>
                    <a:ea typeface="Cambria Math" panose="02040503050406030204" pitchFamily="18" charset="0"/>
                    <a:sym typeface="Symbol" panose="05050102010706020507" pitchFamily="18" charset="2"/>
                  </a:rPr>
                  <a:t>‡</a:t>
                </a:r>
                <a:r>
                  <a:rPr lang="es-ES"/>
                  <a:t> desde reactivos.</a:t>
                </a:r>
                <a:endParaRPr lang="es-ES" dirty="0"/>
              </a:p>
            </p:txBody>
          </p:sp>
        </mc:Fallback>
      </mc:AlternateContent>
      <p:sp>
        <p:nvSpPr>
          <p:cNvPr id="4" name="Marcador de número de diapositiva 3"/>
          <p:cNvSpPr>
            <a:spLocks noGrp="1"/>
          </p:cNvSpPr>
          <p:nvPr>
            <p:ph type="sldNum" sz="quarter" idx="5"/>
          </p:nvPr>
        </p:nvSpPr>
        <p:spPr/>
        <p:txBody>
          <a:bodyPr/>
          <a:lstStyle/>
          <a:p>
            <a:fld id="{28D906CE-E0D5-41DF-9F52-4C6C715288D3}" type="slidenum">
              <a:rPr lang="es-ES" smtClean="0"/>
              <a:t>5</a:t>
            </a:fld>
            <a:endParaRPr lang="es-ES"/>
          </a:p>
        </p:txBody>
      </p:sp>
    </p:spTree>
    <p:extLst>
      <p:ext uri="{BB962C8B-B14F-4D97-AF65-F5344CB8AC3E}">
        <p14:creationId xmlns:p14="http://schemas.microsoft.com/office/powerpoint/2010/main" val="14323397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err="1"/>
              <a:t>We</a:t>
            </a:r>
            <a:r>
              <a:rPr lang="es-ES" dirty="0"/>
              <a:t> use </a:t>
            </a:r>
            <a:r>
              <a:rPr lang="es-ES" dirty="0" err="1"/>
              <a:t>the</a:t>
            </a:r>
            <a:r>
              <a:rPr lang="es-ES" dirty="0"/>
              <a:t> </a:t>
            </a:r>
            <a:r>
              <a:rPr lang="es-ES" dirty="0" err="1"/>
              <a:t>distribution</a:t>
            </a:r>
            <a:r>
              <a:rPr lang="es-ES" dirty="0"/>
              <a:t> of </a:t>
            </a:r>
            <a:r>
              <a:rPr lang="es-ES" dirty="0" err="1"/>
              <a:t>velocities</a:t>
            </a:r>
            <a:r>
              <a:rPr lang="es-ES" dirty="0"/>
              <a:t> in </a:t>
            </a:r>
            <a:r>
              <a:rPr lang="es-ES" dirty="0" err="1"/>
              <a:t>one</a:t>
            </a:r>
            <a:r>
              <a:rPr lang="es-ES" dirty="0"/>
              <a:t> </a:t>
            </a:r>
            <a:r>
              <a:rPr lang="es-ES" dirty="0" err="1"/>
              <a:t>direction</a:t>
            </a:r>
            <a:r>
              <a:rPr lang="es-ES" dirty="0"/>
              <a:t> </a:t>
            </a:r>
            <a:r>
              <a:rPr lang="es-ES" dirty="0" err="1"/>
              <a:t>known</a:t>
            </a:r>
            <a:r>
              <a:rPr lang="es-ES" dirty="0"/>
              <a:t> </a:t>
            </a:r>
            <a:r>
              <a:rPr lang="es-ES" dirty="0" err="1"/>
              <a:t>from</a:t>
            </a:r>
            <a:r>
              <a:rPr lang="es-ES" dirty="0"/>
              <a:t> </a:t>
            </a:r>
            <a:r>
              <a:rPr lang="es-ES" dirty="0" err="1"/>
              <a:t>the</a:t>
            </a:r>
            <a:r>
              <a:rPr lang="es-ES" dirty="0"/>
              <a:t> </a:t>
            </a:r>
            <a:r>
              <a:rPr lang="es-ES" dirty="0" err="1"/>
              <a:t>kinetic</a:t>
            </a:r>
            <a:r>
              <a:rPr lang="es-ES" dirty="0"/>
              <a:t> </a:t>
            </a:r>
            <a:r>
              <a:rPr lang="es-ES" dirty="0" err="1"/>
              <a:t>theory</a:t>
            </a:r>
            <a:r>
              <a:rPr lang="es-ES" dirty="0"/>
              <a:t> of gases.</a:t>
            </a:r>
          </a:p>
        </p:txBody>
      </p:sp>
      <p:sp>
        <p:nvSpPr>
          <p:cNvPr id="4" name="Marcador de número de diapositiva 3"/>
          <p:cNvSpPr>
            <a:spLocks noGrp="1"/>
          </p:cNvSpPr>
          <p:nvPr>
            <p:ph type="sldNum" sz="quarter" idx="5"/>
          </p:nvPr>
        </p:nvSpPr>
        <p:spPr/>
        <p:txBody>
          <a:bodyPr/>
          <a:lstStyle/>
          <a:p>
            <a:fld id="{28D906CE-E0D5-41DF-9F52-4C6C715288D3}" type="slidenum">
              <a:rPr lang="es-ES" smtClean="0"/>
              <a:t>6</a:t>
            </a:fld>
            <a:endParaRPr lang="es-ES"/>
          </a:p>
        </p:txBody>
      </p:sp>
    </p:spTree>
    <p:extLst>
      <p:ext uri="{BB962C8B-B14F-4D97-AF65-F5344CB8AC3E}">
        <p14:creationId xmlns:p14="http://schemas.microsoft.com/office/powerpoint/2010/main" val="36181386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Comentar que con la ecuación 19 podemos calcular fácilmente la constante de velocidad, mediante la diferencia entre la energía libre del TS y la de los reactivos.</a:t>
            </a:r>
          </a:p>
        </p:txBody>
      </p:sp>
      <p:sp>
        <p:nvSpPr>
          <p:cNvPr id="4" name="Marcador de número de diapositiva 3"/>
          <p:cNvSpPr>
            <a:spLocks noGrp="1"/>
          </p:cNvSpPr>
          <p:nvPr>
            <p:ph type="sldNum" sz="quarter" idx="5"/>
          </p:nvPr>
        </p:nvSpPr>
        <p:spPr/>
        <p:txBody>
          <a:bodyPr/>
          <a:lstStyle/>
          <a:p>
            <a:fld id="{28D906CE-E0D5-41DF-9F52-4C6C715288D3}" type="slidenum">
              <a:rPr lang="es-ES" smtClean="0"/>
              <a:t>7</a:t>
            </a:fld>
            <a:endParaRPr lang="es-ES"/>
          </a:p>
        </p:txBody>
      </p:sp>
    </p:spTree>
    <p:extLst>
      <p:ext uri="{BB962C8B-B14F-4D97-AF65-F5344CB8AC3E}">
        <p14:creationId xmlns:p14="http://schemas.microsoft.com/office/powerpoint/2010/main" val="36402220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err="1"/>
              <a:t>Indicate</a:t>
            </a:r>
            <a:r>
              <a:rPr lang="es-ES" dirty="0"/>
              <a:t> </a:t>
            </a:r>
            <a:r>
              <a:rPr lang="es-ES" dirty="0" err="1"/>
              <a:t>that</a:t>
            </a:r>
            <a:r>
              <a:rPr lang="es-ES" dirty="0"/>
              <a:t> in Gaussian, free </a:t>
            </a:r>
            <a:r>
              <a:rPr lang="es-ES" dirty="0" err="1"/>
              <a:t>energies</a:t>
            </a:r>
            <a:r>
              <a:rPr lang="es-ES" dirty="0"/>
              <a:t> are </a:t>
            </a:r>
            <a:r>
              <a:rPr lang="es-ES" dirty="0" err="1"/>
              <a:t>calculated</a:t>
            </a:r>
            <a:r>
              <a:rPr lang="es-ES" dirty="0"/>
              <a:t> in </a:t>
            </a:r>
            <a:r>
              <a:rPr lang="es-ES" dirty="0" err="1"/>
              <a:t>the</a:t>
            </a:r>
            <a:r>
              <a:rPr lang="es-ES" dirty="0"/>
              <a:t> </a:t>
            </a:r>
            <a:r>
              <a:rPr lang="es-ES" dirty="0" err="1"/>
              <a:t>pressure</a:t>
            </a:r>
            <a:r>
              <a:rPr lang="es-ES" dirty="0"/>
              <a:t> </a:t>
            </a:r>
            <a:r>
              <a:rPr lang="es-ES" dirty="0" err="1"/>
              <a:t>scale</a:t>
            </a:r>
            <a:r>
              <a:rPr lang="es-ES" dirty="0"/>
              <a:t>.</a:t>
            </a:r>
          </a:p>
          <a:p>
            <a:r>
              <a:rPr lang="es-ES" dirty="0"/>
              <a:t>In </a:t>
            </a:r>
            <a:r>
              <a:rPr lang="es-ES" dirty="0" err="1"/>
              <a:t>the</a:t>
            </a:r>
            <a:r>
              <a:rPr lang="es-ES" dirty="0"/>
              <a:t> </a:t>
            </a:r>
            <a:r>
              <a:rPr lang="es-ES" dirty="0" err="1"/>
              <a:t>pressure</a:t>
            </a:r>
            <a:r>
              <a:rPr lang="es-ES" dirty="0"/>
              <a:t> </a:t>
            </a:r>
            <a:r>
              <a:rPr lang="es-ES" dirty="0" err="1"/>
              <a:t>scale</a:t>
            </a:r>
            <a:r>
              <a:rPr lang="es-ES" dirty="0"/>
              <a:t> </a:t>
            </a:r>
            <a:r>
              <a:rPr lang="es-ES" dirty="0" err="1"/>
              <a:t>q_trans</a:t>
            </a:r>
            <a:r>
              <a:rPr lang="es-ES" dirty="0"/>
              <a:t> </a:t>
            </a:r>
            <a:r>
              <a:rPr lang="es-ES" dirty="0" err="1"/>
              <a:t>is</a:t>
            </a:r>
            <a:r>
              <a:rPr lang="es-ES" dirty="0"/>
              <a:t> </a:t>
            </a:r>
            <a:r>
              <a:rPr lang="es-ES" dirty="0" err="1"/>
              <a:t>not</a:t>
            </a:r>
            <a:r>
              <a:rPr lang="es-ES" dirty="0"/>
              <a:t> </a:t>
            </a:r>
            <a:r>
              <a:rPr lang="es-ES" dirty="0" err="1"/>
              <a:t>divided</a:t>
            </a:r>
            <a:r>
              <a:rPr lang="es-ES" dirty="0"/>
              <a:t> </a:t>
            </a:r>
            <a:r>
              <a:rPr lang="es-ES" dirty="0" err="1"/>
              <a:t>by</a:t>
            </a:r>
            <a:r>
              <a:rPr lang="es-ES" dirty="0"/>
              <a:t> V. </a:t>
            </a:r>
            <a:r>
              <a:rPr lang="es-ES" dirty="0" err="1"/>
              <a:t>This</a:t>
            </a:r>
            <a:r>
              <a:rPr lang="es-ES" dirty="0"/>
              <a:t> </a:t>
            </a:r>
            <a:r>
              <a:rPr lang="es-ES" dirty="0" err="1"/>
              <a:t>is</a:t>
            </a:r>
            <a:r>
              <a:rPr lang="es-ES" dirty="0"/>
              <a:t> </a:t>
            </a:r>
            <a:r>
              <a:rPr lang="es-ES" dirty="0" err="1"/>
              <a:t>the</a:t>
            </a:r>
            <a:r>
              <a:rPr lang="es-ES" dirty="0"/>
              <a:t> </a:t>
            </a:r>
            <a:r>
              <a:rPr lang="es-ES" dirty="0" err="1"/>
              <a:t>difference</a:t>
            </a:r>
            <a:r>
              <a:rPr lang="es-ES" dirty="0"/>
              <a:t>. Molar </a:t>
            </a:r>
            <a:r>
              <a:rPr lang="es-ES" dirty="0" err="1"/>
              <a:t>volume</a:t>
            </a:r>
            <a:r>
              <a:rPr lang="es-ES" dirty="0"/>
              <a:t> </a:t>
            </a:r>
            <a:r>
              <a:rPr lang="es-ES" dirty="0" err="1"/>
              <a:t>is</a:t>
            </a:r>
            <a:r>
              <a:rPr lang="es-ES" dirty="0"/>
              <a:t> RT/p0, </a:t>
            </a:r>
            <a:r>
              <a:rPr lang="es-ES" dirty="0" err="1"/>
              <a:t>which</a:t>
            </a:r>
            <a:r>
              <a:rPr lang="es-ES" dirty="0"/>
              <a:t> </a:t>
            </a:r>
            <a:r>
              <a:rPr lang="es-ES" dirty="0" err="1"/>
              <a:t>is</a:t>
            </a:r>
            <a:r>
              <a:rPr lang="es-ES" dirty="0"/>
              <a:t> </a:t>
            </a:r>
            <a:r>
              <a:rPr lang="es-ES" dirty="0" err="1"/>
              <a:t>the</a:t>
            </a:r>
            <a:r>
              <a:rPr lang="es-ES" dirty="0"/>
              <a:t> factor </a:t>
            </a:r>
            <a:r>
              <a:rPr lang="es-ES" dirty="0" err="1"/>
              <a:t>that</a:t>
            </a:r>
            <a:r>
              <a:rPr lang="es-ES" dirty="0"/>
              <a:t> </a:t>
            </a:r>
            <a:r>
              <a:rPr lang="es-ES" dirty="0" err="1"/>
              <a:t>apperar</a:t>
            </a:r>
            <a:r>
              <a:rPr lang="es-ES" dirty="0"/>
              <a:t> in </a:t>
            </a:r>
            <a:r>
              <a:rPr lang="es-ES" dirty="0" err="1"/>
              <a:t>the</a:t>
            </a:r>
            <a:r>
              <a:rPr lang="es-ES" dirty="0"/>
              <a:t> </a:t>
            </a:r>
            <a:r>
              <a:rPr lang="es-ES" dirty="0" err="1"/>
              <a:t>pressure</a:t>
            </a:r>
            <a:r>
              <a:rPr lang="es-ES" dirty="0"/>
              <a:t> </a:t>
            </a:r>
            <a:r>
              <a:rPr lang="es-ES" dirty="0" err="1"/>
              <a:t>scale</a:t>
            </a:r>
            <a:r>
              <a:rPr lang="es-ES"/>
              <a:t>.</a:t>
            </a:r>
            <a:endParaRPr lang="es-ES" dirty="0"/>
          </a:p>
          <a:p>
            <a:r>
              <a:rPr lang="es-ES" dirty="0" err="1"/>
              <a:t>The</a:t>
            </a:r>
            <a:r>
              <a:rPr lang="es-ES" dirty="0"/>
              <a:t> </a:t>
            </a:r>
            <a:r>
              <a:rPr lang="es-ES" dirty="0" err="1"/>
              <a:t>difference</a:t>
            </a:r>
            <a:r>
              <a:rPr lang="es-ES" dirty="0"/>
              <a:t> </a:t>
            </a:r>
            <a:r>
              <a:rPr lang="es-ES" dirty="0" err="1"/>
              <a:t>is</a:t>
            </a:r>
            <a:r>
              <a:rPr lang="es-ES" dirty="0"/>
              <a:t> in </a:t>
            </a:r>
            <a:r>
              <a:rPr lang="es-ES" dirty="0" err="1"/>
              <a:t>the</a:t>
            </a:r>
            <a:r>
              <a:rPr lang="es-ES" dirty="0"/>
              <a:t> </a:t>
            </a:r>
            <a:r>
              <a:rPr lang="es-ES" dirty="0" err="1"/>
              <a:t>q_trans</a:t>
            </a:r>
            <a:r>
              <a:rPr lang="es-ES" dirty="0"/>
              <a:t>. In Gaussian </a:t>
            </a:r>
            <a:r>
              <a:rPr lang="es-ES" dirty="0" err="1"/>
              <a:t>the</a:t>
            </a:r>
            <a:r>
              <a:rPr lang="es-ES" dirty="0"/>
              <a:t> V </a:t>
            </a:r>
            <a:r>
              <a:rPr lang="es-ES" dirty="0" err="1"/>
              <a:t>is</a:t>
            </a:r>
            <a:r>
              <a:rPr lang="es-ES" dirty="0"/>
              <a:t> </a:t>
            </a:r>
            <a:r>
              <a:rPr lang="es-ES" dirty="0" err="1"/>
              <a:t>the</a:t>
            </a:r>
            <a:r>
              <a:rPr lang="es-ES" dirty="0"/>
              <a:t> </a:t>
            </a:r>
            <a:r>
              <a:rPr lang="es-ES" dirty="0" err="1"/>
              <a:t>volume</a:t>
            </a:r>
            <a:r>
              <a:rPr lang="es-ES" dirty="0"/>
              <a:t> </a:t>
            </a:r>
            <a:r>
              <a:rPr lang="es-ES" dirty="0" err="1"/>
              <a:t>of</a:t>
            </a:r>
            <a:r>
              <a:rPr lang="es-ES" dirty="0"/>
              <a:t> </a:t>
            </a:r>
            <a:r>
              <a:rPr lang="es-ES" dirty="0" err="1"/>
              <a:t>one</a:t>
            </a:r>
            <a:r>
              <a:rPr lang="es-ES" dirty="0"/>
              <a:t> </a:t>
            </a:r>
            <a:r>
              <a:rPr lang="es-ES" dirty="0" err="1"/>
              <a:t>molecule</a:t>
            </a:r>
            <a:r>
              <a:rPr lang="es-ES" dirty="0"/>
              <a:t> (in </a:t>
            </a:r>
            <a:r>
              <a:rPr lang="es-ES" dirty="0" err="1"/>
              <a:t>k_p</a:t>
            </a:r>
            <a:r>
              <a:rPr lang="es-ES" dirty="0"/>
              <a:t> q/N </a:t>
            </a:r>
            <a:r>
              <a:rPr lang="es-ES" dirty="0" err="1"/>
              <a:t>appears</a:t>
            </a:r>
            <a:r>
              <a:rPr lang="es-ES" dirty="0"/>
              <a:t> and so N </a:t>
            </a:r>
            <a:r>
              <a:rPr lang="es-ES" dirty="0" err="1"/>
              <a:t>cancels</a:t>
            </a:r>
            <a:r>
              <a:rPr lang="es-ES" dirty="0"/>
              <a:t>). </a:t>
            </a:r>
          </a:p>
          <a:p>
            <a:r>
              <a:rPr lang="es-ES" dirty="0"/>
              <a:t>In </a:t>
            </a:r>
            <a:r>
              <a:rPr lang="es-ES" dirty="0" err="1"/>
              <a:t>the</a:t>
            </a:r>
            <a:r>
              <a:rPr lang="es-ES" dirty="0"/>
              <a:t> </a:t>
            </a:r>
            <a:r>
              <a:rPr lang="es-ES" dirty="0" err="1"/>
              <a:t>concentration-scale</a:t>
            </a:r>
            <a:r>
              <a:rPr lang="es-ES" dirty="0"/>
              <a:t>, </a:t>
            </a:r>
            <a:r>
              <a:rPr lang="es-ES" dirty="0" err="1"/>
              <a:t>delta_G</a:t>
            </a:r>
            <a:r>
              <a:rPr lang="es-ES" dirty="0"/>
              <a:t> a V </a:t>
            </a:r>
            <a:r>
              <a:rPr lang="es-ES" dirty="0" err="1"/>
              <a:t>appears</a:t>
            </a:r>
            <a:r>
              <a:rPr lang="es-ES" dirty="0"/>
              <a:t> in </a:t>
            </a:r>
            <a:r>
              <a:rPr lang="es-ES" dirty="0" err="1"/>
              <a:t>the</a:t>
            </a:r>
            <a:r>
              <a:rPr lang="es-ES" dirty="0"/>
              <a:t> </a:t>
            </a:r>
            <a:r>
              <a:rPr lang="es-ES" dirty="0" err="1"/>
              <a:t>denominator</a:t>
            </a:r>
            <a:r>
              <a:rPr lang="es-ES" dirty="0"/>
              <a:t> </a:t>
            </a:r>
            <a:r>
              <a:rPr lang="es-ES" dirty="0" err="1"/>
              <a:t>of</a:t>
            </a:r>
            <a:r>
              <a:rPr lang="es-ES" dirty="0"/>
              <a:t> </a:t>
            </a:r>
            <a:r>
              <a:rPr lang="es-ES" dirty="0" err="1"/>
              <a:t>q_trans</a:t>
            </a:r>
            <a:r>
              <a:rPr lang="es-ES" dirty="0"/>
              <a:t> (and V </a:t>
            </a:r>
            <a:r>
              <a:rPr lang="es-ES" dirty="0" err="1"/>
              <a:t>cancels</a:t>
            </a:r>
            <a:r>
              <a:rPr lang="es-ES" dirty="0"/>
              <a:t>) and </a:t>
            </a:r>
            <a:r>
              <a:rPr lang="es-ES" dirty="0" err="1"/>
              <a:t>the</a:t>
            </a:r>
            <a:r>
              <a:rPr lang="es-ES" dirty="0"/>
              <a:t> factor (p0/</a:t>
            </a:r>
            <a:r>
              <a:rPr lang="es-ES" dirty="0" err="1"/>
              <a:t>kBT</a:t>
            </a:r>
            <a:r>
              <a:rPr lang="es-ES" dirty="0"/>
              <a:t>)**(1-m) </a:t>
            </a:r>
            <a:r>
              <a:rPr lang="es-ES" dirty="0" err="1"/>
              <a:t>appears</a:t>
            </a:r>
            <a:r>
              <a:rPr lang="es-ES" dirty="0"/>
              <a:t> in </a:t>
            </a:r>
            <a:r>
              <a:rPr lang="es-ES" dirty="0" err="1"/>
              <a:t>the</a:t>
            </a:r>
            <a:r>
              <a:rPr lang="es-ES" dirty="0"/>
              <a:t> </a:t>
            </a:r>
            <a:r>
              <a:rPr lang="es-ES" dirty="0" err="1"/>
              <a:t>eq</a:t>
            </a:r>
            <a:r>
              <a:rPr lang="es-ES" dirty="0"/>
              <a:t>.</a:t>
            </a:r>
          </a:p>
        </p:txBody>
      </p:sp>
      <p:sp>
        <p:nvSpPr>
          <p:cNvPr id="4" name="Marcador de número de diapositiva 3"/>
          <p:cNvSpPr>
            <a:spLocks noGrp="1"/>
          </p:cNvSpPr>
          <p:nvPr>
            <p:ph type="sldNum" sz="quarter" idx="5"/>
          </p:nvPr>
        </p:nvSpPr>
        <p:spPr/>
        <p:txBody>
          <a:bodyPr/>
          <a:lstStyle/>
          <a:p>
            <a:fld id="{28D906CE-E0D5-41DF-9F52-4C6C715288D3}" type="slidenum">
              <a:rPr lang="es-ES" smtClean="0"/>
              <a:t>8</a:t>
            </a:fld>
            <a:endParaRPr lang="es-ES"/>
          </a:p>
        </p:txBody>
      </p:sp>
    </p:spTree>
    <p:extLst>
      <p:ext uri="{BB962C8B-B14F-4D97-AF65-F5344CB8AC3E}">
        <p14:creationId xmlns:p14="http://schemas.microsoft.com/office/powerpoint/2010/main" val="3119864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Marcador de notas 2"/>
              <p:cNvSpPr>
                <a:spLocks noGrp="1"/>
              </p:cNvSpPr>
              <p:nvPr>
                <p:ph type="body" idx="1"/>
              </p:nvPr>
            </p:nvSpPr>
            <p:spPr/>
            <p:txBody>
              <a:bodyPr/>
              <a:lstStyle/>
              <a:p>
                <a:r>
                  <a:rPr lang="es-ES" dirty="0"/>
                  <a:t>Regarding </a:t>
                </a:r>
                <a:r>
                  <a:rPr lang="es-ES" dirty="0" err="1"/>
                  <a:t>eq</a:t>
                </a:r>
                <a:r>
                  <a:rPr lang="es-ES" dirty="0"/>
                  <a:t> 25, </a:t>
                </a:r>
                <a:r>
                  <a:rPr lang="es-ES" dirty="0" err="1"/>
                  <a:t>for</a:t>
                </a:r>
                <a:r>
                  <a:rPr lang="es-ES" dirty="0"/>
                  <a:t> ideal gases: </a:t>
                </a:r>
                <a14:m>
                  <m:oMath xmlns:m="http://schemas.openxmlformats.org/officeDocument/2006/math">
                    <m:r>
                      <a:rPr lang="es-ES" i="1" smtClean="0">
                        <a:latin typeface="Cambria Math" panose="02040503050406030204" pitchFamily="18" charset="0"/>
                        <a:ea typeface="Cambria Math" panose="02040503050406030204" pitchFamily="18" charset="0"/>
                        <a:sym typeface="Symbol" panose="05050102010706020507" pitchFamily="18" charset="2"/>
                      </a:rPr>
                      <m:t>∆</m:t>
                    </m:r>
                    <m:sSup>
                      <m:sSupPr>
                        <m:ctrlPr>
                          <a:rPr lang="es-ES" i="1">
                            <a:latin typeface="Cambria Math" panose="02040503050406030204" pitchFamily="18" charset="0"/>
                            <a:ea typeface="Cambria Math" panose="02040503050406030204" pitchFamily="18" charset="0"/>
                            <a:sym typeface="Symbol" panose="05050102010706020507" pitchFamily="18" charset="2"/>
                          </a:rPr>
                        </m:ctrlPr>
                      </m:sSupPr>
                      <m:e>
                        <m:r>
                          <a:rPr lang="es-ES" i="1">
                            <a:latin typeface="Cambria Math" panose="02040503050406030204" pitchFamily="18" charset="0"/>
                            <a:ea typeface="Cambria Math" panose="02040503050406030204" pitchFamily="18" charset="0"/>
                            <a:sym typeface="Symbol" panose="05050102010706020507" pitchFamily="18" charset="2"/>
                          </a:rPr>
                          <m:t>𝐻</m:t>
                        </m:r>
                      </m:e>
                      <m:sup>
                        <m:r>
                          <a:rPr lang="en-GB" i="1">
                            <a:latin typeface="Cambria Math" panose="02040503050406030204" pitchFamily="18" charset="0"/>
                            <a:ea typeface="Cambria Math" panose="02040503050406030204" pitchFamily="18" charset="0"/>
                            <a:sym typeface="Symbol" panose="05050102010706020507" pitchFamily="18" charset="2"/>
                          </a:rPr>
                          <m:t>‡</m:t>
                        </m:r>
                      </m:sup>
                    </m:sSup>
                    <m:r>
                      <a:rPr lang="es-ES" i="1">
                        <a:latin typeface="Cambria Math" panose="02040503050406030204" pitchFamily="18" charset="0"/>
                        <a:ea typeface="Cambria Math" panose="02040503050406030204" pitchFamily="18" charset="0"/>
                        <a:sym typeface="Symbol" panose="05050102010706020507" pitchFamily="18" charset="2"/>
                      </a:rPr>
                      <m:t>+</m:t>
                    </m:r>
                    <m:r>
                      <a:rPr lang="es-ES" i="1">
                        <a:latin typeface="Cambria Math" panose="02040503050406030204" pitchFamily="18" charset="0"/>
                        <a:ea typeface="Cambria Math" panose="02040503050406030204" pitchFamily="18" charset="0"/>
                        <a:sym typeface="Symbol" panose="05050102010706020507" pitchFamily="18" charset="2"/>
                      </a:rPr>
                      <m:t>𝑚𝑅𝑇</m:t>
                    </m:r>
                    <m:r>
                      <a:rPr lang="es-ES" i="1">
                        <a:latin typeface="Cambria Math" panose="02040503050406030204" pitchFamily="18" charset="0"/>
                        <a:ea typeface="Cambria Math" panose="02040503050406030204" pitchFamily="18" charset="0"/>
                        <a:sym typeface="Symbol" panose="05050102010706020507" pitchFamily="18" charset="2"/>
                      </a:rPr>
                      <m:t>=∆</m:t>
                    </m:r>
                    <m:sSup>
                      <m:sSupPr>
                        <m:ctrlPr>
                          <a:rPr lang="es-ES" i="1">
                            <a:latin typeface="Cambria Math" panose="02040503050406030204" pitchFamily="18" charset="0"/>
                            <a:ea typeface="Cambria Math" panose="02040503050406030204" pitchFamily="18" charset="0"/>
                            <a:sym typeface="Symbol" panose="05050102010706020507" pitchFamily="18" charset="2"/>
                          </a:rPr>
                        </m:ctrlPr>
                      </m:sSupPr>
                      <m:e>
                        <m:r>
                          <a:rPr lang="es-ES" i="1">
                            <a:latin typeface="Cambria Math" panose="02040503050406030204" pitchFamily="18" charset="0"/>
                            <a:ea typeface="Cambria Math" panose="02040503050406030204" pitchFamily="18" charset="0"/>
                            <a:sym typeface="Symbol" panose="05050102010706020507" pitchFamily="18" charset="2"/>
                          </a:rPr>
                          <m:t>𝑈</m:t>
                        </m:r>
                      </m:e>
                      <m:sup>
                        <m:r>
                          <a:rPr lang="en-GB" i="1">
                            <a:latin typeface="Cambria Math" panose="02040503050406030204" pitchFamily="18" charset="0"/>
                            <a:ea typeface="Cambria Math" panose="02040503050406030204" pitchFamily="18" charset="0"/>
                            <a:sym typeface="Symbol" panose="05050102010706020507" pitchFamily="18" charset="2"/>
                          </a:rPr>
                          <m:t>‡</m:t>
                        </m:r>
                      </m:sup>
                    </m:sSup>
                    <m:r>
                      <a:rPr lang="es-ES" i="1">
                        <a:latin typeface="Cambria Math" panose="02040503050406030204" pitchFamily="18" charset="0"/>
                        <a:ea typeface="Cambria Math" panose="02040503050406030204" pitchFamily="18" charset="0"/>
                        <a:sym typeface="Symbol" panose="05050102010706020507" pitchFamily="18" charset="2"/>
                      </a:rPr>
                      <m:t>+</m:t>
                    </m:r>
                    <m:r>
                      <a:rPr lang="es-ES" i="1" smtClean="0">
                        <a:latin typeface="Cambria Math" panose="02040503050406030204" pitchFamily="18" charset="0"/>
                        <a:ea typeface="Cambria Math" panose="02040503050406030204" pitchFamily="18" charset="0"/>
                        <a:sym typeface="Symbol" panose="05050102010706020507" pitchFamily="18" charset="2"/>
                      </a:rPr>
                      <m:t>∆</m:t>
                    </m:r>
                    <m:r>
                      <a:rPr lang="es-ES" b="0" i="1" smtClean="0">
                        <a:latin typeface="Cambria Math" panose="02040503050406030204" pitchFamily="18" charset="0"/>
                        <a:ea typeface="Cambria Math" panose="02040503050406030204" pitchFamily="18" charset="0"/>
                        <a:sym typeface="Symbol" panose="05050102010706020507" pitchFamily="18" charset="2"/>
                      </a:rPr>
                      <m:t>(</m:t>
                    </m:r>
                    <m:r>
                      <a:rPr lang="es-ES" b="0" i="1" smtClean="0">
                        <a:latin typeface="Cambria Math" panose="02040503050406030204" pitchFamily="18" charset="0"/>
                        <a:ea typeface="Cambria Math" panose="02040503050406030204" pitchFamily="18" charset="0"/>
                        <a:sym typeface="Symbol" panose="05050102010706020507" pitchFamily="18" charset="2"/>
                      </a:rPr>
                      <m:t>𝑝𝑉</m:t>
                    </m:r>
                    <m:r>
                      <a:rPr lang="es-ES" b="0" i="1" smtClean="0">
                        <a:latin typeface="Cambria Math" panose="02040503050406030204" pitchFamily="18" charset="0"/>
                        <a:ea typeface="Cambria Math" panose="02040503050406030204" pitchFamily="18" charset="0"/>
                        <a:sym typeface="Symbol" panose="05050102010706020507" pitchFamily="18" charset="2"/>
                      </a:rPr>
                      <m:t>)+</m:t>
                    </m:r>
                    <m:r>
                      <a:rPr lang="es-ES" i="1" smtClean="0">
                        <a:latin typeface="Cambria Math" panose="02040503050406030204" pitchFamily="18" charset="0"/>
                        <a:ea typeface="Cambria Math" panose="02040503050406030204" pitchFamily="18" charset="0"/>
                        <a:sym typeface="Symbol" panose="05050102010706020507" pitchFamily="18" charset="2"/>
                      </a:rPr>
                      <m:t>𝑚𝑅𝑇</m:t>
                    </m:r>
                    <m:r>
                      <a:rPr lang="es-ES" b="0" i="1" smtClean="0">
                        <a:latin typeface="Cambria Math" panose="02040503050406030204" pitchFamily="18" charset="0"/>
                        <a:ea typeface="Cambria Math" panose="02040503050406030204" pitchFamily="18" charset="0"/>
                        <a:sym typeface="Symbol" panose="05050102010706020507" pitchFamily="18" charset="2"/>
                      </a:rPr>
                      <m:t>=</m:t>
                    </m:r>
                    <m:r>
                      <a:rPr lang="es-ES" i="1" smtClean="0">
                        <a:latin typeface="Cambria Math" panose="02040503050406030204" pitchFamily="18" charset="0"/>
                        <a:ea typeface="Cambria Math" panose="02040503050406030204" pitchFamily="18" charset="0"/>
                        <a:sym typeface="Symbol" panose="05050102010706020507" pitchFamily="18" charset="2"/>
                      </a:rPr>
                      <m:t>∆</m:t>
                    </m:r>
                    <m:sSup>
                      <m:sSupPr>
                        <m:ctrlPr>
                          <a:rPr lang="es-ES" i="1">
                            <a:latin typeface="Cambria Math" panose="02040503050406030204" pitchFamily="18" charset="0"/>
                            <a:ea typeface="Cambria Math" panose="02040503050406030204" pitchFamily="18" charset="0"/>
                            <a:sym typeface="Symbol" panose="05050102010706020507" pitchFamily="18" charset="2"/>
                          </a:rPr>
                        </m:ctrlPr>
                      </m:sSupPr>
                      <m:e>
                        <m:r>
                          <a:rPr lang="es-ES" i="1">
                            <a:latin typeface="Cambria Math" panose="02040503050406030204" pitchFamily="18" charset="0"/>
                            <a:ea typeface="Cambria Math" panose="02040503050406030204" pitchFamily="18" charset="0"/>
                            <a:sym typeface="Symbol" panose="05050102010706020507" pitchFamily="18" charset="2"/>
                          </a:rPr>
                          <m:t>𝑈</m:t>
                        </m:r>
                      </m:e>
                      <m:sup>
                        <m:r>
                          <a:rPr lang="en-GB" i="1">
                            <a:latin typeface="Cambria Math" panose="02040503050406030204" pitchFamily="18" charset="0"/>
                            <a:ea typeface="Cambria Math" panose="02040503050406030204" pitchFamily="18" charset="0"/>
                            <a:sym typeface="Symbol" panose="05050102010706020507" pitchFamily="18" charset="2"/>
                          </a:rPr>
                          <m:t>‡</m:t>
                        </m:r>
                      </m:sup>
                    </m:sSup>
                    <m:r>
                      <a:rPr lang="es-ES" i="1">
                        <a:latin typeface="Cambria Math" panose="02040503050406030204" pitchFamily="18" charset="0"/>
                        <a:ea typeface="Cambria Math" panose="02040503050406030204" pitchFamily="18" charset="0"/>
                        <a:sym typeface="Symbol" panose="05050102010706020507" pitchFamily="18" charset="2"/>
                      </a:rPr>
                      <m:t>+</m:t>
                    </m:r>
                    <m:r>
                      <a:rPr lang="es-ES" i="1">
                        <a:latin typeface="Cambria Math" panose="02040503050406030204" pitchFamily="18" charset="0"/>
                        <a:ea typeface="Cambria Math" panose="02040503050406030204" pitchFamily="18" charset="0"/>
                        <a:sym typeface="Symbol" panose="05050102010706020507" pitchFamily="18" charset="2"/>
                      </a:rPr>
                      <m:t>𝑅𝑇</m:t>
                    </m:r>
                  </m:oMath>
                </a14:m>
                <a:endParaRPr lang="es-ES" dirty="0"/>
              </a:p>
            </p:txBody>
          </p:sp>
        </mc:Choice>
        <mc:Fallback xmlns="">
          <p:sp>
            <p:nvSpPr>
              <p:cNvPr id="3" name="Marcador de notas 2"/>
              <p:cNvSpPr>
                <a:spLocks noGrp="1"/>
              </p:cNvSpPr>
              <p:nvPr>
                <p:ph type="body" idx="1"/>
              </p:nvPr>
            </p:nvSpPr>
            <p:spPr/>
            <p:txBody>
              <a:bodyPr/>
              <a:lstStyle/>
              <a:p>
                <a:r>
                  <a:rPr lang="es-ES" dirty="0"/>
                  <a:t>Regarding </a:t>
                </a:r>
                <a:r>
                  <a:rPr lang="es-ES" dirty="0" err="1"/>
                  <a:t>eq</a:t>
                </a:r>
                <a:r>
                  <a:rPr lang="es-ES" dirty="0"/>
                  <a:t> 25, </a:t>
                </a:r>
                <a:r>
                  <a:rPr lang="es-ES" dirty="0" err="1"/>
                  <a:t>for</a:t>
                </a:r>
                <a:r>
                  <a:rPr lang="es-ES" dirty="0"/>
                  <a:t> ideal gases: </a:t>
                </a:r>
                <a:r>
                  <a:rPr lang="es-ES" i="0">
                    <a:latin typeface="Cambria Math" panose="02040503050406030204" pitchFamily="18" charset="0"/>
                    <a:ea typeface="Cambria Math" panose="02040503050406030204" pitchFamily="18" charset="0"/>
                    <a:sym typeface="Symbol" panose="05050102010706020507" pitchFamily="18" charset="2"/>
                  </a:rPr>
                  <a:t>∆𝐻^</a:t>
                </a:r>
                <a:r>
                  <a:rPr lang="en-GB" i="0">
                    <a:latin typeface="Cambria Math" panose="02040503050406030204" pitchFamily="18" charset="0"/>
                    <a:ea typeface="Cambria Math" panose="02040503050406030204" pitchFamily="18" charset="0"/>
                    <a:sym typeface="Symbol" panose="05050102010706020507" pitchFamily="18" charset="2"/>
                  </a:rPr>
                  <a:t>‡</a:t>
                </a:r>
                <a:r>
                  <a:rPr lang="es-ES" i="0">
                    <a:latin typeface="Cambria Math" panose="02040503050406030204" pitchFamily="18" charset="0"/>
                    <a:ea typeface="Cambria Math" panose="02040503050406030204" pitchFamily="18" charset="0"/>
                    <a:sym typeface="Symbol" panose="05050102010706020507" pitchFamily="18" charset="2"/>
                  </a:rPr>
                  <a:t>+𝑚𝑅𝑇=∆𝑈^</a:t>
                </a:r>
                <a:r>
                  <a:rPr lang="en-GB" i="0">
                    <a:latin typeface="Cambria Math" panose="02040503050406030204" pitchFamily="18" charset="0"/>
                    <a:ea typeface="Cambria Math" panose="02040503050406030204" pitchFamily="18" charset="0"/>
                    <a:sym typeface="Symbol" panose="05050102010706020507" pitchFamily="18" charset="2"/>
                  </a:rPr>
                  <a:t>‡</a:t>
                </a:r>
                <a:r>
                  <a:rPr lang="es-ES" i="0">
                    <a:latin typeface="Cambria Math" panose="02040503050406030204" pitchFamily="18" charset="0"/>
                    <a:ea typeface="Cambria Math" panose="02040503050406030204" pitchFamily="18" charset="0"/>
                    <a:sym typeface="Symbol" panose="05050102010706020507" pitchFamily="18" charset="2"/>
                  </a:rPr>
                  <a:t>+∆</a:t>
                </a:r>
                <a:r>
                  <a:rPr lang="es-ES" b="0" i="0">
                    <a:latin typeface="Cambria Math" panose="02040503050406030204" pitchFamily="18" charset="0"/>
                    <a:ea typeface="Cambria Math" panose="02040503050406030204" pitchFamily="18" charset="0"/>
                    <a:sym typeface="Symbol" panose="05050102010706020507" pitchFamily="18" charset="2"/>
                  </a:rPr>
                  <a:t>(𝑝𝑉)</a:t>
                </a:r>
                <a:r>
                  <a:rPr lang="es-ES" i="0">
                    <a:latin typeface="Cambria Math" panose="02040503050406030204" pitchFamily="18" charset="0"/>
                    <a:ea typeface="Cambria Math" panose="02040503050406030204" pitchFamily="18" charset="0"/>
                    <a:sym typeface="Symbol" panose="05050102010706020507" pitchFamily="18" charset="2"/>
                  </a:rPr>
                  <a:t>+𝑚𝑅𝑇</a:t>
                </a:r>
                <a:r>
                  <a:rPr lang="es-ES" b="0" i="0">
                    <a:latin typeface="Cambria Math" panose="02040503050406030204" pitchFamily="18" charset="0"/>
                    <a:ea typeface="Cambria Math" panose="02040503050406030204" pitchFamily="18" charset="0"/>
                    <a:sym typeface="Symbol" panose="05050102010706020507" pitchFamily="18" charset="2"/>
                  </a:rPr>
                  <a:t>=</a:t>
                </a:r>
                <a:r>
                  <a:rPr lang="es-ES" i="0">
                    <a:latin typeface="Cambria Math" panose="02040503050406030204" pitchFamily="18" charset="0"/>
                    <a:ea typeface="Cambria Math" panose="02040503050406030204" pitchFamily="18" charset="0"/>
                    <a:sym typeface="Symbol" panose="05050102010706020507" pitchFamily="18" charset="2"/>
                  </a:rPr>
                  <a:t>∆𝑈^</a:t>
                </a:r>
                <a:r>
                  <a:rPr lang="en-GB" i="0">
                    <a:latin typeface="Cambria Math" panose="02040503050406030204" pitchFamily="18" charset="0"/>
                    <a:ea typeface="Cambria Math" panose="02040503050406030204" pitchFamily="18" charset="0"/>
                    <a:sym typeface="Symbol" panose="05050102010706020507" pitchFamily="18" charset="2"/>
                  </a:rPr>
                  <a:t>‡</a:t>
                </a:r>
                <a:r>
                  <a:rPr lang="es-ES" i="0">
                    <a:latin typeface="Cambria Math" panose="02040503050406030204" pitchFamily="18" charset="0"/>
                    <a:ea typeface="Cambria Math" panose="02040503050406030204" pitchFamily="18" charset="0"/>
                    <a:sym typeface="Symbol" panose="05050102010706020507" pitchFamily="18" charset="2"/>
                  </a:rPr>
                  <a:t>+𝑅𝑇</a:t>
                </a:r>
                <a:endParaRPr lang="es-ES" dirty="0"/>
              </a:p>
            </p:txBody>
          </p:sp>
        </mc:Fallback>
      </mc:AlternateContent>
      <p:sp>
        <p:nvSpPr>
          <p:cNvPr id="4" name="Marcador de número de diapositiva 3"/>
          <p:cNvSpPr>
            <a:spLocks noGrp="1"/>
          </p:cNvSpPr>
          <p:nvPr>
            <p:ph type="sldNum" sz="quarter" idx="5"/>
          </p:nvPr>
        </p:nvSpPr>
        <p:spPr/>
        <p:txBody>
          <a:bodyPr/>
          <a:lstStyle/>
          <a:p>
            <a:fld id="{28D906CE-E0D5-41DF-9F52-4C6C715288D3}" type="slidenum">
              <a:rPr lang="es-ES" smtClean="0"/>
              <a:t>9</a:t>
            </a:fld>
            <a:endParaRPr lang="es-ES"/>
          </a:p>
        </p:txBody>
      </p:sp>
    </p:spTree>
    <p:extLst>
      <p:ext uri="{BB962C8B-B14F-4D97-AF65-F5344CB8AC3E}">
        <p14:creationId xmlns:p14="http://schemas.microsoft.com/office/powerpoint/2010/main" val="40684134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DA3FBAC-FB17-4B13-BBAA-5F9F0B389672}"/>
              </a:ext>
            </a:extLst>
          </p:cNvPr>
          <p:cNvSpPr>
            <a:spLocks noGrp="1"/>
          </p:cNvSpPr>
          <p:nvPr>
            <p:ph type="ctrTitle"/>
          </p:nvPr>
        </p:nvSpPr>
        <p:spPr>
          <a:xfrm>
            <a:off x="1143000" y="1122363"/>
            <a:ext cx="6858000" cy="2387600"/>
          </a:xfrm>
        </p:spPr>
        <p:txBody>
          <a:bodyPr anchor="b"/>
          <a:lstStyle>
            <a:lvl1pPr algn="ctr">
              <a:defRPr sz="4500"/>
            </a:lvl1pPr>
          </a:lstStyle>
          <a:p>
            <a:r>
              <a:rPr lang="es-ES"/>
              <a:t>Haga clic para modificar el estilo de título del patrón</a:t>
            </a:r>
          </a:p>
        </p:txBody>
      </p:sp>
      <p:sp>
        <p:nvSpPr>
          <p:cNvPr id="3" name="Subtítulo 2">
            <a:extLst>
              <a:ext uri="{FF2B5EF4-FFF2-40B4-BE49-F238E27FC236}">
                <a16:creationId xmlns:a16="http://schemas.microsoft.com/office/drawing/2014/main" id="{A88F83D3-E1CF-4441-A7F9-38C4317414D2}"/>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s-ES"/>
              <a:t>Haga clic para modificar el estilo de subtítulo del patrón</a:t>
            </a:r>
          </a:p>
        </p:txBody>
      </p:sp>
      <p:sp>
        <p:nvSpPr>
          <p:cNvPr id="4" name="Marcador de fecha 3">
            <a:extLst>
              <a:ext uri="{FF2B5EF4-FFF2-40B4-BE49-F238E27FC236}">
                <a16:creationId xmlns:a16="http://schemas.microsoft.com/office/drawing/2014/main" id="{A7022FD4-865C-44FC-9046-B85B213C606C}"/>
              </a:ext>
            </a:extLst>
          </p:cNvPr>
          <p:cNvSpPr>
            <a:spLocks noGrp="1"/>
          </p:cNvSpPr>
          <p:nvPr>
            <p:ph type="dt" sz="half" idx="10"/>
          </p:nvPr>
        </p:nvSpPr>
        <p:spPr/>
        <p:txBody>
          <a:bodyPr/>
          <a:lstStyle/>
          <a:p>
            <a:fld id="{A466A90C-11B4-49E4-ABF4-F74BE7494A49}" type="datetime1">
              <a:rPr lang="es-ES" smtClean="0"/>
              <a:t>23/03/2022</a:t>
            </a:fld>
            <a:endParaRPr lang="es-ES"/>
          </a:p>
        </p:txBody>
      </p:sp>
      <p:sp>
        <p:nvSpPr>
          <p:cNvPr id="5" name="Marcador de pie de página 4">
            <a:extLst>
              <a:ext uri="{FF2B5EF4-FFF2-40B4-BE49-F238E27FC236}">
                <a16:creationId xmlns:a16="http://schemas.microsoft.com/office/drawing/2014/main" id="{855F5ADA-D984-4EC5-A36C-1698B4A86CC8}"/>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39A7969B-5BC0-481F-AA52-3BE7B4AC9AD9}"/>
              </a:ext>
            </a:extLst>
          </p:cNvPr>
          <p:cNvSpPr>
            <a:spLocks noGrp="1"/>
          </p:cNvSpPr>
          <p:nvPr>
            <p:ph type="sldNum" sz="quarter" idx="12"/>
          </p:nvPr>
        </p:nvSpPr>
        <p:spPr/>
        <p:txBody>
          <a:bodyPr/>
          <a:lstStyle/>
          <a:p>
            <a:fld id="{DFA4F046-044E-46E9-9F2A-D598350E22B2}" type="slidenum">
              <a:rPr lang="es-ES" smtClean="0"/>
              <a:t>‹Nº›</a:t>
            </a:fld>
            <a:endParaRPr lang="es-ES"/>
          </a:p>
        </p:txBody>
      </p:sp>
    </p:spTree>
    <p:extLst>
      <p:ext uri="{BB962C8B-B14F-4D97-AF65-F5344CB8AC3E}">
        <p14:creationId xmlns:p14="http://schemas.microsoft.com/office/powerpoint/2010/main" val="535752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12B1818-5668-4FDC-896F-B58EEB8D924B}"/>
              </a:ext>
            </a:extLst>
          </p:cNvPr>
          <p:cNvSpPr>
            <a:spLocks noGrp="1"/>
          </p:cNvSpPr>
          <p:nvPr>
            <p:ph type="title"/>
          </p:nvPr>
        </p:nvSpPr>
        <p:spPr/>
        <p:txBody>
          <a:bodyPr/>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C8FE47FC-A8B7-43B8-98FF-0575E624F1A0}"/>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39DD4A58-D762-44EC-ACC5-5F365F2C5FB8}"/>
              </a:ext>
            </a:extLst>
          </p:cNvPr>
          <p:cNvSpPr>
            <a:spLocks noGrp="1"/>
          </p:cNvSpPr>
          <p:nvPr>
            <p:ph type="dt" sz="half" idx="10"/>
          </p:nvPr>
        </p:nvSpPr>
        <p:spPr/>
        <p:txBody>
          <a:bodyPr/>
          <a:lstStyle/>
          <a:p>
            <a:fld id="{42ABAB50-FD2F-43EC-9813-4E25842C2962}" type="datetime1">
              <a:rPr lang="es-ES" smtClean="0"/>
              <a:t>23/03/2022</a:t>
            </a:fld>
            <a:endParaRPr lang="es-ES"/>
          </a:p>
        </p:txBody>
      </p:sp>
      <p:sp>
        <p:nvSpPr>
          <p:cNvPr id="5" name="Marcador de pie de página 4">
            <a:extLst>
              <a:ext uri="{FF2B5EF4-FFF2-40B4-BE49-F238E27FC236}">
                <a16:creationId xmlns:a16="http://schemas.microsoft.com/office/drawing/2014/main" id="{06E44C48-088E-4A96-957F-9E15033A5B12}"/>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4387B8B6-AA8A-411E-9221-D7F71CF4D092}"/>
              </a:ext>
            </a:extLst>
          </p:cNvPr>
          <p:cNvSpPr>
            <a:spLocks noGrp="1"/>
          </p:cNvSpPr>
          <p:nvPr>
            <p:ph type="sldNum" sz="quarter" idx="12"/>
          </p:nvPr>
        </p:nvSpPr>
        <p:spPr/>
        <p:txBody>
          <a:bodyPr/>
          <a:lstStyle/>
          <a:p>
            <a:fld id="{DFA4F046-044E-46E9-9F2A-D598350E22B2}" type="slidenum">
              <a:rPr lang="es-ES" smtClean="0"/>
              <a:t>‹Nº›</a:t>
            </a:fld>
            <a:endParaRPr lang="es-ES"/>
          </a:p>
        </p:txBody>
      </p:sp>
    </p:spTree>
    <p:extLst>
      <p:ext uri="{BB962C8B-B14F-4D97-AF65-F5344CB8AC3E}">
        <p14:creationId xmlns:p14="http://schemas.microsoft.com/office/powerpoint/2010/main" val="4900644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7DA61275-4BBA-4347-89A2-C71DD80AF7F4}"/>
              </a:ext>
            </a:extLst>
          </p:cNvPr>
          <p:cNvSpPr>
            <a:spLocks noGrp="1"/>
          </p:cNvSpPr>
          <p:nvPr>
            <p:ph type="title" orient="vert"/>
          </p:nvPr>
        </p:nvSpPr>
        <p:spPr>
          <a:xfrm>
            <a:off x="6543675" y="365125"/>
            <a:ext cx="1971675" cy="5811838"/>
          </a:xfrm>
        </p:spPr>
        <p:txBody>
          <a:bodyPr vert="eaVert"/>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70C13C5E-4840-4AC2-884F-BE9FE0150852}"/>
              </a:ext>
            </a:extLst>
          </p:cNvPr>
          <p:cNvSpPr>
            <a:spLocks noGrp="1"/>
          </p:cNvSpPr>
          <p:nvPr>
            <p:ph type="body" orient="vert" idx="1"/>
          </p:nvPr>
        </p:nvSpPr>
        <p:spPr>
          <a:xfrm>
            <a:off x="628650" y="365125"/>
            <a:ext cx="5800725"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CD2FA4D0-3AAB-40CC-A851-679CACFB6B5B}"/>
              </a:ext>
            </a:extLst>
          </p:cNvPr>
          <p:cNvSpPr>
            <a:spLocks noGrp="1"/>
          </p:cNvSpPr>
          <p:nvPr>
            <p:ph type="dt" sz="half" idx="10"/>
          </p:nvPr>
        </p:nvSpPr>
        <p:spPr/>
        <p:txBody>
          <a:bodyPr/>
          <a:lstStyle/>
          <a:p>
            <a:fld id="{E4294C3B-D9AD-417D-805F-8F10C9D7AA0F}" type="datetime1">
              <a:rPr lang="es-ES" smtClean="0"/>
              <a:t>23/03/2022</a:t>
            </a:fld>
            <a:endParaRPr lang="es-ES"/>
          </a:p>
        </p:txBody>
      </p:sp>
      <p:sp>
        <p:nvSpPr>
          <p:cNvPr id="5" name="Marcador de pie de página 4">
            <a:extLst>
              <a:ext uri="{FF2B5EF4-FFF2-40B4-BE49-F238E27FC236}">
                <a16:creationId xmlns:a16="http://schemas.microsoft.com/office/drawing/2014/main" id="{C5A780B8-EF44-47BE-AF95-2DBF1184FFC7}"/>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461B06C7-5E4C-49CA-8502-B4DFBE25E809}"/>
              </a:ext>
            </a:extLst>
          </p:cNvPr>
          <p:cNvSpPr>
            <a:spLocks noGrp="1"/>
          </p:cNvSpPr>
          <p:nvPr>
            <p:ph type="sldNum" sz="quarter" idx="12"/>
          </p:nvPr>
        </p:nvSpPr>
        <p:spPr/>
        <p:txBody>
          <a:bodyPr/>
          <a:lstStyle/>
          <a:p>
            <a:fld id="{DFA4F046-044E-46E9-9F2A-D598350E22B2}" type="slidenum">
              <a:rPr lang="es-ES" smtClean="0"/>
              <a:t>‹Nº›</a:t>
            </a:fld>
            <a:endParaRPr lang="es-ES"/>
          </a:p>
        </p:txBody>
      </p:sp>
    </p:spTree>
    <p:extLst>
      <p:ext uri="{BB962C8B-B14F-4D97-AF65-F5344CB8AC3E}">
        <p14:creationId xmlns:p14="http://schemas.microsoft.com/office/powerpoint/2010/main" val="11006974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D3943B2-0543-4F3F-BC2F-52548DFA4799}"/>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B02D9DEB-3844-4375-96DC-CA2F55F87C5F}"/>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BA9FD09B-1F5A-48D2-867E-677BBF1BAEEA}"/>
              </a:ext>
            </a:extLst>
          </p:cNvPr>
          <p:cNvSpPr>
            <a:spLocks noGrp="1"/>
          </p:cNvSpPr>
          <p:nvPr>
            <p:ph type="dt" sz="half" idx="10"/>
          </p:nvPr>
        </p:nvSpPr>
        <p:spPr/>
        <p:txBody>
          <a:bodyPr/>
          <a:lstStyle/>
          <a:p>
            <a:fld id="{DA469D3F-D4F2-48C6-B351-1E533AE85996}" type="datetime1">
              <a:rPr lang="es-ES" smtClean="0"/>
              <a:t>23/03/2022</a:t>
            </a:fld>
            <a:endParaRPr lang="es-ES"/>
          </a:p>
        </p:txBody>
      </p:sp>
      <p:sp>
        <p:nvSpPr>
          <p:cNvPr id="5" name="Marcador de pie de página 4">
            <a:extLst>
              <a:ext uri="{FF2B5EF4-FFF2-40B4-BE49-F238E27FC236}">
                <a16:creationId xmlns:a16="http://schemas.microsoft.com/office/drawing/2014/main" id="{1C26AF9D-A5DF-45F7-AC9B-112068FC7B07}"/>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991F9819-CEC7-4B45-AD15-6B0DB2628600}"/>
              </a:ext>
            </a:extLst>
          </p:cNvPr>
          <p:cNvSpPr>
            <a:spLocks noGrp="1"/>
          </p:cNvSpPr>
          <p:nvPr>
            <p:ph type="sldNum" sz="quarter" idx="12"/>
          </p:nvPr>
        </p:nvSpPr>
        <p:spPr/>
        <p:txBody>
          <a:bodyPr/>
          <a:lstStyle/>
          <a:p>
            <a:fld id="{DFA4F046-044E-46E9-9F2A-D598350E22B2}" type="slidenum">
              <a:rPr lang="es-ES" smtClean="0"/>
              <a:t>‹Nº›</a:t>
            </a:fld>
            <a:endParaRPr lang="es-ES"/>
          </a:p>
        </p:txBody>
      </p:sp>
    </p:spTree>
    <p:extLst>
      <p:ext uri="{BB962C8B-B14F-4D97-AF65-F5344CB8AC3E}">
        <p14:creationId xmlns:p14="http://schemas.microsoft.com/office/powerpoint/2010/main" val="23368394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CCF20E7-DB3B-4492-A53A-83E1468F9C13}"/>
              </a:ext>
            </a:extLst>
          </p:cNvPr>
          <p:cNvSpPr>
            <a:spLocks noGrp="1"/>
          </p:cNvSpPr>
          <p:nvPr>
            <p:ph type="title"/>
          </p:nvPr>
        </p:nvSpPr>
        <p:spPr>
          <a:xfrm>
            <a:off x="623888" y="1709739"/>
            <a:ext cx="7886700" cy="2852737"/>
          </a:xfrm>
        </p:spPr>
        <p:txBody>
          <a:bodyPr anchor="b"/>
          <a:lstStyle>
            <a:lvl1pPr>
              <a:defRPr sz="4500"/>
            </a:lvl1pPr>
          </a:lstStyle>
          <a:p>
            <a:r>
              <a:rPr lang="es-ES"/>
              <a:t>Haga clic para modificar el estilo de título del patrón</a:t>
            </a:r>
          </a:p>
        </p:txBody>
      </p:sp>
      <p:sp>
        <p:nvSpPr>
          <p:cNvPr id="3" name="Marcador de texto 2">
            <a:extLst>
              <a:ext uri="{FF2B5EF4-FFF2-40B4-BE49-F238E27FC236}">
                <a16:creationId xmlns:a16="http://schemas.microsoft.com/office/drawing/2014/main" id="{198BFCBB-8089-4884-9C01-AF59926879BF}"/>
              </a:ext>
            </a:extLst>
          </p:cNvPr>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B50DFA7F-156E-493E-8205-F5AE53BDFD43}"/>
              </a:ext>
            </a:extLst>
          </p:cNvPr>
          <p:cNvSpPr>
            <a:spLocks noGrp="1"/>
          </p:cNvSpPr>
          <p:nvPr>
            <p:ph type="dt" sz="half" idx="10"/>
          </p:nvPr>
        </p:nvSpPr>
        <p:spPr/>
        <p:txBody>
          <a:bodyPr/>
          <a:lstStyle/>
          <a:p>
            <a:fld id="{B6240FDD-A298-4A2D-80CB-57B6F7FFB564}" type="datetime1">
              <a:rPr lang="es-ES" smtClean="0"/>
              <a:t>23/03/2022</a:t>
            </a:fld>
            <a:endParaRPr lang="es-ES"/>
          </a:p>
        </p:txBody>
      </p:sp>
      <p:sp>
        <p:nvSpPr>
          <p:cNvPr id="5" name="Marcador de pie de página 4">
            <a:extLst>
              <a:ext uri="{FF2B5EF4-FFF2-40B4-BE49-F238E27FC236}">
                <a16:creationId xmlns:a16="http://schemas.microsoft.com/office/drawing/2014/main" id="{6B3B9E20-605A-4BDB-B048-256D280FC41B}"/>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4D3DE4C9-67B4-4ED3-9BFC-80445C70CB3F}"/>
              </a:ext>
            </a:extLst>
          </p:cNvPr>
          <p:cNvSpPr>
            <a:spLocks noGrp="1"/>
          </p:cNvSpPr>
          <p:nvPr>
            <p:ph type="sldNum" sz="quarter" idx="12"/>
          </p:nvPr>
        </p:nvSpPr>
        <p:spPr/>
        <p:txBody>
          <a:bodyPr/>
          <a:lstStyle/>
          <a:p>
            <a:fld id="{DFA4F046-044E-46E9-9F2A-D598350E22B2}" type="slidenum">
              <a:rPr lang="es-ES" smtClean="0"/>
              <a:t>‹Nº›</a:t>
            </a:fld>
            <a:endParaRPr lang="es-ES"/>
          </a:p>
        </p:txBody>
      </p:sp>
    </p:spTree>
    <p:extLst>
      <p:ext uri="{BB962C8B-B14F-4D97-AF65-F5344CB8AC3E}">
        <p14:creationId xmlns:p14="http://schemas.microsoft.com/office/powerpoint/2010/main" val="38948747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60782EF-D385-4341-AA8E-9120F1D2F3C4}"/>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41B38385-7BFB-4962-8C55-D91DA61B557C}"/>
              </a:ext>
            </a:extLst>
          </p:cNvPr>
          <p:cNvSpPr>
            <a:spLocks noGrp="1"/>
          </p:cNvSpPr>
          <p:nvPr>
            <p:ph sz="half" idx="1"/>
          </p:nvPr>
        </p:nvSpPr>
        <p:spPr>
          <a:xfrm>
            <a:off x="628650" y="1825625"/>
            <a:ext cx="38862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contenido 3">
            <a:extLst>
              <a:ext uri="{FF2B5EF4-FFF2-40B4-BE49-F238E27FC236}">
                <a16:creationId xmlns:a16="http://schemas.microsoft.com/office/drawing/2014/main" id="{C3B18DCA-9F04-4DD6-9DA6-A43C5C2BDD28}"/>
              </a:ext>
            </a:extLst>
          </p:cNvPr>
          <p:cNvSpPr>
            <a:spLocks noGrp="1"/>
          </p:cNvSpPr>
          <p:nvPr>
            <p:ph sz="half" idx="2"/>
          </p:nvPr>
        </p:nvSpPr>
        <p:spPr>
          <a:xfrm>
            <a:off x="4629150" y="1825625"/>
            <a:ext cx="38862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fecha 4">
            <a:extLst>
              <a:ext uri="{FF2B5EF4-FFF2-40B4-BE49-F238E27FC236}">
                <a16:creationId xmlns:a16="http://schemas.microsoft.com/office/drawing/2014/main" id="{ADAB0DBD-1B76-46DD-984C-E18D9E5A707F}"/>
              </a:ext>
            </a:extLst>
          </p:cNvPr>
          <p:cNvSpPr>
            <a:spLocks noGrp="1"/>
          </p:cNvSpPr>
          <p:nvPr>
            <p:ph type="dt" sz="half" idx="10"/>
          </p:nvPr>
        </p:nvSpPr>
        <p:spPr/>
        <p:txBody>
          <a:bodyPr/>
          <a:lstStyle/>
          <a:p>
            <a:fld id="{C8E49C6A-8BB7-4D4C-A252-8DE417C6C419}" type="datetime1">
              <a:rPr lang="es-ES" smtClean="0"/>
              <a:t>23/03/2022</a:t>
            </a:fld>
            <a:endParaRPr lang="es-ES"/>
          </a:p>
        </p:txBody>
      </p:sp>
      <p:sp>
        <p:nvSpPr>
          <p:cNvPr id="6" name="Marcador de pie de página 5">
            <a:extLst>
              <a:ext uri="{FF2B5EF4-FFF2-40B4-BE49-F238E27FC236}">
                <a16:creationId xmlns:a16="http://schemas.microsoft.com/office/drawing/2014/main" id="{0FF504DD-7E3C-4359-B888-D537A0F89701}"/>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A54BDA1F-830B-4C3E-B1A3-A7E9290D09E8}"/>
              </a:ext>
            </a:extLst>
          </p:cNvPr>
          <p:cNvSpPr>
            <a:spLocks noGrp="1"/>
          </p:cNvSpPr>
          <p:nvPr>
            <p:ph type="sldNum" sz="quarter" idx="12"/>
          </p:nvPr>
        </p:nvSpPr>
        <p:spPr/>
        <p:txBody>
          <a:bodyPr/>
          <a:lstStyle/>
          <a:p>
            <a:fld id="{DFA4F046-044E-46E9-9F2A-D598350E22B2}" type="slidenum">
              <a:rPr lang="es-ES" smtClean="0"/>
              <a:t>‹Nº›</a:t>
            </a:fld>
            <a:endParaRPr lang="es-ES"/>
          </a:p>
        </p:txBody>
      </p:sp>
    </p:spTree>
    <p:extLst>
      <p:ext uri="{BB962C8B-B14F-4D97-AF65-F5344CB8AC3E}">
        <p14:creationId xmlns:p14="http://schemas.microsoft.com/office/powerpoint/2010/main" val="35884421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6998485-4D05-4A8F-BBF5-48FC1E7B2707}"/>
              </a:ext>
            </a:extLst>
          </p:cNvPr>
          <p:cNvSpPr>
            <a:spLocks noGrp="1"/>
          </p:cNvSpPr>
          <p:nvPr>
            <p:ph type="title"/>
          </p:nvPr>
        </p:nvSpPr>
        <p:spPr>
          <a:xfrm>
            <a:off x="629841" y="365126"/>
            <a:ext cx="7886700" cy="1325563"/>
          </a:xfrm>
        </p:spPr>
        <p:txBody>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E2770C8D-5F01-4A35-B0CD-779625C882E8}"/>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6A647274-412F-4F00-8851-EB9D022310BE}"/>
              </a:ext>
            </a:extLst>
          </p:cNvPr>
          <p:cNvSpPr>
            <a:spLocks noGrp="1"/>
          </p:cNvSpPr>
          <p:nvPr>
            <p:ph sz="half" idx="2"/>
          </p:nvPr>
        </p:nvSpPr>
        <p:spPr>
          <a:xfrm>
            <a:off x="629842" y="2505075"/>
            <a:ext cx="3868340"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texto 4">
            <a:extLst>
              <a:ext uri="{FF2B5EF4-FFF2-40B4-BE49-F238E27FC236}">
                <a16:creationId xmlns:a16="http://schemas.microsoft.com/office/drawing/2014/main" id="{F81016E1-E468-4846-BD42-638AE42F3227}"/>
              </a:ext>
            </a:extLst>
          </p:cNvPr>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67A018ED-F366-4CFF-83A3-E0D888B8CBFB}"/>
              </a:ext>
            </a:extLst>
          </p:cNvPr>
          <p:cNvSpPr>
            <a:spLocks noGrp="1"/>
          </p:cNvSpPr>
          <p:nvPr>
            <p:ph sz="quarter" idx="4"/>
          </p:nvPr>
        </p:nvSpPr>
        <p:spPr>
          <a:xfrm>
            <a:off x="4629150" y="2505075"/>
            <a:ext cx="3887391"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Marcador de fecha 6">
            <a:extLst>
              <a:ext uri="{FF2B5EF4-FFF2-40B4-BE49-F238E27FC236}">
                <a16:creationId xmlns:a16="http://schemas.microsoft.com/office/drawing/2014/main" id="{9E19027A-D91E-4349-8216-B07CD8973265}"/>
              </a:ext>
            </a:extLst>
          </p:cNvPr>
          <p:cNvSpPr>
            <a:spLocks noGrp="1"/>
          </p:cNvSpPr>
          <p:nvPr>
            <p:ph type="dt" sz="half" idx="10"/>
          </p:nvPr>
        </p:nvSpPr>
        <p:spPr/>
        <p:txBody>
          <a:bodyPr/>
          <a:lstStyle/>
          <a:p>
            <a:fld id="{79CA4EF4-0E16-4709-AB8A-38961CC621A6}" type="datetime1">
              <a:rPr lang="es-ES" smtClean="0"/>
              <a:t>23/03/2022</a:t>
            </a:fld>
            <a:endParaRPr lang="es-ES"/>
          </a:p>
        </p:txBody>
      </p:sp>
      <p:sp>
        <p:nvSpPr>
          <p:cNvPr id="8" name="Marcador de pie de página 7">
            <a:extLst>
              <a:ext uri="{FF2B5EF4-FFF2-40B4-BE49-F238E27FC236}">
                <a16:creationId xmlns:a16="http://schemas.microsoft.com/office/drawing/2014/main" id="{10A8C175-8EB9-4BC6-A260-E1D5D4BF2673}"/>
              </a:ext>
            </a:extLst>
          </p:cNvPr>
          <p:cNvSpPr>
            <a:spLocks noGrp="1"/>
          </p:cNvSpPr>
          <p:nvPr>
            <p:ph type="ftr" sz="quarter" idx="11"/>
          </p:nvPr>
        </p:nvSpPr>
        <p:spPr/>
        <p:txBody>
          <a:bodyPr/>
          <a:lstStyle/>
          <a:p>
            <a:endParaRPr lang="es-ES"/>
          </a:p>
        </p:txBody>
      </p:sp>
      <p:sp>
        <p:nvSpPr>
          <p:cNvPr id="9" name="Marcador de número de diapositiva 8">
            <a:extLst>
              <a:ext uri="{FF2B5EF4-FFF2-40B4-BE49-F238E27FC236}">
                <a16:creationId xmlns:a16="http://schemas.microsoft.com/office/drawing/2014/main" id="{28BA411B-147C-49E9-88D2-63555138C358}"/>
              </a:ext>
            </a:extLst>
          </p:cNvPr>
          <p:cNvSpPr>
            <a:spLocks noGrp="1"/>
          </p:cNvSpPr>
          <p:nvPr>
            <p:ph type="sldNum" sz="quarter" idx="12"/>
          </p:nvPr>
        </p:nvSpPr>
        <p:spPr/>
        <p:txBody>
          <a:bodyPr/>
          <a:lstStyle/>
          <a:p>
            <a:fld id="{DFA4F046-044E-46E9-9F2A-D598350E22B2}" type="slidenum">
              <a:rPr lang="es-ES" smtClean="0"/>
              <a:t>‹Nº›</a:t>
            </a:fld>
            <a:endParaRPr lang="es-ES"/>
          </a:p>
        </p:txBody>
      </p:sp>
    </p:spTree>
    <p:extLst>
      <p:ext uri="{BB962C8B-B14F-4D97-AF65-F5344CB8AC3E}">
        <p14:creationId xmlns:p14="http://schemas.microsoft.com/office/powerpoint/2010/main" val="13194182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8663C01-E0C3-47FD-B819-1E3F9B43FAF7}"/>
              </a:ext>
            </a:extLst>
          </p:cNvPr>
          <p:cNvSpPr>
            <a:spLocks noGrp="1"/>
          </p:cNvSpPr>
          <p:nvPr>
            <p:ph type="title"/>
          </p:nvPr>
        </p:nvSpPr>
        <p:spPr/>
        <p:txBody>
          <a:bodyPr/>
          <a:lstStyle/>
          <a:p>
            <a:r>
              <a:rPr lang="es-ES"/>
              <a:t>Haga clic para modificar el estilo de título del patrón</a:t>
            </a:r>
          </a:p>
        </p:txBody>
      </p:sp>
      <p:sp>
        <p:nvSpPr>
          <p:cNvPr id="3" name="Marcador de fecha 2">
            <a:extLst>
              <a:ext uri="{FF2B5EF4-FFF2-40B4-BE49-F238E27FC236}">
                <a16:creationId xmlns:a16="http://schemas.microsoft.com/office/drawing/2014/main" id="{C87D0EA4-3A80-4452-9702-B9383004EA18}"/>
              </a:ext>
            </a:extLst>
          </p:cNvPr>
          <p:cNvSpPr>
            <a:spLocks noGrp="1"/>
          </p:cNvSpPr>
          <p:nvPr>
            <p:ph type="dt" sz="half" idx="10"/>
          </p:nvPr>
        </p:nvSpPr>
        <p:spPr/>
        <p:txBody>
          <a:bodyPr/>
          <a:lstStyle/>
          <a:p>
            <a:fld id="{C6F7B191-B615-4819-91E7-4D561DEEE9E5}" type="datetime1">
              <a:rPr lang="es-ES" smtClean="0"/>
              <a:t>23/03/2022</a:t>
            </a:fld>
            <a:endParaRPr lang="es-ES"/>
          </a:p>
        </p:txBody>
      </p:sp>
      <p:sp>
        <p:nvSpPr>
          <p:cNvPr id="4" name="Marcador de pie de página 3">
            <a:extLst>
              <a:ext uri="{FF2B5EF4-FFF2-40B4-BE49-F238E27FC236}">
                <a16:creationId xmlns:a16="http://schemas.microsoft.com/office/drawing/2014/main" id="{321A109E-C1FD-4437-8F52-3CAFAF2188B0}"/>
              </a:ext>
            </a:extLst>
          </p:cNvPr>
          <p:cNvSpPr>
            <a:spLocks noGrp="1"/>
          </p:cNvSpPr>
          <p:nvPr>
            <p:ph type="ftr" sz="quarter" idx="11"/>
          </p:nvPr>
        </p:nvSpPr>
        <p:spPr/>
        <p:txBody>
          <a:bodyPr/>
          <a:lstStyle/>
          <a:p>
            <a:endParaRPr lang="es-ES"/>
          </a:p>
        </p:txBody>
      </p:sp>
      <p:sp>
        <p:nvSpPr>
          <p:cNvPr id="5" name="Marcador de número de diapositiva 4">
            <a:extLst>
              <a:ext uri="{FF2B5EF4-FFF2-40B4-BE49-F238E27FC236}">
                <a16:creationId xmlns:a16="http://schemas.microsoft.com/office/drawing/2014/main" id="{6D9229E2-018E-4D2B-95A5-F15911FB91B6}"/>
              </a:ext>
            </a:extLst>
          </p:cNvPr>
          <p:cNvSpPr>
            <a:spLocks noGrp="1"/>
          </p:cNvSpPr>
          <p:nvPr>
            <p:ph type="sldNum" sz="quarter" idx="12"/>
          </p:nvPr>
        </p:nvSpPr>
        <p:spPr/>
        <p:txBody>
          <a:bodyPr/>
          <a:lstStyle/>
          <a:p>
            <a:fld id="{DFA4F046-044E-46E9-9F2A-D598350E22B2}" type="slidenum">
              <a:rPr lang="es-ES" smtClean="0"/>
              <a:t>‹Nº›</a:t>
            </a:fld>
            <a:endParaRPr lang="es-ES"/>
          </a:p>
        </p:txBody>
      </p:sp>
    </p:spTree>
    <p:extLst>
      <p:ext uri="{BB962C8B-B14F-4D97-AF65-F5344CB8AC3E}">
        <p14:creationId xmlns:p14="http://schemas.microsoft.com/office/powerpoint/2010/main" val="26739437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7F71143A-CE6C-4FEE-8935-7902AF02690E}"/>
              </a:ext>
            </a:extLst>
          </p:cNvPr>
          <p:cNvSpPr>
            <a:spLocks noGrp="1"/>
          </p:cNvSpPr>
          <p:nvPr>
            <p:ph type="dt" sz="half" idx="10"/>
          </p:nvPr>
        </p:nvSpPr>
        <p:spPr/>
        <p:txBody>
          <a:bodyPr/>
          <a:lstStyle/>
          <a:p>
            <a:fld id="{BC71C39F-E6CF-4D6B-8FD2-50876AA82F05}" type="datetime1">
              <a:rPr lang="es-ES" smtClean="0"/>
              <a:t>23/03/2022</a:t>
            </a:fld>
            <a:endParaRPr lang="es-ES"/>
          </a:p>
        </p:txBody>
      </p:sp>
      <p:sp>
        <p:nvSpPr>
          <p:cNvPr id="3" name="Marcador de pie de página 2">
            <a:extLst>
              <a:ext uri="{FF2B5EF4-FFF2-40B4-BE49-F238E27FC236}">
                <a16:creationId xmlns:a16="http://schemas.microsoft.com/office/drawing/2014/main" id="{E9121145-548D-4605-8F57-F9945124987D}"/>
              </a:ext>
            </a:extLst>
          </p:cNvPr>
          <p:cNvSpPr>
            <a:spLocks noGrp="1"/>
          </p:cNvSpPr>
          <p:nvPr>
            <p:ph type="ftr" sz="quarter" idx="11"/>
          </p:nvPr>
        </p:nvSpPr>
        <p:spPr/>
        <p:txBody>
          <a:bodyPr/>
          <a:lstStyle/>
          <a:p>
            <a:endParaRPr lang="es-ES"/>
          </a:p>
        </p:txBody>
      </p:sp>
      <p:sp>
        <p:nvSpPr>
          <p:cNvPr id="4" name="Marcador de número de diapositiva 3">
            <a:extLst>
              <a:ext uri="{FF2B5EF4-FFF2-40B4-BE49-F238E27FC236}">
                <a16:creationId xmlns:a16="http://schemas.microsoft.com/office/drawing/2014/main" id="{6EF26B41-4A5B-43AF-A12F-9166A26D731F}"/>
              </a:ext>
            </a:extLst>
          </p:cNvPr>
          <p:cNvSpPr>
            <a:spLocks noGrp="1"/>
          </p:cNvSpPr>
          <p:nvPr>
            <p:ph type="sldNum" sz="quarter" idx="12"/>
          </p:nvPr>
        </p:nvSpPr>
        <p:spPr/>
        <p:txBody>
          <a:bodyPr/>
          <a:lstStyle/>
          <a:p>
            <a:fld id="{DFA4F046-044E-46E9-9F2A-D598350E22B2}" type="slidenum">
              <a:rPr lang="es-ES" smtClean="0"/>
              <a:t>‹Nº›</a:t>
            </a:fld>
            <a:endParaRPr lang="es-ES"/>
          </a:p>
        </p:txBody>
      </p:sp>
    </p:spTree>
    <p:extLst>
      <p:ext uri="{BB962C8B-B14F-4D97-AF65-F5344CB8AC3E}">
        <p14:creationId xmlns:p14="http://schemas.microsoft.com/office/powerpoint/2010/main" val="4813951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2703F63-278A-4291-B077-1953E42E4E06}"/>
              </a:ext>
            </a:extLst>
          </p:cNvPr>
          <p:cNvSpPr>
            <a:spLocks noGrp="1"/>
          </p:cNvSpPr>
          <p:nvPr>
            <p:ph type="title"/>
          </p:nvPr>
        </p:nvSpPr>
        <p:spPr>
          <a:xfrm>
            <a:off x="629841" y="457200"/>
            <a:ext cx="2949178" cy="1600200"/>
          </a:xfrm>
        </p:spPr>
        <p:txBody>
          <a:bodyPr anchor="b"/>
          <a:lstStyle>
            <a:lvl1pPr>
              <a:defRPr sz="2400"/>
            </a:lvl1p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44E404D1-50D3-4E50-BB63-031AC890A4F7}"/>
              </a:ext>
            </a:extLst>
          </p:cNvPr>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texto 3">
            <a:extLst>
              <a:ext uri="{FF2B5EF4-FFF2-40B4-BE49-F238E27FC236}">
                <a16:creationId xmlns:a16="http://schemas.microsoft.com/office/drawing/2014/main" id="{D345FFA0-ED0D-4C95-BE6F-080109417AA1}"/>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93AA66A6-7627-4D4D-B7F4-571A30608A0F}"/>
              </a:ext>
            </a:extLst>
          </p:cNvPr>
          <p:cNvSpPr>
            <a:spLocks noGrp="1"/>
          </p:cNvSpPr>
          <p:nvPr>
            <p:ph type="dt" sz="half" idx="10"/>
          </p:nvPr>
        </p:nvSpPr>
        <p:spPr/>
        <p:txBody>
          <a:bodyPr/>
          <a:lstStyle/>
          <a:p>
            <a:fld id="{4EDC2C04-F6F5-4207-9042-ECF6A63425A7}" type="datetime1">
              <a:rPr lang="es-ES" smtClean="0"/>
              <a:t>23/03/2022</a:t>
            </a:fld>
            <a:endParaRPr lang="es-ES"/>
          </a:p>
        </p:txBody>
      </p:sp>
      <p:sp>
        <p:nvSpPr>
          <p:cNvPr id="6" name="Marcador de pie de página 5">
            <a:extLst>
              <a:ext uri="{FF2B5EF4-FFF2-40B4-BE49-F238E27FC236}">
                <a16:creationId xmlns:a16="http://schemas.microsoft.com/office/drawing/2014/main" id="{38966B5C-ED39-4B2F-A121-8F47321B1C75}"/>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9FA5A5F7-371B-4D3E-8CFB-C5A24E5758DF}"/>
              </a:ext>
            </a:extLst>
          </p:cNvPr>
          <p:cNvSpPr>
            <a:spLocks noGrp="1"/>
          </p:cNvSpPr>
          <p:nvPr>
            <p:ph type="sldNum" sz="quarter" idx="12"/>
          </p:nvPr>
        </p:nvSpPr>
        <p:spPr/>
        <p:txBody>
          <a:bodyPr/>
          <a:lstStyle/>
          <a:p>
            <a:fld id="{DFA4F046-044E-46E9-9F2A-D598350E22B2}" type="slidenum">
              <a:rPr lang="es-ES" smtClean="0"/>
              <a:t>‹Nº›</a:t>
            </a:fld>
            <a:endParaRPr lang="es-ES"/>
          </a:p>
        </p:txBody>
      </p:sp>
    </p:spTree>
    <p:extLst>
      <p:ext uri="{BB962C8B-B14F-4D97-AF65-F5344CB8AC3E}">
        <p14:creationId xmlns:p14="http://schemas.microsoft.com/office/powerpoint/2010/main" val="1417264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5B7DDF1-0DF1-4C39-9630-847DDAF6FB38}"/>
              </a:ext>
            </a:extLst>
          </p:cNvPr>
          <p:cNvSpPr>
            <a:spLocks noGrp="1"/>
          </p:cNvSpPr>
          <p:nvPr>
            <p:ph type="title"/>
          </p:nvPr>
        </p:nvSpPr>
        <p:spPr>
          <a:xfrm>
            <a:off x="629841" y="457200"/>
            <a:ext cx="2949178" cy="1600200"/>
          </a:xfrm>
        </p:spPr>
        <p:txBody>
          <a:bodyPr anchor="b"/>
          <a:lstStyle>
            <a:lvl1pPr>
              <a:defRPr sz="2400"/>
            </a:lvl1pPr>
          </a:lstStyle>
          <a:p>
            <a:r>
              <a:rPr lang="es-ES"/>
              <a:t>Haga clic para modificar el estilo de título del patrón</a:t>
            </a:r>
          </a:p>
        </p:txBody>
      </p:sp>
      <p:sp>
        <p:nvSpPr>
          <p:cNvPr id="3" name="Marcador de posición de imagen 2">
            <a:extLst>
              <a:ext uri="{FF2B5EF4-FFF2-40B4-BE49-F238E27FC236}">
                <a16:creationId xmlns:a16="http://schemas.microsoft.com/office/drawing/2014/main" id="{8DD873F4-0A7C-4932-8684-AED4BA3508E1}"/>
              </a:ext>
            </a:extLst>
          </p:cNvPr>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s-ES"/>
          </a:p>
        </p:txBody>
      </p:sp>
      <p:sp>
        <p:nvSpPr>
          <p:cNvPr id="4" name="Marcador de texto 3">
            <a:extLst>
              <a:ext uri="{FF2B5EF4-FFF2-40B4-BE49-F238E27FC236}">
                <a16:creationId xmlns:a16="http://schemas.microsoft.com/office/drawing/2014/main" id="{1EB03BB9-87CB-4F2D-A1D6-76DCC2563229}"/>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BE0565C5-B610-4F77-8F6A-75FBD5FCFE74}"/>
              </a:ext>
            </a:extLst>
          </p:cNvPr>
          <p:cNvSpPr>
            <a:spLocks noGrp="1"/>
          </p:cNvSpPr>
          <p:nvPr>
            <p:ph type="dt" sz="half" idx="10"/>
          </p:nvPr>
        </p:nvSpPr>
        <p:spPr/>
        <p:txBody>
          <a:bodyPr/>
          <a:lstStyle/>
          <a:p>
            <a:fld id="{063EB5C5-B254-49E8-849E-8E692B656F79}" type="datetime1">
              <a:rPr lang="es-ES" smtClean="0"/>
              <a:t>23/03/2022</a:t>
            </a:fld>
            <a:endParaRPr lang="es-ES"/>
          </a:p>
        </p:txBody>
      </p:sp>
      <p:sp>
        <p:nvSpPr>
          <p:cNvPr id="6" name="Marcador de pie de página 5">
            <a:extLst>
              <a:ext uri="{FF2B5EF4-FFF2-40B4-BE49-F238E27FC236}">
                <a16:creationId xmlns:a16="http://schemas.microsoft.com/office/drawing/2014/main" id="{DE552BDE-0D74-4501-8D29-5356B85F74D1}"/>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6BD3C6EB-8268-4D86-B7E2-B386E9A3D95B}"/>
              </a:ext>
            </a:extLst>
          </p:cNvPr>
          <p:cNvSpPr>
            <a:spLocks noGrp="1"/>
          </p:cNvSpPr>
          <p:nvPr>
            <p:ph type="sldNum" sz="quarter" idx="12"/>
          </p:nvPr>
        </p:nvSpPr>
        <p:spPr/>
        <p:txBody>
          <a:bodyPr/>
          <a:lstStyle/>
          <a:p>
            <a:fld id="{DFA4F046-044E-46E9-9F2A-D598350E22B2}" type="slidenum">
              <a:rPr lang="es-ES" smtClean="0"/>
              <a:t>‹Nº›</a:t>
            </a:fld>
            <a:endParaRPr lang="es-ES"/>
          </a:p>
        </p:txBody>
      </p:sp>
    </p:spTree>
    <p:extLst>
      <p:ext uri="{BB962C8B-B14F-4D97-AF65-F5344CB8AC3E}">
        <p14:creationId xmlns:p14="http://schemas.microsoft.com/office/powerpoint/2010/main" val="37604477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7A7220FE-AD06-46AF-90AC-5A9A14EB46EB}"/>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CD8C3050-4C5A-4428-A5FF-67FE07F289FA}"/>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09F8E4B4-E536-4554-8488-FF07FF91B36C}"/>
              </a:ext>
            </a:extLst>
          </p:cNvPr>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6968E08C-856D-48D8-B519-7CE113044F74}" type="datetime1">
              <a:rPr lang="es-ES" smtClean="0"/>
              <a:t>23/03/2022</a:t>
            </a:fld>
            <a:endParaRPr lang="es-ES"/>
          </a:p>
        </p:txBody>
      </p:sp>
      <p:sp>
        <p:nvSpPr>
          <p:cNvPr id="5" name="Marcador de pie de página 4">
            <a:extLst>
              <a:ext uri="{FF2B5EF4-FFF2-40B4-BE49-F238E27FC236}">
                <a16:creationId xmlns:a16="http://schemas.microsoft.com/office/drawing/2014/main" id="{CAC78FC3-FAD1-408C-B0EF-B747F063F6EC}"/>
              </a:ext>
            </a:extLst>
          </p:cNvPr>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s-ES"/>
          </a:p>
        </p:txBody>
      </p:sp>
      <p:sp>
        <p:nvSpPr>
          <p:cNvPr id="6" name="Marcador de número de diapositiva 5">
            <a:extLst>
              <a:ext uri="{FF2B5EF4-FFF2-40B4-BE49-F238E27FC236}">
                <a16:creationId xmlns:a16="http://schemas.microsoft.com/office/drawing/2014/main" id="{D6A00568-4179-4B7D-8D6C-14C604CC87B4}"/>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DFA4F046-044E-46E9-9F2A-D598350E22B2}" type="slidenum">
              <a:rPr lang="es-ES" smtClean="0"/>
              <a:t>‹Nº›</a:t>
            </a:fld>
            <a:endParaRPr lang="es-ES"/>
          </a:p>
        </p:txBody>
      </p:sp>
    </p:spTree>
    <p:extLst>
      <p:ext uri="{BB962C8B-B14F-4D97-AF65-F5344CB8AC3E}">
        <p14:creationId xmlns:p14="http://schemas.microsoft.com/office/powerpoint/2010/main" val="180874539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s-E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3.png"/></Relationships>
</file>

<file path=ppt/slides/_rels/slide1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34.png"/><Relationship Id="rId4" Type="http://schemas.openxmlformats.org/officeDocument/2006/relationships/image" Target="../media/image33.png"/></Relationships>
</file>

<file path=ppt/slides/_rels/slide12.xml.rels><?xml version="1.0" encoding="UTF-8" standalone="yes"?>
<Relationships xmlns="http://schemas.openxmlformats.org/package/2006/relationships"><Relationship Id="rId8" Type="http://schemas.openxmlformats.org/officeDocument/2006/relationships/oleObject" Target="NO%20NAME:Documents%20and%20Settings:AFR:Mis%20documentos:simetria:RevSYmNumApr22.doc!OLE_LINK1" TargetMode="External"/><Relationship Id="rId7"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oleObject" Target="NO%20NAME:Documents%20and%20Settings:AFR:Mis%20documentos:simetria:RevSYmNumApr22.doc!OLE_LINK1" TargetMode="External"/><Relationship Id="rId5" Type="http://schemas.openxmlformats.org/officeDocument/2006/relationships/image" Target="../media/image37.png"/><Relationship Id="rId4" Type="http://schemas.openxmlformats.org/officeDocument/2006/relationships/image" Target="../media/image36.png"/><Relationship Id="rId9" Type="http://schemas.openxmlformats.org/officeDocument/2006/relationships/image" Target="../media/image8.png"/></Relationships>
</file>

<file path=ppt/slides/_rels/slide1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oleObject" Target="../embeddings/oleObject1.bin"/><Relationship Id="rId7" Type="http://schemas.openxmlformats.org/officeDocument/2006/relationships/oleObject" Target="NO%20NAME:Documents%20and%20Settings:AFR:Mis%20documentos:simetria:RevSYmNumApr22.doc!OLE_LINK1" TargetMode="External"/><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10.wmf"/><Relationship Id="rId5" Type="http://schemas.openxmlformats.org/officeDocument/2006/relationships/oleObject" Target="../embeddings/oleObject2.bin"/><Relationship Id="rId4" Type="http://schemas.openxmlformats.org/officeDocument/2006/relationships/image" Target="../media/image9.wmf"/></Relationships>
</file>

<file path=ppt/slides/_rels/slide14.xml.rels><?xml version="1.0" encoding="UTF-8" standalone="yes"?>
<Relationships xmlns="http://schemas.openxmlformats.org/package/2006/relationships"><Relationship Id="rId8" Type="http://schemas.openxmlformats.org/officeDocument/2006/relationships/image" Target="../media/image13.wmf"/><Relationship Id="rId3" Type="http://schemas.openxmlformats.org/officeDocument/2006/relationships/oleObject" Target="../embeddings/oleObject3.bin"/><Relationship Id="rId7" Type="http://schemas.openxmlformats.org/officeDocument/2006/relationships/oleObject" Target="../embeddings/oleObject5.bin"/><Relationship Id="rId12" Type="http://schemas.openxmlformats.org/officeDocument/2006/relationships/image" Target="../media/image15.wmf"/><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12.wmf"/><Relationship Id="rId11" Type="http://schemas.openxmlformats.org/officeDocument/2006/relationships/oleObject" Target="../embeddings/oleObject7.bin"/><Relationship Id="rId5" Type="http://schemas.openxmlformats.org/officeDocument/2006/relationships/oleObject" Target="../embeddings/oleObject4.bin"/><Relationship Id="rId10" Type="http://schemas.openxmlformats.org/officeDocument/2006/relationships/image" Target="../media/image14.wmf"/><Relationship Id="rId4" Type="http://schemas.openxmlformats.org/officeDocument/2006/relationships/image" Target="../media/image11.wmf"/><Relationship Id="rId9" Type="http://schemas.openxmlformats.org/officeDocument/2006/relationships/oleObject" Target="../embeddings/oleObject6.bin"/><Relationship Id="rId14" Type="http://schemas.openxmlformats.org/officeDocument/2006/relationships/image" Target="../media/image310.png"/></Relationships>
</file>

<file path=ppt/slides/_rels/slide1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5.png"/></Relationships>
</file>

<file path=ppt/slides/_rels/slide16.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image" Target="../media/image361.png"/><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470.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48.png"/></Relationships>
</file>

<file path=ppt/slides/_rels/slide2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360.png"/></Relationships>
</file>

<file path=ppt/slides/_rels/slide2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3.xml"/><Relationship Id="rId1" Type="http://schemas.openxmlformats.org/officeDocument/2006/relationships/slideLayout" Target="../slideLayouts/slideLayout1.xml"/><Relationship Id="rId5" Type="http://schemas.openxmlformats.org/officeDocument/2006/relationships/image" Target="../media/image52.png"/><Relationship Id="rId4" Type="http://schemas.openxmlformats.org/officeDocument/2006/relationships/image" Target="../media/image51.png"/></Relationships>
</file>

<file path=ppt/slides/_rels/slide2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54.png"/></Relationships>
</file>

<file path=ppt/slides/_rels/slide25.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5.xml"/><Relationship Id="rId1" Type="http://schemas.openxmlformats.org/officeDocument/2006/relationships/slideLayout" Target="../slideLayouts/slideLayout1.xml"/><Relationship Id="rId5" Type="http://schemas.openxmlformats.org/officeDocument/2006/relationships/image" Target="../media/image400.png"/><Relationship Id="rId4" Type="http://schemas.openxmlformats.org/officeDocument/2006/relationships/image" Target="../media/image29.jpe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420.png"/></Relationships>
</file>

<file path=ppt/slides/_rels/slide28.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8" Type="http://schemas.openxmlformats.org/officeDocument/2006/relationships/image" Target="../media/image36.jpg"/><Relationship Id="rId3" Type="http://schemas.openxmlformats.org/officeDocument/2006/relationships/image" Target="../media/image31.jpg"/><Relationship Id="rId7" Type="http://schemas.openxmlformats.org/officeDocument/2006/relationships/image" Target="../media/image35.jpg"/><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image" Target="../media/image34.jpg"/><Relationship Id="rId5" Type="http://schemas.openxmlformats.org/officeDocument/2006/relationships/image" Target="../media/image33.jpg"/><Relationship Id="rId10" Type="http://schemas.openxmlformats.org/officeDocument/2006/relationships/image" Target="../media/image38.jpg"/><Relationship Id="rId4" Type="http://schemas.openxmlformats.org/officeDocument/2006/relationships/image" Target="../media/image32.jpg"/><Relationship Id="rId9" Type="http://schemas.openxmlformats.org/officeDocument/2006/relationships/image" Target="../media/image37.jpg"/></Relationships>
</file>

<file path=ppt/slides/_rels/slide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59.png"/></Relationships>
</file>

<file path=ppt/slides/_rels/slide3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61.png"/></Relationships>
</file>

<file path=ppt/slides/_rels/slide3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4.png"/><Relationship Id="rId4" Type="http://schemas.openxmlformats.org/officeDocument/2006/relationships/image" Target="../media/image80.pn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19.png"/><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26.png"/><Relationship Id="rId4" Type="http://schemas.openxmlformats.org/officeDocument/2006/relationships/image" Target="../media/image25.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19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C89DE584-D64F-4E86-8477-B21ECF87A67C}"/>
              </a:ext>
            </a:extLst>
          </p:cNvPr>
          <p:cNvSpPr txBox="1"/>
          <p:nvPr/>
        </p:nvSpPr>
        <p:spPr>
          <a:xfrm>
            <a:off x="711018" y="1300324"/>
            <a:ext cx="7712239" cy="2268634"/>
          </a:xfrm>
          <a:prstGeom prst="rect">
            <a:avLst/>
          </a:prstGeom>
          <a:noFill/>
        </p:spPr>
        <p:txBody>
          <a:bodyPr wrap="none" rtlCol="0">
            <a:spAutoFit/>
          </a:bodyPr>
          <a:lstStyle/>
          <a:p>
            <a:pPr algn="ctr">
              <a:lnSpc>
                <a:spcPct val="150000"/>
              </a:lnSpc>
              <a:spcBef>
                <a:spcPct val="0"/>
              </a:spcBef>
            </a:pPr>
            <a:r>
              <a:rPr lang="es-ES" sz="3600" dirty="0">
                <a:solidFill>
                  <a:srgbClr val="002060"/>
                </a:solidFill>
                <a:ea typeface="+mj-ea"/>
                <a:cs typeface="+mj-cs"/>
              </a:rPr>
              <a:t>(</a:t>
            </a:r>
            <a:r>
              <a:rPr lang="es-ES" sz="3600" dirty="0" err="1">
                <a:solidFill>
                  <a:srgbClr val="002060"/>
                </a:solidFill>
                <a:ea typeface="+mj-ea"/>
                <a:cs typeface="+mj-cs"/>
              </a:rPr>
              <a:t>Statistical</a:t>
            </a:r>
            <a:r>
              <a:rPr lang="es-ES" sz="3600" dirty="0">
                <a:solidFill>
                  <a:srgbClr val="002060"/>
                </a:solidFill>
                <a:ea typeface="+mj-ea"/>
                <a:cs typeface="+mj-cs"/>
              </a:rPr>
              <a:t>) </a:t>
            </a:r>
            <a:r>
              <a:rPr lang="es-ES" sz="3600" dirty="0" err="1">
                <a:solidFill>
                  <a:srgbClr val="002060"/>
                </a:solidFill>
                <a:ea typeface="+mj-ea"/>
                <a:cs typeface="+mj-cs"/>
              </a:rPr>
              <a:t>Reaction</a:t>
            </a:r>
            <a:r>
              <a:rPr lang="es-ES" sz="3600" dirty="0">
                <a:solidFill>
                  <a:srgbClr val="002060"/>
                </a:solidFill>
                <a:ea typeface="+mj-ea"/>
                <a:cs typeface="+mj-cs"/>
              </a:rPr>
              <a:t> </a:t>
            </a:r>
            <a:r>
              <a:rPr lang="es-ES" sz="3600" dirty="0" err="1">
                <a:solidFill>
                  <a:srgbClr val="002060"/>
                </a:solidFill>
                <a:ea typeface="+mj-ea"/>
                <a:cs typeface="+mj-cs"/>
              </a:rPr>
              <a:t>Rate</a:t>
            </a:r>
            <a:r>
              <a:rPr lang="es-ES" sz="3600" dirty="0">
                <a:solidFill>
                  <a:srgbClr val="002060"/>
                </a:solidFill>
                <a:ea typeface="+mj-ea"/>
                <a:cs typeface="+mj-cs"/>
              </a:rPr>
              <a:t> </a:t>
            </a:r>
            <a:r>
              <a:rPr lang="es-ES" sz="3600" dirty="0" err="1">
                <a:solidFill>
                  <a:srgbClr val="002060"/>
                </a:solidFill>
                <a:ea typeface="+mj-ea"/>
                <a:cs typeface="+mj-cs"/>
              </a:rPr>
              <a:t>Theories</a:t>
            </a:r>
            <a:endParaRPr lang="es-ES" sz="3600" dirty="0">
              <a:solidFill>
                <a:srgbClr val="002060"/>
              </a:solidFill>
              <a:ea typeface="+mj-ea"/>
              <a:cs typeface="+mj-cs"/>
            </a:endParaRPr>
          </a:p>
          <a:p>
            <a:pPr algn="ctr">
              <a:lnSpc>
                <a:spcPct val="150000"/>
              </a:lnSpc>
              <a:spcBef>
                <a:spcPct val="0"/>
              </a:spcBef>
            </a:pPr>
            <a:endParaRPr lang="es-ES" sz="2600" i="1" dirty="0">
              <a:solidFill>
                <a:srgbClr val="002060"/>
              </a:solidFill>
              <a:ea typeface="+mj-ea"/>
              <a:cs typeface="+mj-cs"/>
            </a:endParaRPr>
          </a:p>
          <a:p>
            <a:pPr algn="ctr">
              <a:lnSpc>
                <a:spcPct val="150000"/>
              </a:lnSpc>
              <a:spcBef>
                <a:spcPct val="0"/>
              </a:spcBef>
            </a:pPr>
            <a:r>
              <a:rPr lang="es-ES" sz="2600" i="1" dirty="0" err="1">
                <a:solidFill>
                  <a:srgbClr val="002060"/>
                </a:solidFill>
                <a:ea typeface="+mj-ea"/>
                <a:cs typeface="+mj-cs"/>
              </a:rPr>
              <a:t>School</a:t>
            </a:r>
            <a:r>
              <a:rPr lang="es-ES" sz="2600" i="1" dirty="0">
                <a:solidFill>
                  <a:srgbClr val="002060"/>
                </a:solidFill>
                <a:ea typeface="+mj-ea"/>
                <a:cs typeface="+mj-cs"/>
              </a:rPr>
              <a:t> </a:t>
            </a:r>
            <a:r>
              <a:rPr lang="es-ES" sz="2600" i="1" dirty="0" err="1">
                <a:solidFill>
                  <a:srgbClr val="002060"/>
                </a:solidFill>
                <a:ea typeface="+mj-ea"/>
                <a:cs typeface="+mj-cs"/>
              </a:rPr>
              <a:t>on</a:t>
            </a:r>
            <a:r>
              <a:rPr lang="es-ES" sz="2600" i="1" dirty="0">
                <a:solidFill>
                  <a:srgbClr val="002060"/>
                </a:solidFill>
                <a:ea typeface="+mj-ea"/>
                <a:cs typeface="+mj-cs"/>
              </a:rPr>
              <a:t> </a:t>
            </a:r>
            <a:r>
              <a:rPr lang="es-ES" sz="2600" i="1" dirty="0" err="1">
                <a:solidFill>
                  <a:srgbClr val="002060"/>
                </a:solidFill>
                <a:ea typeface="+mj-ea"/>
                <a:cs typeface="+mj-cs"/>
              </a:rPr>
              <a:t>Kinetics</a:t>
            </a:r>
            <a:r>
              <a:rPr lang="es-ES" sz="2600" i="1" dirty="0">
                <a:solidFill>
                  <a:srgbClr val="002060"/>
                </a:solidFill>
                <a:ea typeface="+mj-ea"/>
                <a:cs typeface="+mj-cs"/>
              </a:rPr>
              <a:t> and Dynamics of Chemical </a:t>
            </a:r>
            <a:r>
              <a:rPr lang="es-ES" sz="2600" i="1" dirty="0" err="1">
                <a:solidFill>
                  <a:srgbClr val="002060"/>
                </a:solidFill>
                <a:ea typeface="+mj-ea"/>
                <a:cs typeface="+mj-cs"/>
              </a:rPr>
              <a:t>Reactions</a:t>
            </a:r>
            <a:r>
              <a:rPr lang="es-ES" sz="3600" dirty="0">
                <a:solidFill>
                  <a:srgbClr val="002060"/>
                </a:solidFill>
                <a:ea typeface="+mj-ea"/>
                <a:cs typeface="+mj-cs"/>
              </a:rPr>
              <a:t> </a:t>
            </a:r>
          </a:p>
        </p:txBody>
      </p:sp>
      <p:sp>
        <p:nvSpPr>
          <p:cNvPr id="6" name="CuadroTexto 5">
            <a:extLst>
              <a:ext uri="{FF2B5EF4-FFF2-40B4-BE49-F238E27FC236}">
                <a16:creationId xmlns:a16="http://schemas.microsoft.com/office/drawing/2014/main" id="{55B59270-144E-4B53-A366-633140BDD129}"/>
              </a:ext>
            </a:extLst>
          </p:cNvPr>
          <p:cNvSpPr txBox="1"/>
          <p:nvPr/>
        </p:nvSpPr>
        <p:spPr>
          <a:xfrm>
            <a:off x="711018" y="3798089"/>
            <a:ext cx="3973588" cy="1600438"/>
          </a:xfrm>
          <a:prstGeom prst="rect">
            <a:avLst/>
          </a:prstGeom>
          <a:noFill/>
        </p:spPr>
        <p:txBody>
          <a:bodyPr wrap="none" rtlCol="0">
            <a:spAutoFit/>
          </a:bodyPr>
          <a:lstStyle/>
          <a:p>
            <a:r>
              <a:rPr lang="es-ES" sz="2400" dirty="0">
                <a:solidFill>
                  <a:schemeClr val="tx1">
                    <a:lumMod val="85000"/>
                    <a:lumOff val="15000"/>
                  </a:schemeClr>
                </a:solidFill>
              </a:rPr>
              <a:t>Emilio Martínez Núñez</a:t>
            </a:r>
          </a:p>
          <a:p>
            <a:r>
              <a:rPr lang="es-ES" dirty="0">
                <a:solidFill>
                  <a:schemeClr val="tx1">
                    <a:lumMod val="85000"/>
                    <a:lumOff val="15000"/>
                  </a:schemeClr>
                </a:solidFill>
              </a:rPr>
              <a:t>Departamento de Química Física</a:t>
            </a:r>
          </a:p>
          <a:p>
            <a:r>
              <a:rPr lang="es-ES" dirty="0" err="1">
                <a:solidFill>
                  <a:schemeClr val="tx1">
                    <a:lumMod val="85000"/>
                    <a:lumOff val="15000"/>
                  </a:schemeClr>
                </a:solidFill>
              </a:rPr>
              <a:t>Universidade</a:t>
            </a:r>
            <a:r>
              <a:rPr lang="es-ES" dirty="0">
                <a:solidFill>
                  <a:schemeClr val="tx1">
                    <a:lumMod val="85000"/>
                    <a:lumOff val="15000"/>
                  </a:schemeClr>
                </a:solidFill>
              </a:rPr>
              <a:t> of Santiago de Compostela</a:t>
            </a:r>
          </a:p>
          <a:p>
            <a:r>
              <a:rPr lang="es-ES" dirty="0">
                <a:solidFill>
                  <a:schemeClr val="tx1">
                    <a:lumMod val="85000"/>
                    <a:lumOff val="15000"/>
                  </a:schemeClr>
                </a:solidFill>
              </a:rPr>
              <a:t>SPAIN</a:t>
            </a:r>
          </a:p>
          <a:p>
            <a:r>
              <a:rPr lang="es-ES" dirty="0">
                <a:solidFill>
                  <a:schemeClr val="tx1">
                    <a:lumMod val="85000"/>
                    <a:lumOff val="15000"/>
                  </a:schemeClr>
                </a:solidFill>
              </a:rPr>
              <a:t>emilio.nunez@usc.es</a:t>
            </a:r>
          </a:p>
        </p:txBody>
      </p:sp>
      <p:sp>
        <p:nvSpPr>
          <p:cNvPr id="8" name="CuadroTexto 7">
            <a:extLst>
              <a:ext uri="{FF2B5EF4-FFF2-40B4-BE49-F238E27FC236}">
                <a16:creationId xmlns:a16="http://schemas.microsoft.com/office/drawing/2014/main" id="{0260CC54-7C81-4C64-AC0F-6C4A46BA9B32}"/>
              </a:ext>
            </a:extLst>
          </p:cNvPr>
          <p:cNvSpPr txBox="1"/>
          <p:nvPr/>
        </p:nvSpPr>
        <p:spPr>
          <a:xfrm>
            <a:off x="0" y="6585789"/>
            <a:ext cx="9144000" cy="276999"/>
          </a:xfrm>
          <a:prstGeom prst="rect">
            <a:avLst/>
          </a:prstGeom>
          <a:solidFill>
            <a:schemeClr val="accent2"/>
          </a:solidFill>
        </p:spPr>
        <p:txBody>
          <a:bodyPr wrap="square" rtlCol="0">
            <a:spAutoFit/>
          </a:bodyPr>
          <a:lstStyle/>
          <a:p>
            <a:r>
              <a:rPr lang="es-ES" sz="1200" b="1" dirty="0">
                <a:solidFill>
                  <a:schemeClr val="bg1"/>
                </a:solidFill>
              </a:rPr>
              <a:t>(</a:t>
            </a:r>
            <a:r>
              <a:rPr lang="es-ES" sz="1200" b="1" dirty="0" err="1">
                <a:solidFill>
                  <a:schemeClr val="bg1"/>
                </a:solidFill>
              </a:rPr>
              <a:t>Statistical</a:t>
            </a:r>
            <a:r>
              <a:rPr lang="es-ES" sz="1200" b="1" dirty="0">
                <a:solidFill>
                  <a:schemeClr val="bg1"/>
                </a:solidFill>
              </a:rPr>
              <a:t>) </a:t>
            </a:r>
            <a:r>
              <a:rPr lang="es-ES" sz="1200" b="1" dirty="0" err="1">
                <a:solidFill>
                  <a:schemeClr val="bg1"/>
                </a:solidFill>
              </a:rPr>
              <a:t>Reaction</a:t>
            </a:r>
            <a:r>
              <a:rPr lang="es-ES" sz="1200" b="1" dirty="0">
                <a:solidFill>
                  <a:schemeClr val="bg1"/>
                </a:solidFill>
              </a:rPr>
              <a:t> </a:t>
            </a:r>
            <a:r>
              <a:rPr lang="es-ES" sz="1200" b="1" dirty="0" err="1">
                <a:solidFill>
                  <a:schemeClr val="bg1"/>
                </a:solidFill>
              </a:rPr>
              <a:t>Rate</a:t>
            </a:r>
            <a:r>
              <a:rPr lang="es-ES" sz="1200" b="1" dirty="0">
                <a:solidFill>
                  <a:schemeClr val="bg1"/>
                </a:solidFill>
              </a:rPr>
              <a:t> </a:t>
            </a:r>
            <a:r>
              <a:rPr lang="es-ES" sz="1200" b="1" dirty="0" err="1">
                <a:solidFill>
                  <a:schemeClr val="bg1"/>
                </a:solidFill>
              </a:rPr>
              <a:t>Theories</a:t>
            </a:r>
            <a:endParaRPr lang="es-ES" sz="1200" b="1" dirty="0">
              <a:solidFill>
                <a:schemeClr val="bg1"/>
              </a:solidFill>
            </a:endParaRPr>
          </a:p>
        </p:txBody>
      </p:sp>
      <p:pic>
        <p:nvPicPr>
          <p:cNvPr id="9" name="Picture 3" descr="logo USC.gif">
            <a:extLst>
              <a:ext uri="{FF2B5EF4-FFF2-40B4-BE49-F238E27FC236}">
                <a16:creationId xmlns:a16="http://schemas.microsoft.com/office/drawing/2014/main" id="{66FDFD82-CC7B-40CD-B0A2-7C1C9BE2E454}"/>
              </a:ext>
            </a:extLst>
          </p:cNvPr>
          <p:cNvPicPr>
            <a:picLocks noChangeAspect="1"/>
          </p:cNvPicPr>
          <p:nvPr/>
        </p:nvPicPr>
        <p:blipFill>
          <a:blip r:embed="rId3" cstate="print"/>
          <a:stretch>
            <a:fillRect/>
          </a:stretch>
        </p:blipFill>
        <p:spPr>
          <a:xfrm>
            <a:off x="184826" y="138320"/>
            <a:ext cx="1595438" cy="642938"/>
          </a:xfrm>
          <a:prstGeom prst="rect">
            <a:avLst/>
          </a:prstGeom>
        </p:spPr>
      </p:pic>
      <p:pic>
        <p:nvPicPr>
          <p:cNvPr id="10" name="Picture 9" descr="Logo_CampusVida.png">
            <a:extLst>
              <a:ext uri="{FF2B5EF4-FFF2-40B4-BE49-F238E27FC236}">
                <a16:creationId xmlns:a16="http://schemas.microsoft.com/office/drawing/2014/main" id="{0E2B2A48-62F7-4884-AED5-9E8AF10F9802}"/>
              </a:ext>
            </a:extLst>
          </p:cNvPr>
          <p:cNvPicPr>
            <a:picLocks noChangeAspect="1"/>
          </p:cNvPicPr>
          <p:nvPr/>
        </p:nvPicPr>
        <p:blipFill>
          <a:blip r:embed="rId4" cstate="print"/>
          <a:stretch>
            <a:fillRect/>
          </a:stretch>
        </p:blipFill>
        <p:spPr>
          <a:xfrm>
            <a:off x="7319611" y="117664"/>
            <a:ext cx="1824389" cy="892364"/>
          </a:xfrm>
          <a:prstGeom prst="rect">
            <a:avLst/>
          </a:prstGeom>
        </p:spPr>
      </p:pic>
      <p:sp>
        <p:nvSpPr>
          <p:cNvPr id="2" name="Marcador de número de diapositiva 1">
            <a:extLst>
              <a:ext uri="{FF2B5EF4-FFF2-40B4-BE49-F238E27FC236}">
                <a16:creationId xmlns:a16="http://schemas.microsoft.com/office/drawing/2014/main" id="{D1A464E2-C97E-4C73-8A0C-E7C7EF355CDF}"/>
              </a:ext>
            </a:extLst>
          </p:cNvPr>
          <p:cNvSpPr>
            <a:spLocks noGrp="1"/>
          </p:cNvSpPr>
          <p:nvPr>
            <p:ph type="sldNum" sz="quarter" idx="12"/>
          </p:nvPr>
        </p:nvSpPr>
        <p:spPr/>
        <p:txBody>
          <a:bodyPr/>
          <a:lstStyle/>
          <a:p>
            <a:fld id="{DFA4F046-044E-46E9-9F2A-D598350E22B2}" type="slidenum">
              <a:rPr lang="es-ES" smtClean="0"/>
              <a:t>1</a:t>
            </a:fld>
            <a:endParaRPr lang="es-ES"/>
          </a:p>
        </p:txBody>
      </p:sp>
    </p:spTree>
    <p:extLst>
      <p:ext uri="{BB962C8B-B14F-4D97-AF65-F5344CB8AC3E}">
        <p14:creationId xmlns:p14="http://schemas.microsoft.com/office/powerpoint/2010/main" val="550698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Box 64">
            <a:extLst>
              <a:ext uri="{FF2B5EF4-FFF2-40B4-BE49-F238E27FC236}">
                <a16:creationId xmlns:a16="http://schemas.microsoft.com/office/drawing/2014/main" id="{1ABFF68C-D3FA-488D-922A-B540A90C4EA7}"/>
              </a:ext>
            </a:extLst>
          </p:cNvPr>
          <p:cNvSpPr txBox="1">
            <a:spLocks noChangeArrowheads="1"/>
          </p:cNvSpPr>
          <p:nvPr/>
        </p:nvSpPr>
        <p:spPr bwMode="auto">
          <a:xfrm>
            <a:off x="-1" y="0"/>
            <a:ext cx="9143999" cy="369332"/>
          </a:xfrm>
          <a:prstGeom prst="rect">
            <a:avLst/>
          </a:prstGeom>
          <a:solidFill>
            <a:schemeClr val="bg2"/>
          </a:solidFill>
          <a:ln w="9525">
            <a:noFill/>
            <a:miter lim="800000"/>
            <a:headEnd/>
            <a:tailEnd/>
          </a:ln>
        </p:spPr>
        <p:txBody>
          <a:bodyPr wrap="square">
            <a:spAutoFit/>
          </a:bodyPr>
          <a:lstStyle/>
          <a:p>
            <a:r>
              <a:rPr lang="en-US" b="1">
                <a:solidFill>
                  <a:schemeClr val="accent2"/>
                </a:solidFill>
                <a:latin typeface="Verdana" pitchFamily="34" charset="0"/>
              </a:rPr>
              <a:t>Transition State Theory			</a:t>
            </a:r>
            <a:r>
              <a:rPr lang="en-GB" b="1">
                <a:solidFill>
                  <a:srgbClr val="002060"/>
                </a:solidFill>
                <a:sym typeface="Symbol" panose="05050102010706020507" pitchFamily="18" charset="2"/>
              </a:rPr>
              <a:t>Partition Functions</a:t>
            </a:r>
            <a:r>
              <a:rPr lang="en-GB">
                <a:sym typeface="Symbol" panose="05050102010706020507" pitchFamily="18" charset="2"/>
              </a:rPr>
              <a:t> </a:t>
            </a:r>
          </a:p>
        </p:txBody>
      </p:sp>
      <mc:AlternateContent xmlns:mc="http://schemas.openxmlformats.org/markup-compatibility/2006" xmlns:a14="http://schemas.microsoft.com/office/drawing/2010/main">
        <mc:Choice Requires="a14">
          <p:sp>
            <p:nvSpPr>
              <p:cNvPr id="60" name="CuadroTexto 59">
                <a:extLst>
                  <a:ext uri="{FF2B5EF4-FFF2-40B4-BE49-F238E27FC236}">
                    <a16:creationId xmlns:a16="http://schemas.microsoft.com/office/drawing/2014/main" id="{BC771969-4317-4967-8A73-4E2D0D6B3EBC}"/>
                  </a:ext>
                </a:extLst>
              </p:cNvPr>
              <p:cNvSpPr txBox="1"/>
              <p:nvPr/>
            </p:nvSpPr>
            <p:spPr>
              <a:xfrm>
                <a:off x="335202" y="587938"/>
                <a:ext cx="8656804" cy="1661993"/>
              </a:xfrm>
              <a:prstGeom prst="rect">
                <a:avLst/>
              </a:prstGeom>
              <a:noFill/>
            </p:spPr>
            <p:txBody>
              <a:bodyPr wrap="square" rtlCol="0">
                <a:spAutoFit/>
              </a:bodyPr>
              <a:lstStyle/>
              <a:p>
                <a:pPr>
                  <a:spcBef>
                    <a:spcPts val="600"/>
                  </a:spcBef>
                  <a:spcAft>
                    <a:spcPts val="1200"/>
                  </a:spcAft>
                </a:pPr>
                <a:r>
                  <a:rPr lang="en-GB" b="1" dirty="0">
                    <a:solidFill>
                      <a:srgbClr val="002060"/>
                    </a:solidFill>
                    <a:sym typeface="Symbol" panose="05050102010706020507" pitchFamily="18" charset="2"/>
                  </a:rPr>
                  <a:t>Partition Functions (ideal gases)</a:t>
                </a:r>
              </a:p>
              <a:p>
                <a:pPr>
                  <a:spcBef>
                    <a:spcPts val="600"/>
                  </a:spcBef>
                  <a:spcAft>
                    <a:spcPts val="1200"/>
                  </a:spcAft>
                </a:pPr>
                <a:r>
                  <a:rPr lang="en-GB" dirty="0">
                    <a:sym typeface="Symbol" panose="05050102010706020507" pitchFamily="18" charset="2"/>
                  </a:rPr>
                  <a:t>Assuming that the internal degrees of freedom are separable, the molecular partition function is given by (ignoring the contribution of internal nuclear states):</a:t>
                </a:r>
              </a:p>
              <a:p>
                <a:pPr>
                  <a:spcBef>
                    <a:spcPts val="600"/>
                  </a:spcBef>
                  <a:spcAft>
                    <a:spcPts val="1200"/>
                  </a:spcAft>
                </a:pPr>
                <a:r>
                  <a:rPr lang="en-GB" dirty="0">
                    <a:sym typeface="Symbol" panose="05050102010706020507" pitchFamily="18" charset="2"/>
                  </a:rPr>
                  <a:t>	</a:t>
                </a:r>
                <a:r>
                  <a:rPr lang="en-GB" altLang="es-ES" i="1" dirty="0"/>
                  <a:t> </a:t>
                </a:r>
                <a14:m>
                  <m:oMath xmlns:m="http://schemas.openxmlformats.org/officeDocument/2006/math">
                    <m:r>
                      <a:rPr lang="en-GB" altLang="es-ES" i="1" dirty="0" smtClean="0">
                        <a:latin typeface="Cambria Math" panose="02040503050406030204" pitchFamily="18" charset="0"/>
                        <a:cs typeface="Times New Roman" panose="02020603050405020304" pitchFamily="18" charset="0"/>
                      </a:rPr>
                      <m:t>𝑞</m:t>
                    </m:r>
                    <m:r>
                      <a:rPr lang="en-GB" altLang="es-ES" i="1" dirty="0" smtClean="0">
                        <a:latin typeface="Cambria Math" panose="02040503050406030204" pitchFamily="18" charset="0"/>
                        <a:cs typeface="Times New Roman" panose="02020603050405020304" pitchFamily="18" charset="0"/>
                      </a:rPr>
                      <m:t>(</m:t>
                    </m:r>
                    <m:r>
                      <a:rPr lang="en-GB" altLang="es-ES" i="1" dirty="0" smtClean="0">
                        <a:latin typeface="Cambria Math" panose="02040503050406030204" pitchFamily="18" charset="0"/>
                        <a:cs typeface="Times New Roman" panose="02020603050405020304" pitchFamily="18" charset="0"/>
                      </a:rPr>
                      <m:t>𝑇</m:t>
                    </m:r>
                    <m:r>
                      <a:rPr lang="en-GB" altLang="es-ES" i="1" dirty="0" smtClean="0">
                        <a:latin typeface="Cambria Math" panose="02040503050406030204" pitchFamily="18" charset="0"/>
                        <a:cs typeface="Times New Roman" panose="02020603050405020304" pitchFamily="18" charset="0"/>
                      </a:rPr>
                      <m:t>,</m:t>
                    </m:r>
                    <m:r>
                      <a:rPr lang="en-GB" altLang="es-ES" i="1" dirty="0" smtClean="0">
                        <a:latin typeface="Cambria Math" panose="02040503050406030204" pitchFamily="18" charset="0"/>
                        <a:cs typeface="Times New Roman" panose="02020603050405020304" pitchFamily="18" charset="0"/>
                      </a:rPr>
                      <m:t>𝑉</m:t>
                    </m:r>
                    <m:r>
                      <a:rPr lang="en-GB" altLang="es-ES" i="1" dirty="0" smtClean="0">
                        <a:latin typeface="Cambria Math" panose="02040503050406030204" pitchFamily="18" charset="0"/>
                        <a:cs typeface="Times New Roman" panose="02020603050405020304" pitchFamily="18" charset="0"/>
                      </a:rPr>
                      <m:t>) = </m:t>
                    </m:r>
                    <m:r>
                      <a:rPr lang="en-GB" altLang="es-ES" i="1" dirty="0" err="1">
                        <a:latin typeface="Cambria Math" panose="02040503050406030204" pitchFamily="18" charset="0"/>
                        <a:cs typeface="Times New Roman" panose="02020603050405020304" pitchFamily="18" charset="0"/>
                      </a:rPr>
                      <m:t>𝑞</m:t>
                    </m:r>
                    <m:r>
                      <m:rPr>
                        <m:nor/>
                      </m:rPr>
                      <a:rPr lang="en-GB" altLang="es-ES" i="0" baseline="-25000" dirty="0" err="1">
                        <a:latin typeface="Cambria Math" panose="02040503050406030204" pitchFamily="18" charset="0"/>
                        <a:cs typeface="Times New Roman" panose="02020603050405020304" pitchFamily="18" charset="0"/>
                      </a:rPr>
                      <m:t>tr</m:t>
                    </m:r>
                    <m:r>
                      <a:rPr lang="en-GB" altLang="es-ES" i="1" dirty="0">
                        <a:latin typeface="Cambria Math" panose="02040503050406030204" pitchFamily="18" charset="0"/>
                        <a:cs typeface="Times New Roman" panose="02020603050405020304" pitchFamily="18" charset="0"/>
                      </a:rPr>
                      <m:t>(</m:t>
                    </m:r>
                    <m:r>
                      <a:rPr lang="en-GB" altLang="es-ES" i="1" dirty="0">
                        <a:latin typeface="Cambria Math" panose="02040503050406030204" pitchFamily="18" charset="0"/>
                        <a:cs typeface="Times New Roman" panose="02020603050405020304" pitchFamily="18" charset="0"/>
                      </a:rPr>
                      <m:t>𝑇</m:t>
                    </m:r>
                    <m:r>
                      <a:rPr lang="en-GB" altLang="es-ES" i="1" dirty="0">
                        <a:latin typeface="Cambria Math" panose="02040503050406030204" pitchFamily="18" charset="0"/>
                        <a:cs typeface="Times New Roman" panose="02020603050405020304" pitchFamily="18" charset="0"/>
                      </a:rPr>
                      <m:t>,</m:t>
                    </m:r>
                    <m:r>
                      <a:rPr lang="en-GB" altLang="es-ES" i="1" dirty="0">
                        <a:latin typeface="Cambria Math" panose="02040503050406030204" pitchFamily="18" charset="0"/>
                        <a:cs typeface="Times New Roman" panose="02020603050405020304" pitchFamily="18" charset="0"/>
                      </a:rPr>
                      <m:t>𝑉</m:t>
                    </m:r>
                    <m:r>
                      <a:rPr lang="en-GB" altLang="es-ES" i="1" dirty="0">
                        <a:latin typeface="Cambria Math" panose="02040503050406030204" pitchFamily="18" charset="0"/>
                        <a:cs typeface="Times New Roman" panose="02020603050405020304" pitchFamily="18" charset="0"/>
                      </a:rPr>
                      <m:t>)</m:t>
                    </m:r>
                    <m:r>
                      <a:rPr lang="en-GB" altLang="es-ES" i="1" dirty="0" err="1">
                        <a:latin typeface="Cambria Math" panose="02040503050406030204" pitchFamily="18" charset="0"/>
                        <a:cs typeface="Times New Roman" panose="02020603050405020304" pitchFamily="18" charset="0"/>
                      </a:rPr>
                      <m:t>𝑞</m:t>
                    </m:r>
                    <m:r>
                      <m:rPr>
                        <m:nor/>
                      </m:rPr>
                      <a:rPr lang="en-GB" altLang="es-ES" i="0" baseline="-25000" dirty="0" err="1">
                        <a:latin typeface="Cambria Math" panose="02040503050406030204" pitchFamily="18" charset="0"/>
                        <a:cs typeface="Times New Roman" panose="02020603050405020304" pitchFamily="18" charset="0"/>
                      </a:rPr>
                      <m:t>rot</m:t>
                    </m:r>
                    <m:r>
                      <a:rPr lang="en-GB" altLang="es-ES" i="1" dirty="0">
                        <a:latin typeface="Cambria Math" panose="02040503050406030204" pitchFamily="18" charset="0"/>
                        <a:cs typeface="Times New Roman" panose="02020603050405020304" pitchFamily="18" charset="0"/>
                      </a:rPr>
                      <m:t>(</m:t>
                    </m:r>
                    <m:r>
                      <a:rPr lang="en-GB" altLang="es-ES" i="1" dirty="0">
                        <a:latin typeface="Cambria Math" panose="02040503050406030204" pitchFamily="18" charset="0"/>
                        <a:cs typeface="Times New Roman" panose="02020603050405020304" pitchFamily="18" charset="0"/>
                      </a:rPr>
                      <m:t>𝑇</m:t>
                    </m:r>
                    <m:r>
                      <a:rPr lang="en-GB" altLang="es-ES" i="1" dirty="0">
                        <a:latin typeface="Cambria Math" panose="02040503050406030204" pitchFamily="18" charset="0"/>
                        <a:cs typeface="Times New Roman" panose="02020603050405020304" pitchFamily="18" charset="0"/>
                      </a:rPr>
                      <m:t>)</m:t>
                    </m:r>
                    <m:r>
                      <a:rPr lang="en-GB" altLang="es-ES" i="1" dirty="0" err="1">
                        <a:latin typeface="Cambria Math" panose="02040503050406030204" pitchFamily="18" charset="0"/>
                        <a:cs typeface="Times New Roman" panose="02020603050405020304" pitchFamily="18" charset="0"/>
                      </a:rPr>
                      <m:t>𝑞</m:t>
                    </m:r>
                    <m:r>
                      <m:rPr>
                        <m:nor/>
                      </m:rPr>
                      <a:rPr lang="en-GB" altLang="es-ES" i="0" baseline="-25000" dirty="0" err="1">
                        <a:latin typeface="Cambria Math" panose="02040503050406030204" pitchFamily="18" charset="0"/>
                        <a:cs typeface="Times New Roman" panose="02020603050405020304" pitchFamily="18" charset="0"/>
                      </a:rPr>
                      <m:t>vib</m:t>
                    </m:r>
                    <m:r>
                      <a:rPr lang="en-GB" altLang="es-ES" i="1" dirty="0">
                        <a:latin typeface="Cambria Math" panose="02040503050406030204" pitchFamily="18" charset="0"/>
                        <a:cs typeface="Times New Roman" panose="02020603050405020304" pitchFamily="18" charset="0"/>
                      </a:rPr>
                      <m:t>(</m:t>
                    </m:r>
                    <m:r>
                      <a:rPr lang="en-GB" altLang="es-ES" i="1" dirty="0">
                        <a:latin typeface="Cambria Math" panose="02040503050406030204" pitchFamily="18" charset="0"/>
                        <a:cs typeface="Times New Roman" panose="02020603050405020304" pitchFamily="18" charset="0"/>
                      </a:rPr>
                      <m:t>𝑇</m:t>
                    </m:r>
                    <m:r>
                      <a:rPr lang="en-GB" altLang="es-ES" i="1" dirty="0">
                        <a:latin typeface="Cambria Math" panose="02040503050406030204" pitchFamily="18" charset="0"/>
                        <a:cs typeface="Times New Roman" panose="02020603050405020304" pitchFamily="18" charset="0"/>
                      </a:rPr>
                      <m:t>)</m:t>
                    </m:r>
                    <m:r>
                      <a:rPr lang="en-GB" altLang="es-ES" i="1" dirty="0" err="1">
                        <a:latin typeface="Cambria Math" panose="02040503050406030204" pitchFamily="18" charset="0"/>
                        <a:cs typeface="Times New Roman" panose="02020603050405020304" pitchFamily="18" charset="0"/>
                      </a:rPr>
                      <m:t>𝑞</m:t>
                    </m:r>
                    <m:r>
                      <m:rPr>
                        <m:nor/>
                      </m:rPr>
                      <a:rPr lang="en-GB" altLang="es-ES" i="0" baseline="-25000" dirty="0" err="1">
                        <a:latin typeface="Cambria Math" panose="02040503050406030204" pitchFamily="18" charset="0"/>
                        <a:cs typeface="Times New Roman" panose="02020603050405020304" pitchFamily="18" charset="0"/>
                      </a:rPr>
                      <m:t>el</m:t>
                    </m:r>
                    <m:r>
                      <a:rPr lang="en-GB" altLang="es-ES" i="1" dirty="0">
                        <a:latin typeface="Cambria Math" panose="02040503050406030204" pitchFamily="18" charset="0"/>
                        <a:cs typeface="Times New Roman" panose="02020603050405020304" pitchFamily="18" charset="0"/>
                      </a:rPr>
                      <m:t>(</m:t>
                    </m:r>
                    <m:r>
                      <a:rPr lang="en-GB" altLang="es-ES" i="1" dirty="0">
                        <a:latin typeface="Cambria Math" panose="02040503050406030204" pitchFamily="18" charset="0"/>
                        <a:cs typeface="Times New Roman" panose="02020603050405020304" pitchFamily="18" charset="0"/>
                      </a:rPr>
                      <m:t>𝑇</m:t>
                    </m:r>
                    <m:r>
                      <a:rPr lang="en-GB" altLang="es-ES" i="1" dirty="0">
                        <a:latin typeface="Cambria Math" panose="02040503050406030204" pitchFamily="18" charset="0"/>
                        <a:cs typeface="Times New Roman" panose="02020603050405020304" pitchFamily="18" charset="0"/>
                      </a:rPr>
                      <m:t>)	</m:t>
                    </m:r>
                  </m:oMath>
                </a14:m>
                <a:r>
                  <a:rPr lang="en-GB" altLang="es-ES" dirty="0"/>
                  <a:t>			(26)	</a:t>
                </a:r>
                <a:endParaRPr lang="en-GB" dirty="0">
                  <a:sym typeface="Symbol" panose="05050102010706020507" pitchFamily="18" charset="2"/>
                </a:endParaRPr>
              </a:p>
            </p:txBody>
          </p:sp>
        </mc:Choice>
        <mc:Fallback xmlns="">
          <p:sp>
            <p:nvSpPr>
              <p:cNvPr id="60" name="CuadroTexto 59">
                <a:extLst>
                  <a:ext uri="{FF2B5EF4-FFF2-40B4-BE49-F238E27FC236}">
                    <a16:creationId xmlns:a16="http://schemas.microsoft.com/office/drawing/2014/main" id="{BC771969-4317-4967-8A73-4E2D0D6B3EBC}"/>
                  </a:ext>
                </a:extLst>
              </p:cNvPr>
              <p:cNvSpPr txBox="1">
                <a:spLocks noRot="1" noChangeAspect="1" noMove="1" noResize="1" noEditPoints="1" noAdjustHandles="1" noChangeArrowheads="1" noChangeShapeType="1" noTextEdit="1"/>
              </p:cNvSpPr>
              <p:nvPr/>
            </p:nvSpPr>
            <p:spPr>
              <a:xfrm>
                <a:off x="335202" y="587938"/>
                <a:ext cx="8656804" cy="1661993"/>
              </a:xfrm>
              <a:prstGeom prst="rect">
                <a:avLst/>
              </a:prstGeom>
              <a:blipFill>
                <a:blip r:embed="rId3"/>
                <a:stretch>
                  <a:fillRect l="-634" t="-1832" b="-4762"/>
                </a:stretch>
              </a:blipFill>
            </p:spPr>
            <p:txBody>
              <a:bodyPr/>
              <a:lstStyle/>
              <a:p>
                <a:r>
                  <a:rPr lang="en-US">
                    <a:noFill/>
                  </a:rPr>
                  <a:t> </a:t>
                </a:r>
              </a:p>
            </p:txBody>
          </p:sp>
        </mc:Fallback>
      </mc:AlternateContent>
      <p:sp>
        <p:nvSpPr>
          <p:cNvPr id="2" name="Marcador de número de diapositiva 1">
            <a:extLst>
              <a:ext uri="{FF2B5EF4-FFF2-40B4-BE49-F238E27FC236}">
                <a16:creationId xmlns:a16="http://schemas.microsoft.com/office/drawing/2014/main" id="{73E60BAA-EAA7-44BF-BF27-D597D0D55F7B}"/>
              </a:ext>
            </a:extLst>
          </p:cNvPr>
          <p:cNvSpPr>
            <a:spLocks noGrp="1"/>
          </p:cNvSpPr>
          <p:nvPr>
            <p:ph type="sldNum" sz="quarter" idx="12"/>
          </p:nvPr>
        </p:nvSpPr>
        <p:spPr/>
        <p:txBody>
          <a:bodyPr/>
          <a:lstStyle/>
          <a:p>
            <a:fld id="{DFA4F046-044E-46E9-9F2A-D598350E22B2}" type="slidenum">
              <a:rPr lang="es-ES" smtClean="0"/>
              <a:t>10</a:t>
            </a:fld>
            <a:endParaRPr lang="es-ES"/>
          </a:p>
        </p:txBody>
      </p:sp>
      <mc:AlternateContent xmlns:mc="http://schemas.openxmlformats.org/markup-compatibility/2006" xmlns:a14="http://schemas.microsoft.com/office/drawing/2010/main">
        <mc:Choice Requires="a14">
          <p:sp>
            <p:nvSpPr>
              <p:cNvPr id="3" name="CuadroTexto 2">
                <a:extLst>
                  <a:ext uri="{FF2B5EF4-FFF2-40B4-BE49-F238E27FC236}">
                    <a16:creationId xmlns:a16="http://schemas.microsoft.com/office/drawing/2014/main" id="{F6FCCFF7-A256-E242-807D-EBE59D996EBA}"/>
                  </a:ext>
                </a:extLst>
              </p:cNvPr>
              <p:cNvSpPr txBox="1"/>
              <p:nvPr/>
            </p:nvSpPr>
            <p:spPr>
              <a:xfrm>
                <a:off x="335202" y="2668251"/>
                <a:ext cx="7946406" cy="1588384"/>
              </a:xfrm>
              <a:prstGeom prst="rect">
                <a:avLst/>
              </a:prstGeom>
              <a:noFill/>
            </p:spPr>
            <p:txBody>
              <a:bodyPr wrap="none" rtlCol="0">
                <a:spAutoFit/>
              </a:bodyPr>
              <a:lstStyle/>
              <a:p>
                <a:pPr>
                  <a:spcBef>
                    <a:spcPts val="600"/>
                  </a:spcBef>
                  <a:spcAft>
                    <a:spcPts val="1200"/>
                  </a:spcAft>
                </a:pPr>
                <a:r>
                  <a:rPr lang="en-GB" dirty="0">
                    <a:solidFill>
                      <a:srgbClr val="002060"/>
                    </a:solidFill>
                    <a:sym typeface="Symbol" panose="05050102010706020507" pitchFamily="18" charset="2"/>
                  </a:rPr>
                  <a:t>Translational partition function </a:t>
                </a:r>
                <a:r>
                  <a:rPr lang="en-GB" dirty="0">
                    <a:sym typeface="Symbol" panose="05050102010706020507" pitchFamily="18" charset="2"/>
                  </a:rPr>
                  <a:t>	</a:t>
                </a:r>
              </a:p>
              <a:p>
                <a:pPr>
                  <a:spcBef>
                    <a:spcPts val="600"/>
                  </a:spcBef>
                  <a:spcAft>
                    <a:spcPts val="1200"/>
                  </a:spcAft>
                </a:pPr>
                <a:r>
                  <a:rPr lang="en-GB" dirty="0">
                    <a:sym typeface="Symbol" panose="05050102010706020507" pitchFamily="18" charset="2"/>
                  </a:rPr>
                  <a:t>	</a:t>
                </a:r>
                <a14:m>
                  <m:oMath xmlns:m="http://schemas.openxmlformats.org/officeDocument/2006/math">
                    <m:sSub>
                      <m:sSubPr>
                        <m:ctrlPr>
                          <a:rPr lang="en-GB" i="1">
                            <a:latin typeface="Cambria Math" panose="02040503050406030204" pitchFamily="18" charset="0"/>
                            <a:sym typeface="Symbol" panose="05050102010706020507" pitchFamily="18" charset="2"/>
                          </a:rPr>
                        </m:ctrlPr>
                      </m:sSubPr>
                      <m:e>
                        <m:r>
                          <a:rPr lang="es-ES" i="1">
                            <a:latin typeface="Cambria Math" panose="02040503050406030204" pitchFamily="18" charset="0"/>
                            <a:sym typeface="Symbol" panose="05050102010706020507" pitchFamily="18" charset="2"/>
                          </a:rPr>
                          <m:t>𝑞</m:t>
                        </m:r>
                      </m:e>
                      <m:sub>
                        <m:r>
                          <m:rPr>
                            <m:sty m:val="p"/>
                          </m:rPr>
                          <a:rPr lang="es-ES">
                            <a:latin typeface="Cambria Math" panose="02040503050406030204" pitchFamily="18" charset="0"/>
                            <a:sym typeface="Symbol" panose="05050102010706020507" pitchFamily="18" charset="2"/>
                          </a:rPr>
                          <m:t>tr</m:t>
                        </m:r>
                      </m:sub>
                    </m:sSub>
                    <m:r>
                      <a:rPr lang="es-ES" i="1">
                        <a:latin typeface="Cambria Math" panose="02040503050406030204" pitchFamily="18" charset="0"/>
                        <a:sym typeface="Symbol" panose="05050102010706020507" pitchFamily="18" charset="2"/>
                      </a:rPr>
                      <m:t>=</m:t>
                    </m:r>
                    <m:sSup>
                      <m:sSupPr>
                        <m:ctrlPr>
                          <a:rPr lang="es-ES" i="1">
                            <a:latin typeface="Cambria Math" panose="02040503050406030204" pitchFamily="18" charset="0"/>
                            <a:sym typeface="Symbol" panose="05050102010706020507" pitchFamily="18" charset="2"/>
                          </a:rPr>
                        </m:ctrlPr>
                      </m:sSupPr>
                      <m:e>
                        <m:d>
                          <m:dPr>
                            <m:ctrlPr>
                              <a:rPr lang="es-ES" i="1">
                                <a:latin typeface="Cambria Math" panose="02040503050406030204" pitchFamily="18" charset="0"/>
                                <a:sym typeface="Symbol" panose="05050102010706020507" pitchFamily="18" charset="2"/>
                              </a:rPr>
                            </m:ctrlPr>
                          </m:dPr>
                          <m:e>
                            <m:f>
                              <m:fPr>
                                <m:ctrlPr>
                                  <a:rPr lang="es-ES" i="1">
                                    <a:latin typeface="Cambria Math" panose="02040503050406030204" pitchFamily="18" charset="0"/>
                                    <a:sym typeface="Symbol" panose="05050102010706020507" pitchFamily="18" charset="2"/>
                                  </a:rPr>
                                </m:ctrlPr>
                              </m:fPr>
                              <m:num>
                                <m:r>
                                  <a:rPr lang="es-ES" i="1">
                                    <a:latin typeface="Cambria Math" panose="02040503050406030204" pitchFamily="18" charset="0"/>
                                    <a:sym typeface="Symbol" panose="05050102010706020507" pitchFamily="18" charset="2"/>
                                  </a:rPr>
                                  <m:t>2</m:t>
                                </m:r>
                                <m:r>
                                  <a:rPr lang="es-ES" i="1">
                                    <a:latin typeface="Cambria Math" panose="02040503050406030204" pitchFamily="18" charset="0"/>
                                    <a:ea typeface="Cambria Math" panose="02040503050406030204" pitchFamily="18" charset="0"/>
                                    <a:sym typeface="Symbol" panose="05050102010706020507" pitchFamily="18" charset="2"/>
                                  </a:rPr>
                                  <m:t>𝜋</m:t>
                                </m:r>
                                <m:r>
                                  <a:rPr lang="es-ES" i="1">
                                    <a:latin typeface="Cambria Math" panose="02040503050406030204" pitchFamily="18" charset="0"/>
                                    <a:ea typeface="Cambria Math" panose="02040503050406030204" pitchFamily="18" charset="0"/>
                                    <a:sym typeface="Symbol" panose="05050102010706020507" pitchFamily="18" charset="2"/>
                                  </a:rPr>
                                  <m:t>𝑚</m:t>
                                </m:r>
                                <m:sSub>
                                  <m:sSubPr>
                                    <m:ctrlPr>
                                      <a:rPr lang="es-ES" i="1">
                                        <a:latin typeface="Cambria Math" panose="02040503050406030204" pitchFamily="18" charset="0"/>
                                        <a:ea typeface="Cambria Math" panose="02040503050406030204" pitchFamily="18" charset="0"/>
                                        <a:sym typeface="Symbol" panose="05050102010706020507" pitchFamily="18" charset="2"/>
                                      </a:rPr>
                                    </m:ctrlPr>
                                  </m:sSubPr>
                                  <m:e>
                                    <m:r>
                                      <a:rPr lang="es-ES" i="1">
                                        <a:latin typeface="Cambria Math" panose="02040503050406030204" pitchFamily="18" charset="0"/>
                                        <a:ea typeface="Cambria Math" panose="02040503050406030204" pitchFamily="18" charset="0"/>
                                        <a:sym typeface="Symbol" panose="05050102010706020507" pitchFamily="18" charset="2"/>
                                      </a:rPr>
                                      <m:t>𝑘</m:t>
                                    </m:r>
                                  </m:e>
                                  <m:sub>
                                    <m:r>
                                      <m:rPr>
                                        <m:sty m:val="p"/>
                                      </m:rPr>
                                      <a:rPr lang="es-ES">
                                        <a:latin typeface="Cambria Math" panose="02040503050406030204" pitchFamily="18" charset="0"/>
                                        <a:ea typeface="Cambria Math" panose="02040503050406030204" pitchFamily="18" charset="0"/>
                                        <a:sym typeface="Symbol" panose="05050102010706020507" pitchFamily="18" charset="2"/>
                                      </a:rPr>
                                      <m:t>B</m:t>
                                    </m:r>
                                  </m:sub>
                                </m:sSub>
                                <m:r>
                                  <a:rPr lang="es-ES" i="1">
                                    <a:latin typeface="Cambria Math" panose="02040503050406030204" pitchFamily="18" charset="0"/>
                                    <a:ea typeface="Cambria Math" panose="02040503050406030204" pitchFamily="18" charset="0"/>
                                    <a:sym typeface="Symbol" panose="05050102010706020507" pitchFamily="18" charset="2"/>
                                  </a:rPr>
                                  <m:t>𝑇</m:t>
                                </m:r>
                              </m:num>
                              <m:den>
                                <m:sSup>
                                  <m:sSupPr>
                                    <m:ctrlPr>
                                      <a:rPr lang="es-ES" i="1">
                                        <a:latin typeface="Cambria Math" panose="02040503050406030204" pitchFamily="18" charset="0"/>
                                        <a:sym typeface="Symbol" panose="05050102010706020507" pitchFamily="18" charset="2"/>
                                      </a:rPr>
                                    </m:ctrlPr>
                                  </m:sSupPr>
                                  <m:e>
                                    <m:r>
                                      <a:rPr lang="es-ES" i="1">
                                        <a:latin typeface="Cambria Math" panose="02040503050406030204" pitchFamily="18" charset="0"/>
                                        <a:sym typeface="Symbol" panose="05050102010706020507" pitchFamily="18" charset="2"/>
                                      </a:rPr>
                                      <m:t>h</m:t>
                                    </m:r>
                                  </m:e>
                                  <m:sup>
                                    <m:r>
                                      <a:rPr lang="es-ES" i="1">
                                        <a:latin typeface="Cambria Math" panose="02040503050406030204" pitchFamily="18" charset="0"/>
                                        <a:sym typeface="Symbol" panose="05050102010706020507" pitchFamily="18" charset="2"/>
                                      </a:rPr>
                                      <m:t>2</m:t>
                                    </m:r>
                                  </m:sup>
                                </m:sSup>
                              </m:den>
                            </m:f>
                          </m:e>
                        </m:d>
                      </m:e>
                      <m:sup>
                        <m:r>
                          <a:rPr lang="es-ES" i="1">
                            <a:latin typeface="Cambria Math" panose="02040503050406030204" pitchFamily="18" charset="0"/>
                            <a:sym typeface="Symbol" panose="05050102010706020507" pitchFamily="18" charset="2"/>
                          </a:rPr>
                          <m:t>3/2</m:t>
                        </m:r>
                      </m:sup>
                    </m:sSup>
                    <m:r>
                      <a:rPr lang="es-ES" i="1">
                        <a:latin typeface="Cambria Math" panose="02040503050406030204" pitchFamily="18" charset="0"/>
                        <a:sym typeface="Symbol" panose="05050102010706020507" pitchFamily="18" charset="2"/>
                      </a:rPr>
                      <m:t>𝑉</m:t>
                    </m:r>
                  </m:oMath>
                </a14:m>
                <a:r>
                  <a:rPr lang="en-GB" dirty="0">
                    <a:sym typeface="Symbol" panose="05050102010706020507" pitchFamily="18" charset="2"/>
                  </a:rPr>
                  <a:t>					(27)</a:t>
                </a:r>
              </a:p>
              <a:p>
                <a:pPr>
                  <a:spcBef>
                    <a:spcPts val="600"/>
                  </a:spcBef>
                  <a:spcAft>
                    <a:spcPts val="1200"/>
                  </a:spcAft>
                </a:pPr>
                <a:r>
                  <a:rPr lang="en-GB" dirty="0">
                    <a:sym typeface="Symbol" panose="05050102010706020507" pitchFamily="18" charset="2"/>
                  </a:rPr>
                  <a:t>where </a:t>
                </a:r>
                <a14:m>
                  <m:oMath xmlns:m="http://schemas.openxmlformats.org/officeDocument/2006/math">
                    <m:r>
                      <a:rPr lang="en-GB" i="1" dirty="0" smtClean="0">
                        <a:latin typeface="Cambria Math" panose="02040503050406030204" pitchFamily="18" charset="0"/>
                        <a:cs typeface="Times New Roman" panose="02020603050405020304" pitchFamily="18" charset="0"/>
                        <a:sym typeface="Symbol" panose="05050102010706020507" pitchFamily="18" charset="2"/>
                      </a:rPr>
                      <m:t>𝑚</m:t>
                    </m:r>
                  </m:oMath>
                </a14:m>
                <a:r>
                  <a:rPr lang="en-GB" dirty="0">
                    <a:sym typeface="Symbol" panose="05050102010706020507" pitchFamily="18" charset="2"/>
                  </a:rPr>
                  <a:t> is the mass of the molecule and</a:t>
                </a:r>
                <a14:m>
                  <m:oMath xmlns:m="http://schemas.openxmlformats.org/officeDocument/2006/math">
                    <m:r>
                      <a:rPr lang="en-GB" i="1" dirty="0" smtClean="0">
                        <a:latin typeface="Cambria Math" panose="02040503050406030204" pitchFamily="18" charset="0"/>
                        <a:sym typeface="Symbol" panose="05050102010706020507" pitchFamily="18" charset="2"/>
                      </a:rPr>
                      <m:t> </m:t>
                    </m:r>
                    <m:r>
                      <a:rPr lang="en-GB" i="1" dirty="0">
                        <a:latin typeface="Cambria Math" panose="02040503050406030204" pitchFamily="18" charset="0"/>
                        <a:cs typeface="Times New Roman" panose="02020603050405020304" pitchFamily="18" charset="0"/>
                        <a:sym typeface="Symbol" panose="05050102010706020507" pitchFamily="18" charset="2"/>
                      </a:rPr>
                      <m:t>𝑉</m:t>
                    </m:r>
                    <m:r>
                      <a:rPr lang="en-GB" i="1" dirty="0">
                        <a:latin typeface="Cambria Math" panose="02040503050406030204" pitchFamily="18" charset="0"/>
                        <a:sym typeface="Symbol" panose="05050102010706020507" pitchFamily="18" charset="2"/>
                      </a:rPr>
                      <m:t> </m:t>
                    </m:r>
                  </m:oMath>
                </a14:m>
                <a:r>
                  <a:rPr lang="en-GB" dirty="0">
                    <a:sym typeface="Symbol" panose="05050102010706020507" pitchFamily="18" charset="2"/>
                  </a:rPr>
                  <a:t>the volume.</a:t>
                </a:r>
              </a:p>
            </p:txBody>
          </p:sp>
        </mc:Choice>
        <mc:Fallback xmlns="">
          <p:sp>
            <p:nvSpPr>
              <p:cNvPr id="3" name="CuadroTexto 2">
                <a:extLst>
                  <a:ext uri="{FF2B5EF4-FFF2-40B4-BE49-F238E27FC236}">
                    <a16:creationId xmlns:a16="http://schemas.microsoft.com/office/drawing/2014/main" id="{F6FCCFF7-A256-E242-807D-EBE59D996EBA}"/>
                  </a:ext>
                </a:extLst>
              </p:cNvPr>
              <p:cNvSpPr txBox="1">
                <a:spLocks noRot="1" noChangeAspect="1" noMove="1" noResize="1" noEditPoints="1" noAdjustHandles="1" noChangeArrowheads="1" noChangeShapeType="1" noTextEdit="1"/>
              </p:cNvSpPr>
              <p:nvPr/>
            </p:nvSpPr>
            <p:spPr>
              <a:xfrm>
                <a:off x="335202" y="2668251"/>
                <a:ext cx="7946406" cy="1588384"/>
              </a:xfrm>
              <a:prstGeom prst="rect">
                <a:avLst/>
              </a:prstGeom>
              <a:blipFill>
                <a:blip r:embed="rId4"/>
                <a:stretch>
                  <a:fillRect l="-690" t="-2308" b="-53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CuadroTexto 3">
                <a:extLst>
                  <a:ext uri="{FF2B5EF4-FFF2-40B4-BE49-F238E27FC236}">
                    <a16:creationId xmlns:a16="http://schemas.microsoft.com/office/drawing/2014/main" id="{2A832304-233C-FB4F-9E64-0D7D7E27BF3E}"/>
                  </a:ext>
                </a:extLst>
              </p:cNvPr>
              <p:cNvSpPr txBox="1"/>
              <p:nvPr/>
            </p:nvSpPr>
            <p:spPr>
              <a:xfrm>
                <a:off x="335202" y="4452084"/>
                <a:ext cx="5108386" cy="1611980"/>
              </a:xfrm>
              <a:prstGeom prst="rect">
                <a:avLst/>
              </a:prstGeom>
              <a:noFill/>
            </p:spPr>
            <p:txBody>
              <a:bodyPr wrap="none" rtlCol="0">
                <a:spAutoFit/>
              </a:bodyPr>
              <a:lstStyle/>
              <a:p>
                <a:pPr>
                  <a:spcBef>
                    <a:spcPts val="600"/>
                  </a:spcBef>
                  <a:spcAft>
                    <a:spcPts val="1200"/>
                  </a:spcAft>
                </a:pPr>
                <a:r>
                  <a:rPr lang="en-GB" b="1" dirty="0">
                    <a:solidFill>
                      <a:schemeClr val="accent6">
                        <a:lumMod val="50000"/>
                      </a:schemeClr>
                    </a:solidFill>
                    <a:sym typeface="Symbol" panose="05050102010706020507" pitchFamily="18" charset="2"/>
                  </a:rPr>
                  <a:t>Caveat:</a:t>
                </a:r>
                <a:r>
                  <a:rPr lang="en-GB" dirty="0">
                    <a:sym typeface="Symbol" panose="05050102010706020507" pitchFamily="18" charset="2"/>
                  </a:rPr>
                  <a:t> in the Gaussian program, </a:t>
                </a:r>
                <a:r>
                  <a:rPr lang="en-GB" i="1" dirty="0" err="1">
                    <a:sym typeface="Symbol" panose="05050102010706020507" pitchFamily="18" charset="2"/>
                  </a:rPr>
                  <a:t>q</a:t>
                </a:r>
                <a:r>
                  <a:rPr lang="en-GB" baseline="-25000" dirty="0" err="1">
                    <a:sym typeface="Symbol" panose="05050102010706020507" pitchFamily="18" charset="2"/>
                  </a:rPr>
                  <a:t>tr</a:t>
                </a:r>
                <a:r>
                  <a:rPr lang="en-GB" dirty="0">
                    <a:sym typeface="Symbol" panose="05050102010706020507" pitchFamily="18" charset="2"/>
                  </a:rPr>
                  <a:t> is computed by </a:t>
                </a:r>
              </a:p>
              <a:p>
                <a:pPr>
                  <a:spcBef>
                    <a:spcPts val="600"/>
                  </a:spcBef>
                  <a:spcAft>
                    <a:spcPts val="1200"/>
                  </a:spcAft>
                </a:pPr>
                <a:r>
                  <a:rPr lang="en-GB" dirty="0">
                    <a:solidFill>
                      <a:srgbClr val="002060"/>
                    </a:solidFill>
                    <a:sym typeface="Symbol" panose="05050102010706020507" pitchFamily="18" charset="2"/>
                  </a:rPr>
                  <a:t>	</a:t>
                </a:r>
                <a:r>
                  <a:rPr lang="en-GB" dirty="0">
                    <a:sym typeface="Symbol" panose="05050102010706020507" pitchFamily="18" charset="2"/>
                  </a:rPr>
                  <a:t> </a:t>
                </a:r>
                <a14:m>
                  <m:oMath xmlns:m="http://schemas.openxmlformats.org/officeDocument/2006/math">
                    <m:sSub>
                      <m:sSubPr>
                        <m:ctrlPr>
                          <a:rPr lang="en-GB" i="1">
                            <a:latin typeface="Cambria Math" panose="02040503050406030204" pitchFamily="18" charset="0"/>
                            <a:sym typeface="Symbol" panose="05050102010706020507" pitchFamily="18" charset="2"/>
                          </a:rPr>
                        </m:ctrlPr>
                      </m:sSubPr>
                      <m:e>
                        <m:r>
                          <a:rPr lang="es-ES" i="1">
                            <a:latin typeface="Cambria Math" panose="02040503050406030204" pitchFamily="18" charset="0"/>
                            <a:sym typeface="Symbol" panose="05050102010706020507" pitchFamily="18" charset="2"/>
                          </a:rPr>
                          <m:t>𝑞</m:t>
                        </m:r>
                      </m:e>
                      <m:sub>
                        <m:r>
                          <m:rPr>
                            <m:sty m:val="p"/>
                          </m:rPr>
                          <a:rPr lang="es-ES">
                            <a:latin typeface="Cambria Math" panose="02040503050406030204" pitchFamily="18" charset="0"/>
                            <a:sym typeface="Symbol" panose="05050102010706020507" pitchFamily="18" charset="2"/>
                          </a:rPr>
                          <m:t>tr</m:t>
                        </m:r>
                      </m:sub>
                    </m:sSub>
                    <m:r>
                      <a:rPr lang="es-ES" i="1">
                        <a:latin typeface="Cambria Math" panose="02040503050406030204" pitchFamily="18" charset="0"/>
                        <a:sym typeface="Symbol" panose="05050102010706020507" pitchFamily="18" charset="2"/>
                      </a:rPr>
                      <m:t>=</m:t>
                    </m:r>
                    <m:sSup>
                      <m:sSupPr>
                        <m:ctrlPr>
                          <a:rPr lang="es-ES" i="1">
                            <a:latin typeface="Cambria Math" panose="02040503050406030204" pitchFamily="18" charset="0"/>
                            <a:sym typeface="Symbol" panose="05050102010706020507" pitchFamily="18" charset="2"/>
                          </a:rPr>
                        </m:ctrlPr>
                      </m:sSupPr>
                      <m:e>
                        <m:d>
                          <m:dPr>
                            <m:ctrlPr>
                              <a:rPr lang="es-ES" i="1">
                                <a:latin typeface="Cambria Math" panose="02040503050406030204" pitchFamily="18" charset="0"/>
                                <a:sym typeface="Symbol" panose="05050102010706020507" pitchFamily="18" charset="2"/>
                              </a:rPr>
                            </m:ctrlPr>
                          </m:dPr>
                          <m:e>
                            <m:f>
                              <m:fPr>
                                <m:ctrlPr>
                                  <a:rPr lang="es-ES" i="1">
                                    <a:latin typeface="Cambria Math" panose="02040503050406030204" pitchFamily="18" charset="0"/>
                                    <a:sym typeface="Symbol" panose="05050102010706020507" pitchFamily="18" charset="2"/>
                                  </a:rPr>
                                </m:ctrlPr>
                              </m:fPr>
                              <m:num>
                                <m:r>
                                  <a:rPr lang="es-ES" i="1">
                                    <a:latin typeface="Cambria Math" panose="02040503050406030204" pitchFamily="18" charset="0"/>
                                    <a:sym typeface="Symbol" panose="05050102010706020507" pitchFamily="18" charset="2"/>
                                  </a:rPr>
                                  <m:t>2</m:t>
                                </m:r>
                                <m:r>
                                  <a:rPr lang="es-ES" i="1">
                                    <a:latin typeface="Cambria Math" panose="02040503050406030204" pitchFamily="18" charset="0"/>
                                    <a:ea typeface="Cambria Math" panose="02040503050406030204" pitchFamily="18" charset="0"/>
                                    <a:sym typeface="Symbol" panose="05050102010706020507" pitchFamily="18" charset="2"/>
                                  </a:rPr>
                                  <m:t>𝜋</m:t>
                                </m:r>
                                <m:r>
                                  <a:rPr lang="es-ES" i="1">
                                    <a:latin typeface="Cambria Math" panose="02040503050406030204" pitchFamily="18" charset="0"/>
                                    <a:ea typeface="Cambria Math" panose="02040503050406030204" pitchFamily="18" charset="0"/>
                                    <a:sym typeface="Symbol" panose="05050102010706020507" pitchFamily="18" charset="2"/>
                                  </a:rPr>
                                  <m:t>𝑚</m:t>
                                </m:r>
                                <m:sSub>
                                  <m:sSubPr>
                                    <m:ctrlPr>
                                      <a:rPr lang="es-ES" i="1">
                                        <a:latin typeface="Cambria Math" panose="02040503050406030204" pitchFamily="18" charset="0"/>
                                        <a:ea typeface="Cambria Math" panose="02040503050406030204" pitchFamily="18" charset="0"/>
                                        <a:sym typeface="Symbol" panose="05050102010706020507" pitchFamily="18" charset="2"/>
                                      </a:rPr>
                                    </m:ctrlPr>
                                  </m:sSubPr>
                                  <m:e>
                                    <m:r>
                                      <a:rPr lang="es-ES" i="1">
                                        <a:latin typeface="Cambria Math" panose="02040503050406030204" pitchFamily="18" charset="0"/>
                                        <a:ea typeface="Cambria Math" panose="02040503050406030204" pitchFamily="18" charset="0"/>
                                        <a:sym typeface="Symbol" panose="05050102010706020507" pitchFamily="18" charset="2"/>
                                      </a:rPr>
                                      <m:t>𝑘</m:t>
                                    </m:r>
                                  </m:e>
                                  <m:sub>
                                    <m:r>
                                      <m:rPr>
                                        <m:sty m:val="p"/>
                                      </m:rPr>
                                      <a:rPr lang="es-ES">
                                        <a:latin typeface="Cambria Math" panose="02040503050406030204" pitchFamily="18" charset="0"/>
                                        <a:ea typeface="Cambria Math" panose="02040503050406030204" pitchFamily="18" charset="0"/>
                                        <a:sym typeface="Symbol" panose="05050102010706020507" pitchFamily="18" charset="2"/>
                                      </a:rPr>
                                      <m:t>B</m:t>
                                    </m:r>
                                  </m:sub>
                                </m:sSub>
                                <m:r>
                                  <a:rPr lang="es-ES" i="1">
                                    <a:latin typeface="Cambria Math" panose="02040503050406030204" pitchFamily="18" charset="0"/>
                                    <a:ea typeface="Cambria Math" panose="02040503050406030204" pitchFamily="18" charset="0"/>
                                    <a:sym typeface="Symbol" panose="05050102010706020507" pitchFamily="18" charset="2"/>
                                  </a:rPr>
                                  <m:t>𝑇</m:t>
                                </m:r>
                              </m:num>
                              <m:den>
                                <m:sSup>
                                  <m:sSupPr>
                                    <m:ctrlPr>
                                      <a:rPr lang="es-ES" i="1">
                                        <a:latin typeface="Cambria Math" panose="02040503050406030204" pitchFamily="18" charset="0"/>
                                        <a:sym typeface="Symbol" panose="05050102010706020507" pitchFamily="18" charset="2"/>
                                      </a:rPr>
                                    </m:ctrlPr>
                                  </m:sSupPr>
                                  <m:e>
                                    <m:r>
                                      <a:rPr lang="es-ES" i="1">
                                        <a:latin typeface="Cambria Math" panose="02040503050406030204" pitchFamily="18" charset="0"/>
                                        <a:sym typeface="Symbol" panose="05050102010706020507" pitchFamily="18" charset="2"/>
                                      </a:rPr>
                                      <m:t>h</m:t>
                                    </m:r>
                                  </m:e>
                                  <m:sup>
                                    <m:r>
                                      <a:rPr lang="es-ES" i="1">
                                        <a:latin typeface="Cambria Math" panose="02040503050406030204" pitchFamily="18" charset="0"/>
                                        <a:sym typeface="Symbol" panose="05050102010706020507" pitchFamily="18" charset="2"/>
                                      </a:rPr>
                                      <m:t>2</m:t>
                                    </m:r>
                                  </m:sup>
                                </m:sSup>
                              </m:den>
                            </m:f>
                          </m:e>
                        </m:d>
                      </m:e>
                      <m:sup>
                        <m:r>
                          <a:rPr lang="es-ES" i="1">
                            <a:latin typeface="Cambria Math" panose="02040503050406030204" pitchFamily="18" charset="0"/>
                            <a:sym typeface="Symbol" panose="05050102010706020507" pitchFamily="18" charset="2"/>
                          </a:rPr>
                          <m:t>3/2</m:t>
                        </m:r>
                      </m:sup>
                    </m:sSup>
                    <m:f>
                      <m:fPr>
                        <m:ctrlPr>
                          <a:rPr lang="es-ES" i="1">
                            <a:latin typeface="Cambria Math" panose="02040503050406030204" pitchFamily="18" charset="0"/>
                            <a:sym typeface="Symbol" panose="05050102010706020507" pitchFamily="18" charset="2"/>
                          </a:rPr>
                        </m:ctrlPr>
                      </m:fPr>
                      <m:num>
                        <m:sSub>
                          <m:sSubPr>
                            <m:ctrlPr>
                              <a:rPr lang="es-ES" i="1">
                                <a:latin typeface="Cambria Math" panose="02040503050406030204" pitchFamily="18" charset="0"/>
                                <a:ea typeface="Cambria Math" panose="02040503050406030204" pitchFamily="18" charset="0"/>
                                <a:sym typeface="Symbol" panose="05050102010706020507" pitchFamily="18" charset="2"/>
                              </a:rPr>
                            </m:ctrlPr>
                          </m:sSubPr>
                          <m:e>
                            <m:r>
                              <a:rPr lang="es-ES" i="1">
                                <a:latin typeface="Cambria Math" panose="02040503050406030204" pitchFamily="18" charset="0"/>
                                <a:ea typeface="Cambria Math" panose="02040503050406030204" pitchFamily="18" charset="0"/>
                                <a:sym typeface="Symbol" panose="05050102010706020507" pitchFamily="18" charset="2"/>
                              </a:rPr>
                              <m:t>𝑘</m:t>
                            </m:r>
                          </m:e>
                          <m:sub>
                            <m:r>
                              <m:rPr>
                                <m:sty m:val="p"/>
                              </m:rPr>
                              <a:rPr lang="es-ES">
                                <a:latin typeface="Cambria Math" panose="02040503050406030204" pitchFamily="18" charset="0"/>
                                <a:ea typeface="Cambria Math" panose="02040503050406030204" pitchFamily="18" charset="0"/>
                                <a:sym typeface="Symbol" panose="05050102010706020507" pitchFamily="18" charset="2"/>
                              </a:rPr>
                              <m:t>B</m:t>
                            </m:r>
                          </m:sub>
                        </m:sSub>
                        <m:r>
                          <a:rPr lang="es-ES" i="1">
                            <a:latin typeface="Cambria Math" panose="02040503050406030204" pitchFamily="18" charset="0"/>
                            <a:ea typeface="Cambria Math" panose="02040503050406030204" pitchFamily="18" charset="0"/>
                            <a:sym typeface="Symbol" panose="05050102010706020507" pitchFamily="18" charset="2"/>
                          </a:rPr>
                          <m:t>𝑇</m:t>
                        </m:r>
                      </m:num>
                      <m:den>
                        <m:r>
                          <a:rPr lang="es-ES" i="1">
                            <a:latin typeface="Cambria Math" panose="02040503050406030204" pitchFamily="18" charset="0"/>
                            <a:sym typeface="Symbol" panose="05050102010706020507" pitchFamily="18" charset="2"/>
                          </a:rPr>
                          <m:t>𝑝</m:t>
                        </m:r>
                        <m:r>
                          <a:rPr lang="es-ES" i="1">
                            <a:latin typeface="Cambria Math" panose="02040503050406030204" pitchFamily="18" charset="0"/>
                            <a:ea typeface="Cambria Math" panose="02040503050406030204" pitchFamily="18" charset="0"/>
                            <a:sym typeface="Symbol" panose="05050102010706020507" pitchFamily="18" charset="2"/>
                          </a:rPr>
                          <m:t>°</m:t>
                        </m:r>
                      </m:den>
                    </m:f>
                  </m:oMath>
                </a14:m>
                <a:endParaRPr lang="en-GB" dirty="0">
                  <a:solidFill>
                    <a:srgbClr val="002060"/>
                  </a:solidFill>
                  <a:sym typeface="Symbol" panose="05050102010706020507" pitchFamily="18" charset="2"/>
                </a:endParaRPr>
              </a:p>
              <a:p>
                <a:pPr>
                  <a:spcBef>
                    <a:spcPts val="600"/>
                  </a:spcBef>
                  <a:spcAft>
                    <a:spcPts val="1200"/>
                  </a:spcAft>
                </a:pPr>
                <a:r>
                  <a:rPr lang="en-GB" dirty="0">
                    <a:sym typeface="Symbol" panose="05050102010706020507" pitchFamily="18" charset="2"/>
                  </a:rPr>
                  <a:t>In Gaussian, </a:t>
                </a:r>
                <a14:m>
                  <m:oMath xmlns:m="http://schemas.openxmlformats.org/officeDocument/2006/math">
                    <m:r>
                      <a:rPr lang="en-GB" i="1" dirty="0" smtClean="0">
                        <a:latin typeface="Cambria Math" panose="02040503050406030204" pitchFamily="18" charset="0"/>
                        <a:sym typeface="Symbol" panose="05050102010706020507" pitchFamily="18" charset="2"/>
                      </a:rPr>
                      <m:t>𝑝</m:t>
                    </m:r>
                    <m:r>
                      <a:rPr lang="en-GB" i="1" dirty="0" smtClean="0">
                        <a:latin typeface="Cambria Math" panose="02040503050406030204" pitchFamily="18" charset="0"/>
                        <a:sym typeface="Symbol" panose="05050102010706020507" pitchFamily="18" charset="2"/>
                      </a:rPr>
                      <m:t>⁰ = </m:t>
                    </m:r>
                  </m:oMath>
                </a14:m>
                <a:r>
                  <a:rPr lang="en-GB" dirty="0">
                    <a:sym typeface="Symbol" panose="05050102010706020507" pitchFamily="18" charset="2"/>
                  </a:rPr>
                  <a:t>1 atm.</a:t>
                </a:r>
              </a:p>
            </p:txBody>
          </p:sp>
        </mc:Choice>
        <mc:Fallback xmlns="">
          <p:sp>
            <p:nvSpPr>
              <p:cNvPr id="4" name="CuadroTexto 3">
                <a:extLst>
                  <a:ext uri="{FF2B5EF4-FFF2-40B4-BE49-F238E27FC236}">
                    <a16:creationId xmlns:a16="http://schemas.microsoft.com/office/drawing/2014/main" id="{2A832304-233C-FB4F-9E64-0D7D7E27BF3E}"/>
                  </a:ext>
                </a:extLst>
              </p:cNvPr>
              <p:cNvSpPr txBox="1">
                <a:spLocks noRot="1" noChangeAspect="1" noMove="1" noResize="1" noEditPoints="1" noAdjustHandles="1" noChangeArrowheads="1" noChangeShapeType="1" noTextEdit="1"/>
              </p:cNvSpPr>
              <p:nvPr/>
            </p:nvSpPr>
            <p:spPr>
              <a:xfrm>
                <a:off x="335202" y="4452084"/>
                <a:ext cx="5108386" cy="1611980"/>
              </a:xfrm>
              <a:prstGeom prst="rect">
                <a:avLst/>
              </a:prstGeom>
              <a:blipFill>
                <a:blip r:embed="rId5"/>
                <a:stretch>
                  <a:fillRect l="-1074" t="-1887" b="-4906"/>
                </a:stretch>
              </a:blipFill>
            </p:spPr>
            <p:txBody>
              <a:bodyPr/>
              <a:lstStyle/>
              <a:p>
                <a:r>
                  <a:rPr lang="en-US">
                    <a:noFill/>
                  </a:rPr>
                  <a:t> </a:t>
                </a:r>
              </a:p>
            </p:txBody>
          </p:sp>
        </mc:Fallback>
      </mc:AlternateContent>
      <p:sp>
        <p:nvSpPr>
          <p:cNvPr id="9" name="CuadroTexto 8">
            <a:extLst>
              <a:ext uri="{FF2B5EF4-FFF2-40B4-BE49-F238E27FC236}">
                <a16:creationId xmlns:a16="http://schemas.microsoft.com/office/drawing/2014/main" id="{8FD4AE83-B129-4D9F-87E7-1854DA040FBB}"/>
              </a:ext>
            </a:extLst>
          </p:cNvPr>
          <p:cNvSpPr txBox="1"/>
          <p:nvPr/>
        </p:nvSpPr>
        <p:spPr>
          <a:xfrm>
            <a:off x="0" y="6585789"/>
            <a:ext cx="9144000" cy="276999"/>
          </a:xfrm>
          <a:prstGeom prst="rect">
            <a:avLst/>
          </a:prstGeom>
          <a:solidFill>
            <a:schemeClr val="accent2"/>
          </a:solidFill>
        </p:spPr>
        <p:txBody>
          <a:bodyPr wrap="square" rtlCol="0">
            <a:spAutoFit/>
          </a:bodyPr>
          <a:lstStyle/>
          <a:p>
            <a:r>
              <a:rPr lang="es-ES" sz="1200" b="1" dirty="0">
                <a:solidFill>
                  <a:schemeClr val="bg1"/>
                </a:solidFill>
              </a:rPr>
              <a:t>(</a:t>
            </a:r>
            <a:r>
              <a:rPr lang="es-ES" sz="1200" b="1" dirty="0" err="1">
                <a:solidFill>
                  <a:schemeClr val="bg1"/>
                </a:solidFill>
              </a:rPr>
              <a:t>Statistical</a:t>
            </a:r>
            <a:r>
              <a:rPr lang="es-ES" sz="1200" b="1" dirty="0">
                <a:solidFill>
                  <a:schemeClr val="bg1"/>
                </a:solidFill>
              </a:rPr>
              <a:t>) </a:t>
            </a:r>
            <a:r>
              <a:rPr lang="es-ES" sz="1200" b="1" dirty="0" err="1">
                <a:solidFill>
                  <a:schemeClr val="bg1"/>
                </a:solidFill>
              </a:rPr>
              <a:t>Reaction</a:t>
            </a:r>
            <a:r>
              <a:rPr lang="es-ES" sz="1200" b="1" dirty="0">
                <a:solidFill>
                  <a:schemeClr val="bg1"/>
                </a:solidFill>
              </a:rPr>
              <a:t> </a:t>
            </a:r>
            <a:r>
              <a:rPr lang="es-ES" sz="1200" b="1" dirty="0" err="1">
                <a:solidFill>
                  <a:schemeClr val="bg1"/>
                </a:solidFill>
              </a:rPr>
              <a:t>Rate</a:t>
            </a:r>
            <a:r>
              <a:rPr lang="es-ES" sz="1200" b="1" dirty="0">
                <a:solidFill>
                  <a:schemeClr val="bg1"/>
                </a:solidFill>
              </a:rPr>
              <a:t> </a:t>
            </a:r>
            <a:r>
              <a:rPr lang="es-ES" sz="1200" b="1" dirty="0" err="1">
                <a:solidFill>
                  <a:schemeClr val="bg1"/>
                </a:solidFill>
              </a:rPr>
              <a:t>Theories</a:t>
            </a:r>
            <a:endParaRPr lang="es-ES" sz="1200" b="1" dirty="0">
              <a:solidFill>
                <a:schemeClr val="bg1"/>
              </a:solidFill>
            </a:endParaRPr>
          </a:p>
        </p:txBody>
      </p:sp>
    </p:spTree>
    <p:extLst>
      <p:ext uri="{BB962C8B-B14F-4D97-AF65-F5344CB8AC3E}">
        <p14:creationId xmlns:p14="http://schemas.microsoft.com/office/powerpoint/2010/main" val="2550435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p:bldP spid="3" grpId="0"/>
      <p:bldP spid="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Box 64">
            <a:extLst>
              <a:ext uri="{FF2B5EF4-FFF2-40B4-BE49-F238E27FC236}">
                <a16:creationId xmlns:a16="http://schemas.microsoft.com/office/drawing/2014/main" id="{1ABFF68C-D3FA-488D-922A-B540A90C4EA7}"/>
              </a:ext>
            </a:extLst>
          </p:cNvPr>
          <p:cNvSpPr txBox="1">
            <a:spLocks noChangeArrowheads="1"/>
          </p:cNvSpPr>
          <p:nvPr/>
        </p:nvSpPr>
        <p:spPr bwMode="auto">
          <a:xfrm>
            <a:off x="-1" y="0"/>
            <a:ext cx="9143999" cy="369332"/>
          </a:xfrm>
          <a:prstGeom prst="rect">
            <a:avLst/>
          </a:prstGeom>
          <a:solidFill>
            <a:schemeClr val="bg2"/>
          </a:solidFill>
          <a:ln w="9525">
            <a:noFill/>
            <a:miter lim="800000"/>
            <a:headEnd/>
            <a:tailEnd/>
          </a:ln>
        </p:spPr>
        <p:txBody>
          <a:bodyPr wrap="square">
            <a:spAutoFit/>
          </a:bodyPr>
          <a:lstStyle/>
          <a:p>
            <a:r>
              <a:rPr lang="en-US" b="1">
                <a:solidFill>
                  <a:schemeClr val="accent2"/>
                </a:solidFill>
                <a:latin typeface="Verdana" pitchFamily="34" charset="0"/>
              </a:rPr>
              <a:t>Transition State Theory			</a:t>
            </a:r>
            <a:r>
              <a:rPr lang="en-GB" b="1">
                <a:solidFill>
                  <a:srgbClr val="002060"/>
                </a:solidFill>
                <a:sym typeface="Symbol" panose="05050102010706020507" pitchFamily="18" charset="2"/>
              </a:rPr>
              <a:t> Partition Functions</a:t>
            </a:r>
            <a:r>
              <a:rPr lang="en-GB">
                <a:sym typeface="Symbol" panose="05050102010706020507" pitchFamily="18" charset="2"/>
              </a:rPr>
              <a:t> </a:t>
            </a:r>
            <a:endParaRPr lang="en-US" b="1" baseline="30000">
              <a:solidFill>
                <a:schemeClr val="accent2"/>
              </a:solidFill>
              <a:latin typeface="Verdana" pitchFamily="34" charset="0"/>
            </a:endParaRPr>
          </a:p>
        </p:txBody>
      </p:sp>
      <mc:AlternateContent xmlns:mc="http://schemas.openxmlformats.org/markup-compatibility/2006" xmlns:a14="http://schemas.microsoft.com/office/drawing/2010/main">
        <mc:Choice Requires="a14">
          <p:sp>
            <p:nvSpPr>
              <p:cNvPr id="60" name="CuadroTexto 59">
                <a:extLst>
                  <a:ext uri="{FF2B5EF4-FFF2-40B4-BE49-F238E27FC236}">
                    <a16:creationId xmlns:a16="http://schemas.microsoft.com/office/drawing/2014/main" id="{BC771969-4317-4967-8A73-4E2D0D6B3EBC}"/>
                  </a:ext>
                </a:extLst>
              </p:cNvPr>
              <p:cNvSpPr txBox="1"/>
              <p:nvPr/>
            </p:nvSpPr>
            <p:spPr>
              <a:xfrm>
                <a:off x="335202" y="587938"/>
                <a:ext cx="8656804" cy="1710340"/>
              </a:xfrm>
              <a:prstGeom prst="rect">
                <a:avLst/>
              </a:prstGeom>
              <a:noFill/>
            </p:spPr>
            <p:txBody>
              <a:bodyPr wrap="square" rtlCol="0">
                <a:spAutoFit/>
              </a:bodyPr>
              <a:lstStyle/>
              <a:p>
                <a:pPr>
                  <a:spcBef>
                    <a:spcPts val="600"/>
                  </a:spcBef>
                  <a:spcAft>
                    <a:spcPts val="1200"/>
                  </a:spcAft>
                </a:pPr>
                <a:r>
                  <a:rPr lang="en-GB" dirty="0">
                    <a:solidFill>
                      <a:srgbClr val="002060"/>
                    </a:solidFill>
                    <a:sym typeface="Symbol" panose="05050102010706020507" pitchFamily="18" charset="2"/>
                  </a:rPr>
                  <a:t>Rotational partition function</a:t>
                </a:r>
              </a:p>
              <a:p>
                <a:pPr>
                  <a:spcBef>
                    <a:spcPts val="600"/>
                  </a:spcBef>
                  <a:spcAft>
                    <a:spcPts val="1200"/>
                  </a:spcAft>
                </a:pPr>
                <a:r>
                  <a:rPr lang="en-GB" dirty="0">
                    <a:sym typeface="Symbol" panose="05050102010706020507" pitchFamily="18" charset="2"/>
                  </a:rPr>
                  <a:t>	Linear molecule		</a:t>
                </a:r>
                <a14:m>
                  <m:oMath xmlns:m="http://schemas.openxmlformats.org/officeDocument/2006/math">
                    <m:sSub>
                      <m:sSubPr>
                        <m:ctrlPr>
                          <a:rPr lang="en-GB" i="1">
                            <a:latin typeface="Cambria Math" panose="02040503050406030204" pitchFamily="18" charset="0"/>
                            <a:sym typeface="Symbol" panose="05050102010706020507" pitchFamily="18" charset="2"/>
                          </a:rPr>
                        </m:ctrlPr>
                      </m:sSubPr>
                      <m:e>
                        <m:r>
                          <a:rPr lang="es-ES" i="1">
                            <a:latin typeface="Cambria Math" panose="02040503050406030204" pitchFamily="18" charset="0"/>
                            <a:sym typeface="Symbol" panose="05050102010706020507" pitchFamily="18" charset="2"/>
                          </a:rPr>
                          <m:t>𝑞</m:t>
                        </m:r>
                      </m:e>
                      <m:sub>
                        <m:r>
                          <m:rPr>
                            <m:sty m:val="p"/>
                          </m:rPr>
                          <a:rPr lang="es-ES">
                            <a:latin typeface="Cambria Math" panose="02040503050406030204" pitchFamily="18" charset="0"/>
                            <a:sym typeface="Symbol" panose="05050102010706020507" pitchFamily="18" charset="2"/>
                          </a:rPr>
                          <m:t>rot</m:t>
                        </m:r>
                      </m:sub>
                    </m:sSub>
                    <m:r>
                      <a:rPr lang="es-ES" i="1">
                        <a:latin typeface="Cambria Math" panose="02040503050406030204" pitchFamily="18" charset="0"/>
                        <a:sym typeface="Symbol" panose="05050102010706020507" pitchFamily="18" charset="2"/>
                      </a:rPr>
                      <m:t>=</m:t>
                    </m:r>
                    <m:f>
                      <m:fPr>
                        <m:ctrlPr>
                          <a:rPr lang="es-ES" i="1">
                            <a:latin typeface="Cambria Math" panose="02040503050406030204" pitchFamily="18" charset="0"/>
                            <a:sym typeface="Symbol" panose="05050102010706020507" pitchFamily="18" charset="2"/>
                          </a:rPr>
                        </m:ctrlPr>
                      </m:fPr>
                      <m:num>
                        <m:r>
                          <a:rPr lang="es-ES" i="1">
                            <a:latin typeface="Cambria Math" panose="02040503050406030204" pitchFamily="18" charset="0"/>
                            <a:sym typeface="Symbol" panose="05050102010706020507" pitchFamily="18" charset="2"/>
                          </a:rPr>
                          <m:t>1</m:t>
                        </m:r>
                      </m:num>
                      <m:den>
                        <m:r>
                          <a:rPr lang="es-ES" i="1">
                            <a:latin typeface="Cambria Math" panose="02040503050406030204" pitchFamily="18" charset="0"/>
                            <a:ea typeface="Cambria Math" panose="02040503050406030204" pitchFamily="18" charset="0"/>
                            <a:sym typeface="Symbol" panose="05050102010706020507" pitchFamily="18" charset="2"/>
                          </a:rPr>
                          <m:t>𝜎</m:t>
                        </m:r>
                      </m:den>
                    </m:f>
                    <m:f>
                      <m:fPr>
                        <m:ctrlPr>
                          <a:rPr lang="es-ES" i="1">
                            <a:latin typeface="Cambria Math" panose="02040503050406030204" pitchFamily="18" charset="0"/>
                            <a:sym typeface="Symbol" panose="05050102010706020507" pitchFamily="18" charset="2"/>
                          </a:rPr>
                        </m:ctrlPr>
                      </m:fPr>
                      <m:num>
                        <m:r>
                          <a:rPr lang="es-ES" i="1">
                            <a:latin typeface="Cambria Math" panose="02040503050406030204" pitchFamily="18" charset="0"/>
                            <a:sym typeface="Symbol" panose="05050102010706020507" pitchFamily="18" charset="2"/>
                          </a:rPr>
                          <m:t>2</m:t>
                        </m:r>
                        <m:r>
                          <a:rPr lang="es-ES" i="1">
                            <a:latin typeface="Cambria Math" panose="02040503050406030204" pitchFamily="18" charset="0"/>
                            <a:sym typeface="Symbol" panose="05050102010706020507" pitchFamily="18" charset="2"/>
                          </a:rPr>
                          <m:t>𝐼</m:t>
                        </m:r>
                        <m:sSub>
                          <m:sSubPr>
                            <m:ctrlPr>
                              <a:rPr lang="es-ES" i="1">
                                <a:latin typeface="Cambria Math" panose="02040503050406030204" pitchFamily="18" charset="0"/>
                                <a:ea typeface="Cambria Math" panose="02040503050406030204" pitchFamily="18" charset="0"/>
                                <a:sym typeface="Symbol" panose="05050102010706020507" pitchFamily="18" charset="2"/>
                              </a:rPr>
                            </m:ctrlPr>
                          </m:sSubPr>
                          <m:e>
                            <m:r>
                              <a:rPr lang="es-ES" i="1">
                                <a:latin typeface="Cambria Math" panose="02040503050406030204" pitchFamily="18" charset="0"/>
                                <a:ea typeface="Cambria Math" panose="02040503050406030204" pitchFamily="18" charset="0"/>
                                <a:sym typeface="Symbol" panose="05050102010706020507" pitchFamily="18" charset="2"/>
                              </a:rPr>
                              <m:t>𝑘</m:t>
                            </m:r>
                          </m:e>
                          <m:sub>
                            <m:r>
                              <m:rPr>
                                <m:sty m:val="p"/>
                              </m:rPr>
                              <a:rPr lang="es-ES">
                                <a:latin typeface="Cambria Math" panose="02040503050406030204" pitchFamily="18" charset="0"/>
                                <a:ea typeface="Cambria Math" panose="02040503050406030204" pitchFamily="18" charset="0"/>
                                <a:sym typeface="Symbol" panose="05050102010706020507" pitchFamily="18" charset="2"/>
                              </a:rPr>
                              <m:t>B</m:t>
                            </m:r>
                          </m:sub>
                        </m:sSub>
                        <m:r>
                          <a:rPr lang="es-ES" i="1">
                            <a:latin typeface="Cambria Math" panose="02040503050406030204" pitchFamily="18" charset="0"/>
                            <a:sym typeface="Symbol" panose="05050102010706020507" pitchFamily="18" charset="2"/>
                          </a:rPr>
                          <m:t>𝑇</m:t>
                        </m:r>
                      </m:num>
                      <m:den>
                        <m:sSup>
                          <m:sSupPr>
                            <m:ctrlPr>
                              <a:rPr lang="es-ES" i="1">
                                <a:latin typeface="Cambria Math" panose="02040503050406030204" pitchFamily="18" charset="0"/>
                                <a:ea typeface="Cambria Math" panose="02040503050406030204" pitchFamily="18" charset="0"/>
                                <a:sym typeface="Symbol" panose="05050102010706020507" pitchFamily="18" charset="2"/>
                              </a:rPr>
                            </m:ctrlPr>
                          </m:sSupPr>
                          <m:e>
                            <m:r>
                              <a:rPr lang="es-ES" i="1">
                                <a:latin typeface="Cambria Math" panose="02040503050406030204" pitchFamily="18" charset="0"/>
                                <a:ea typeface="Cambria Math" panose="02040503050406030204" pitchFamily="18" charset="0"/>
                                <a:sym typeface="Symbol" panose="05050102010706020507" pitchFamily="18" charset="2"/>
                              </a:rPr>
                              <m:t>ℏ</m:t>
                            </m:r>
                          </m:e>
                          <m:sup>
                            <m:r>
                              <a:rPr lang="es-ES" i="1">
                                <a:latin typeface="Cambria Math" panose="02040503050406030204" pitchFamily="18" charset="0"/>
                                <a:ea typeface="Cambria Math" panose="02040503050406030204" pitchFamily="18" charset="0"/>
                                <a:sym typeface="Symbol" panose="05050102010706020507" pitchFamily="18" charset="2"/>
                              </a:rPr>
                              <m:t>2</m:t>
                            </m:r>
                          </m:sup>
                        </m:sSup>
                      </m:den>
                    </m:f>
                  </m:oMath>
                </a14:m>
                <a:r>
                  <a:rPr lang="en-GB" dirty="0">
                    <a:sym typeface="Symbol" panose="05050102010706020507" pitchFamily="18" charset="2"/>
                  </a:rPr>
                  <a:t>			(28)</a:t>
                </a:r>
              </a:p>
              <a:p>
                <a:pPr>
                  <a:spcBef>
                    <a:spcPts val="600"/>
                  </a:spcBef>
                  <a:spcAft>
                    <a:spcPts val="1200"/>
                  </a:spcAft>
                </a:pPr>
                <a:r>
                  <a:rPr lang="en-GB" dirty="0">
                    <a:sym typeface="Symbol" panose="05050102010706020507" pitchFamily="18" charset="2"/>
                  </a:rPr>
                  <a:t>	Nonlinear molecule		 </a:t>
                </a:r>
                <a14:m>
                  <m:oMath xmlns:m="http://schemas.openxmlformats.org/officeDocument/2006/math">
                    <m:sSub>
                      <m:sSubPr>
                        <m:ctrlPr>
                          <a:rPr lang="en-GB" i="1">
                            <a:latin typeface="Cambria Math" panose="02040503050406030204" pitchFamily="18" charset="0"/>
                            <a:sym typeface="Symbol" panose="05050102010706020507" pitchFamily="18" charset="2"/>
                          </a:rPr>
                        </m:ctrlPr>
                      </m:sSubPr>
                      <m:e>
                        <m:r>
                          <a:rPr lang="es-ES" i="1">
                            <a:latin typeface="Cambria Math" panose="02040503050406030204" pitchFamily="18" charset="0"/>
                            <a:sym typeface="Symbol" panose="05050102010706020507" pitchFamily="18" charset="2"/>
                          </a:rPr>
                          <m:t>𝑞</m:t>
                        </m:r>
                      </m:e>
                      <m:sub>
                        <m:r>
                          <m:rPr>
                            <m:sty m:val="p"/>
                          </m:rPr>
                          <a:rPr lang="es-ES">
                            <a:latin typeface="Cambria Math" panose="02040503050406030204" pitchFamily="18" charset="0"/>
                            <a:sym typeface="Symbol" panose="05050102010706020507" pitchFamily="18" charset="2"/>
                          </a:rPr>
                          <m:t>rot</m:t>
                        </m:r>
                      </m:sub>
                    </m:sSub>
                    <m:r>
                      <a:rPr lang="es-ES" i="1">
                        <a:latin typeface="Cambria Math" panose="02040503050406030204" pitchFamily="18" charset="0"/>
                        <a:sym typeface="Symbol" panose="05050102010706020507" pitchFamily="18" charset="2"/>
                      </a:rPr>
                      <m:t>=</m:t>
                    </m:r>
                    <m:f>
                      <m:fPr>
                        <m:ctrlPr>
                          <a:rPr lang="es-ES" i="1">
                            <a:latin typeface="Cambria Math" panose="02040503050406030204" pitchFamily="18" charset="0"/>
                            <a:sym typeface="Symbol" panose="05050102010706020507" pitchFamily="18" charset="2"/>
                          </a:rPr>
                        </m:ctrlPr>
                      </m:fPr>
                      <m:num>
                        <m:sSup>
                          <m:sSupPr>
                            <m:ctrlPr>
                              <a:rPr lang="es-ES" i="1">
                                <a:latin typeface="Cambria Math" panose="02040503050406030204" pitchFamily="18" charset="0"/>
                                <a:sym typeface="Symbol" panose="05050102010706020507" pitchFamily="18" charset="2"/>
                              </a:rPr>
                            </m:ctrlPr>
                          </m:sSupPr>
                          <m:e>
                            <m:r>
                              <a:rPr lang="es-ES" i="1">
                                <a:latin typeface="Cambria Math" panose="02040503050406030204" pitchFamily="18" charset="0"/>
                                <a:ea typeface="Cambria Math" panose="02040503050406030204" pitchFamily="18" charset="0"/>
                                <a:sym typeface="Symbol" panose="05050102010706020507" pitchFamily="18" charset="2"/>
                              </a:rPr>
                              <m:t>𝜋</m:t>
                            </m:r>
                          </m:e>
                          <m:sup>
                            <m:r>
                              <a:rPr lang="es-ES" i="1">
                                <a:latin typeface="Cambria Math" panose="02040503050406030204" pitchFamily="18" charset="0"/>
                                <a:sym typeface="Symbol" panose="05050102010706020507" pitchFamily="18" charset="2"/>
                              </a:rPr>
                              <m:t>1/2</m:t>
                            </m:r>
                          </m:sup>
                        </m:sSup>
                      </m:num>
                      <m:den>
                        <m:r>
                          <a:rPr lang="es-ES" i="1">
                            <a:latin typeface="Cambria Math" panose="02040503050406030204" pitchFamily="18" charset="0"/>
                            <a:ea typeface="Cambria Math" panose="02040503050406030204" pitchFamily="18" charset="0"/>
                            <a:sym typeface="Symbol" panose="05050102010706020507" pitchFamily="18" charset="2"/>
                          </a:rPr>
                          <m:t>𝜎</m:t>
                        </m:r>
                      </m:den>
                    </m:f>
                    <m:sSup>
                      <m:sSupPr>
                        <m:ctrlPr>
                          <a:rPr lang="es-ES" i="1">
                            <a:latin typeface="Cambria Math" panose="02040503050406030204" pitchFamily="18" charset="0"/>
                            <a:ea typeface="Cambria Math" panose="02040503050406030204" pitchFamily="18" charset="0"/>
                            <a:sym typeface="Symbol" panose="05050102010706020507" pitchFamily="18" charset="2"/>
                          </a:rPr>
                        </m:ctrlPr>
                      </m:sSupPr>
                      <m:e>
                        <m:d>
                          <m:dPr>
                            <m:ctrlPr>
                              <a:rPr lang="es-ES" i="1">
                                <a:latin typeface="Cambria Math" panose="02040503050406030204" pitchFamily="18" charset="0"/>
                                <a:ea typeface="Cambria Math" panose="02040503050406030204" pitchFamily="18" charset="0"/>
                                <a:sym typeface="Symbol" panose="05050102010706020507" pitchFamily="18" charset="2"/>
                              </a:rPr>
                            </m:ctrlPr>
                          </m:dPr>
                          <m:e>
                            <m:f>
                              <m:fPr>
                                <m:ctrlPr>
                                  <a:rPr lang="es-ES" i="1">
                                    <a:latin typeface="Cambria Math" panose="02040503050406030204" pitchFamily="18" charset="0"/>
                                    <a:ea typeface="Cambria Math" panose="02040503050406030204" pitchFamily="18" charset="0"/>
                                    <a:sym typeface="Symbol" panose="05050102010706020507" pitchFamily="18" charset="2"/>
                                  </a:rPr>
                                </m:ctrlPr>
                              </m:fPr>
                              <m:num>
                                <m:r>
                                  <a:rPr lang="es-ES" i="1">
                                    <a:latin typeface="Cambria Math" panose="02040503050406030204" pitchFamily="18" charset="0"/>
                                    <a:ea typeface="Cambria Math" panose="02040503050406030204" pitchFamily="18" charset="0"/>
                                    <a:sym typeface="Symbol" panose="05050102010706020507" pitchFamily="18" charset="2"/>
                                  </a:rPr>
                                  <m:t>2</m:t>
                                </m:r>
                                <m:sSub>
                                  <m:sSubPr>
                                    <m:ctrlPr>
                                      <a:rPr lang="es-ES" i="1">
                                        <a:latin typeface="Cambria Math" panose="02040503050406030204" pitchFamily="18" charset="0"/>
                                        <a:ea typeface="Cambria Math" panose="02040503050406030204" pitchFamily="18" charset="0"/>
                                        <a:sym typeface="Symbol" panose="05050102010706020507" pitchFamily="18" charset="2"/>
                                      </a:rPr>
                                    </m:ctrlPr>
                                  </m:sSubPr>
                                  <m:e>
                                    <m:r>
                                      <a:rPr lang="es-ES" i="1">
                                        <a:latin typeface="Cambria Math" panose="02040503050406030204" pitchFamily="18" charset="0"/>
                                        <a:ea typeface="Cambria Math" panose="02040503050406030204" pitchFamily="18" charset="0"/>
                                        <a:sym typeface="Symbol" panose="05050102010706020507" pitchFamily="18" charset="2"/>
                                      </a:rPr>
                                      <m:t>𝑘</m:t>
                                    </m:r>
                                  </m:e>
                                  <m:sub>
                                    <m:r>
                                      <m:rPr>
                                        <m:sty m:val="p"/>
                                      </m:rPr>
                                      <a:rPr lang="es-ES">
                                        <a:latin typeface="Cambria Math" panose="02040503050406030204" pitchFamily="18" charset="0"/>
                                        <a:ea typeface="Cambria Math" panose="02040503050406030204" pitchFamily="18" charset="0"/>
                                        <a:sym typeface="Symbol" panose="05050102010706020507" pitchFamily="18" charset="2"/>
                                      </a:rPr>
                                      <m:t>B</m:t>
                                    </m:r>
                                  </m:sub>
                                </m:sSub>
                                <m:r>
                                  <a:rPr lang="es-ES" i="1">
                                    <a:latin typeface="Cambria Math" panose="02040503050406030204" pitchFamily="18" charset="0"/>
                                    <a:ea typeface="Cambria Math" panose="02040503050406030204" pitchFamily="18" charset="0"/>
                                    <a:sym typeface="Symbol" panose="05050102010706020507" pitchFamily="18" charset="2"/>
                                  </a:rPr>
                                  <m:t>𝑇</m:t>
                                </m:r>
                              </m:num>
                              <m:den>
                                <m:sSup>
                                  <m:sSupPr>
                                    <m:ctrlPr>
                                      <a:rPr lang="es-ES" i="1">
                                        <a:latin typeface="Cambria Math" panose="02040503050406030204" pitchFamily="18" charset="0"/>
                                        <a:ea typeface="Cambria Math" panose="02040503050406030204" pitchFamily="18" charset="0"/>
                                        <a:sym typeface="Symbol" panose="05050102010706020507" pitchFamily="18" charset="2"/>
                                      </a:rPr>
                                    </m:ctrlPr>
                                  </m:sSupPr>
                                  <m:e>
                                    <m:r>
                                      <a:rPr lang="es-ES" i="1">
                                        <a:latin typeface="Cambria Math" panose="02040503050406030204" pitchFamily="18" charset="0"/>
                                        <a:ea typeface="Cambria Math" panose="02040503050406030204" pitchFamily="18" charset="0"/>
                                        <a:sym typeface="Symbol" panose="05050102010706020507" pitchFamily="18" charset="2"/>
                                      </a:rPr>
                                      <m:t>ℏ</m:t>
                                    </m:r>
                                  </m:e>
                                  <m:sup>
                                    <m:r>
                                      <a:rPr lang="es-ES" i="1">
                                        <a:latin typeface="Cambria Math" panose="02040503050406030204" pitchFamily="18" charset="0"/>
                                        <a:ea typeface="Cambria Math" panose="02040503050406030204" pitchFamily="18" charset="0"/>
                                        <a:sym typeface="Symbol" panose="05050102010706020507" pitchFamily="18" charset="2"/>
                                      </a:rPr>
                                      <m:t>2</m:t>
                                    </m:r>
                                  </m:sup>
                                </m:sSup>
                              </m:den>
                            </m:f>
                          </m:e>
                        </m:d>
                      </m:e>
                      <m:sup>
                        <m:r>
                          <a:rPr lang="es-ES" i="1">
                            <a:latin typeface="Cambria Math" panose="02040503050406030204" pitchFamily="18" charset="0"/>
                            <a:ea typeface="Cambria Math" panose="02040503050406030204" pitchFamily="18" charset="0"/>
                            <a:sym typeface="Symbol" panose="05050102010706020507" pitchFamily="18" charset="2"/>
                          </a:rPr>
                          <m:t>3/2</m:t>
                        </m:r>
                      </m:sup>
                    </m:sSup>
                    <m:sSup>
                      <m:sSupPr>
                        <m:ctrlPr>
                          <a:rPr lang="es-ES" i="1">
                            <a:latin typeface="Cambria Math" panose="02040503050406030204" pitchFamily="18" charset="0"/>
                            <a:ea typeface="Cambria Math" panose="02040503050406030204" pitchFamily="18" charset="0"/>
                            <a:sym typeface="Symbol" panose="05050102010706020507" pitchFamily="18" charset="2"/>
                          </a:rPr>
                        </m:ctrlPr>
                      </m:sSupPr>
                      <m:e>
                        <m:d>
                          <m:dPr>
                            <m:ctrlPr>
                              <a:rPr lang="es-ES" i="1">
                                <a:latin typeface="Cambria Math" panose="02040503050406030204" pitchFamily="18" charset="0"/>
                                <a:ea typeface="Cambria Math" panose="02040503050406030204" pitchFamily="18" charset="0"/>
                                <a:sym typeface="Symbol" panose="05050102010706020507" pitchFamily="18" charset="2"/>
                              </a:rPr>
                            </m:ctrlPr>
                          </m:dPr>
                          <m:e>
                            <m:sSub>
                              <m:sSubPr>
                                <m:ctrlPr>
                                  <a:rPr lang="es-ES" i="1">
                                    <a:latin typeface="Cambria Math" panose="02040503050406030204" pitchFamily="18" charset="0"/>
                                    <a:ea typeface="Cambria Math" panose="02040503050406030204" pitchFamily="18" charset="0"/>
                                    <a:sym typeface="Symbol" panose="05050102010706020507" pitchFamily="18" charset="2"/>
                                  </a:rPr>
                                </m:ctrlPr>
                              </m:sSubPr>
                              <m:e>
                                <m:r>
                                  <a:rPr lang="es-ES" i="1">
                                    <a:latin typeface="Cambria Math" panose="02040503050406030204" pitchFamily="18" charset="0"/>
                                    <a:ea typeface="Cambria Math" panose="02040503050406030204" pitchFamily="18" charset="0"/>
                                    <a:sym typeface="Symbol" panose="05050102010706020507" pitchFamily="18" charset="2"/>
                                  </a:rPr>
                                  <m:t>𝐼</m:t>
                                </m:r>
                              </m:e>
                              <m:sub>
                                <m:r>
                                  <a:rPr lang="es-ES" i="1">
                                    <a:latin typeface="Cambria Math" panose="02040503050406030204" pitchFamily="18" charset="0"/>
                                    <a:ea typeface="Cambria Math" panose="02040503050406030204" pitchFamily="18" charset="0"/>
                                    <a:sym typeface="Symbol" panose="05050102010706020507" pitchFamily="18" charset="2"/>
                                  </a:rPr>
                                  <m:t>𝐴</m:t>
                                </m:r>
                              </m:sub>
                            </m:sSub>
                            <m:sSub>
                              <m:sSubPr>
                                <m:ctrlPr>
                                  <a:rPr lang="es-ES" i="1">
                                    <a:latin typeface="Cambria Math" panose="02040503050406030204" pitchFamily="18" charset="0"/>
                                    <a:ea typeface="Cambria Math" panose="02040503050406030204" pitchFamily="18" charset="0"/>
                                    <a:sym typeface="Symbol" panose="05050102010706020507" pitchFamily="18" charset="2"/>
                                  </a:rPr>
                                </m:ctrlPr>
                              </m:sSubPr>
                              <m:e>
                                <m:r>
                                  <a:rPr lang="es-ES" i="1">
                                    <a:latin typeface="Cambria Math" panose="02040503050406030204" pitchFamily="18" charset="0"/>
                                    <a:ea typeface="Cambria Math" panose="02040503050406030204" pitchFamily="18" charset="0"/>
                                    <a:sym typeface="Symbol" panose="05050102010706020507" pitchFamily="18" charset="2"/>
                                  </a:rPr>
                                  <m:t>𝐼</m:t>
                                </m:r>
                              </m:e>
                              <m:sub>
                                <m:r>
                                  <a:rPr lang="es-ES" i="1">
                                    <a:latin typeface="Cambria Math" panose="02040503050406030204" pitchFamily="18" charset="0"/>
                                    <a:ea typeface="Cambria Math" panose="02040503050406030204" pitchFamily="18" charset="0"/>
                                    <a:sym typeface="Symbol" panose="05050102010706020507" pitchFamily="18" charset="2"/>
                                  </a:rPr>
                                  <m:t>𝐵</m:t>
                                </m:r>
                              </m:sub>
                            </m:sSub>
                            <m:sSub>
                              <m:sSubPr>
                                <m:ctrlPr>
                                  <a:rPr lang="es-ES" i="1">
                                    <a:latin typeface="Cambria Math" panose="02040503050406030204" pitchFamily="18" charset="0"/>
                                    <a:ea typeface="Cambria Math" panose="02040503050406030204" pitchFamily="18" charset="0"/>
                                    <a:sym typeface="Symbol" panose="05050102010706020507" pitchFamily="18" charset="2"/>
                                  </a:rPr>
                                </m:ctrlPr>
                              </m:sSubPr>
                              <m:e>
                                <m:r>
                                  <a:rPr lang="es-ES" i="1">
                                    <a:latin typeface="Cambria Math" panose="02040503050406030204" pitchFamily="18" charset="0"/>
                                    <a:ea typeface="Cambria Math" panose="02040503050406030204" pitchFamily="18" charset="0"/>
                                    <a:sym typeface="Symbol" panose="05050102010706020507" pitchFamily="18" charset="2"/>
                                  </a:rPr>
                                  <m:t>𝐼</m:t>
                                </m:r>
                              </m:e>
                              <m:sub>
                                <m:r>
                                  <a:rPr lang="es-ES" i="1">
                                    <a:latin typeface="Cambria Math" panose="02040503050406030204" pitchFamily="18" charset="0"/>
                                    <a:ea typeface="Cambria Math" panose="02040503050406030204" pitchFamily="18" charset="0"/>
                                    <a:sym typeface="Symbol" panose="05050102010706020507" pitchFamily="18" charset="2"/>
                                  </a:rPr>
                                  <m:t>𝐶</m:t>
                                </m:r>
                              </m:sub>
                            </m:sSub>
                          </m:e>
                        </m:d>
                      </m:e>
                      <m:sup>
                        <m:r>
                          <a:rPr lang="es-ES" i="1">
                            <a:latin typeface="Cambria Math" panose="02040503050406030204" pitchFamily="18" charset="0"/>
                            <a:ea typeface="Cambria Math" panose="02040503050406030204" pitchFamily="18" charset="0"/>
                            <a:sym typeface="Symbol" panose="05050102010706020507" pitchFamily="18" charset="2"/>
                          </a:rPr>
                          <m:t>1/2</m:t>
                        </m:r>
                      </m:sup>
                    </m:sSup>
                  </m:oMath>
                </a14:m>
                <a:r>
                  <a:rPr lang="en-GB" dirty="0">
                    <a:sym typeface="Symbol" panose="05050102010706020507" pitchFamily="18" charset="2"/>
                  </a:rPr>
                  <a:t>	(29)</a:t>
                </a:r>
                <a:endParaRPr lang="en-GB" dirty="0">
                  <a:solidFill>
                    <a:srgbClr val="002060"/>
                  </a:solidFill>
                  <a:sym typeface="Symbol" panose="05050102010706020507" pitchFamily="18" charset="2"/>
                </a:endParaRPr>
              </a:p>
            </p:txBody>
          </p:sp>
        </mc:Choice>
        <mc:Fallback xmlns="">
          <p:sp>
            <p:nvSpPr>
              <p:cNvPr id="60" name="CuadroTexto 59">
                <a:extLst>
                  <a:ext uri="{FF2B5EF4-FFF2-40B4-BE49-F238E27FC236}">
                    <a16:creationId xmlns:a16="http://schemas.microsoft.com/office/drawing/2014/main" id="{BC771969-4317-4967-8A73-4E2D0D6B3EBC}"/>
                  </a:ext>
                </a:extLst>
              </p:cNvPr>
              <p:cNvSpPr txBox="1">
                <a:spLocks noRot="1" noChangeAspect="1" noMove="1" noResize="1" noEditPoints="1" noAdjustHandles="1" noChangeArrowheads="1" noChangeShapeType="1" noTextEdit="1"/>
              </p:cNvSpPr>
              <p:nvPr/>
            </p:nvSpPr>
            <p:spPr>
              <a:xfrm>
                <a:off x="335202" y="587938"/>
                <a:ext cx="8656804" cy="1710340"/>
              </a:xfrm>
              <a:prstGeom prst="rect">
                <a:avLst/>
              </a:prstGeom>
              <a:blipFill>
                <a:blip r:embed="rId3"/>
                <a:stretch>
                  <a:fillRect l="-439" t="-735"/>
                </a:stretch>
              </a:blipFill>
            </p:spPr>
            <p:txBody>
              <a:bodyPr/>
              <a:lstStyle/>
              <a:p>
                <a:r>
                  <a:rPr lang="en-GB">
                    <a:noFill/>
                  </a:rPr>
                  <a:t> </a:t>
                </a:r>
              </a:p>
            </p:txBody>
          </p:sp>
        </mc:Fallback>
      </mc:AlternateContent>
      <p:sp>
        <p:nvSpPr>
          <p:cNvPr id="2" name="Marcador de número de diapositiva 1">
            <a:extLst>
              <a:ext uri="{FF2B5EF4-FFF2-40B4-BE49-F238E27FC236}">
                <a16:creationId xmlns:a16="http://schemas.microsoft.com/office/drawing/2014/main" id="{C6677C36-9D48-4DDB-9ABC-A328AF50DCD6}"/>
              </a:ext>
            </a:extLst>
          </p:cNvPr>
          <p:cNvSpPr>
            <a:spLocks noGrp="1"/>
          </p:cNvSpPr>
          <p:nvPr>
            <p:ph type="sldNum" sz="quarter" idx="12"/>
          </p:nvPr>
        </p:nvSpPr>
        <p:spPr/>
        <p:txBody>
          <a:bodyPr/>
          <a:lstStyle/>
          <a:p>
            <a:fld id="{DFA4F046-044E-46E9-9F2A-D598350E22B2}" type="slidenum">
              <a:rPr lang="es-ES" smtClean="0"/>
              <a:t>11</a:t>
            </a:fld>
            <a:endParaRPr lang="es-ES"/>
          </a:p>
        </p:txBody>
      </p:sp>
      <mc:AlternateContent xmlns:mc="http://schemas.openxmlformats.org/markup-compatibility/2006" xmlns:a14="http://schemas.microsoft.com/office/drawing/2010/main">
        <mc:Choice Requires="a14">
          <p:sp>
            <p:nvSpPr>
              <p:cNvPr id="3" name="CuadroTexto 2">
                <a:extLst>
                  <a:ext uri="{FF2B5EF4-FFF2-40B4-BE49-F238E27FC236}">
                    <a16:creationId xmlns:a16="http://schemas.microsoft.com/office/drawing/2014/main" id="{7AA96938-7BF2-064D-A937-53ADD723DA2A}"/>
                  </a:ext>
                </a:extLst>
              </p:cNvPr>
              <p:cNvSpPr txBox="1"/>
              <p:nvPr/>
            </p:nvSpPr>
            <p:spPr>
              <a:xfrm>
                <a:off x="335203" y="2527716"/>
                <a:ext cx="8180147" cy="1783822"/>
              </a:xfrm>
              <a:prstGeom prst="rect">
                <a:avLst/>
              </a:prstGeom>
              <a:noFill/>
            </p:spPr>
            <p:txBody>
              <a:bodyPr wrap="square" rtlCol="0">
                <a:spAutoFit/>
              </a:bodyPr>
              <a:lstStyle/>
              <a:p>
                <a:pPr>
                  <a:spcBef>
                    <a:spcPts val="600"/>
                  </a:spcBef>
                  <a:spcAft>
                    <a:spcPts val="1200"/>
                  </a:spcAft>
                </a:pPr>
                <a:r>
                  <a:rPr lang="en-GB" dirty="0">
                    <a:solidFill>
                      <a:srgbClr val="002060"/>
                    </a:solidFill>
                    <a:sym typeface="Symbol" panose="05050102010706020507" pitchFamily="18" charset="2"/>
                  </a:rPr>
                  <a:t>Vibrational partition function </a:t>
                </a:r>
                <a:endParaRPr lang="en-GB" dirty="0">
                  <a:solidFill>
                    <a:srgbClr val="FF0000"/>
                  </a:solidFill>
                  <a:sym typeface="Symbol" panose="05050102010706020507" pitchFamily="18" charset="2"/>
                </a:endParaRPr>
              </a:p>
              <a:p>
                <a:pPr>
                  <a:spcBef>
                    <a:spcPts val="600"/>
                  </a:spcBef>
                  <a:spcAft>
                    <a:spcPts val="1200"/>
                  </a:spcAft>
                </a:pPr>
                <a:r>
                  <a:rPr lang="en-GB" dirty="0">
                    <a:solidFill>
                      <a:srgbClr val="FF0000"/>
                    </a:solidFill>
                    <a:sym typeface="Symbol" panose="05050102010706020507" pitchFamily="18" charset="2"/>
                  </a:rPr>
                  <a:t>	</a:t>
                </a:r>
                <a14:m>
                  <m:oMath xmlns:m="http://schemas.openxmlformats.org/officeDocument/2006/math">
                    <m:sSub>
                      <m:sSubPr>
                        <m:ctrlPr>
                          <a:rPr lang="en-GB" i="1">
                            <a:latin typeface="Cambria Math" panose="02040503050406030204" pitchFamily="18" charset="0"/>
                            <a:sym typeface="Symbol" panose="05050102010706020507" pitchFamily="18" charset="2"/>
                          </a:rPr>
                        </m:ctrlPr>
                      </m:sSubPr>
                      <m:e>
                        <m:r>
                          <a:rPr lang="es-ES" i="1">
                            <a:latin typeface="Cambria Math" panose="02040503050406030204" pitchFamily="18" charset="0"/>
                            <a:sym typeface="Symbol" panose="05050102010706020507" pitchFamily="18" charset="2"/>
                          </a:rPr>
                          <m:t>𝑞</m:t>
                        </m:r>
                      </m:e>
                      <m:sub>
                        <m:r>
                          <m:rPr>
                            <m:sty m:val="p"/>
                          </m:rPr>
                          <a:rPr lang="es-ES">
                            <a:latin typeface="Cambria Math" panose="02040503050406030204" pitchFamily="18" charset="0"/>
                            <a:sym typeface="Symbol" panose="05050102010706020507" pitchFamily="18" charset="2"/>
                          </a:rPr>
                          <m:t>vib</m:t>
                        </m:r>
                      </m:sub>
                    </m:sSub>
                    <m:r>
                      <a:rPr lang="es-ES" i="1">
                        <a:latin typeface="Cambria Math" panose="02040503050406030204" pitchFamily="18" charset="0"/>
                        <a:sym typeface="Symbol" panose="05050102010706020507" pitchFamily="18" charset="2"/>
                      </a:rPr>
                      <m:t>=</m:t>
                    </m:r>
                    <m:nary>
                      <m:naryPr>
                        <m:chr m:val="∏"/>
                        <m:ctrlPr>
                          <a:rPr lang="es-ES" i="1">
                            <a:latin typeface="Cambria Math" panose="02040503050406030204" pitchFamily="18" charset="0"/>
                            <a:sym typeface="Symbol" panose="05050102010706020507" pitchFamily="18" charset="2"/>
                          </a:rPr>
                        </m:ctrlPr>
                      </m:naryPr>
                      <m:sub>
                        <m:r>
                          <m:rPr>
                            <m:brk m:alnAt="23"/>
                          </m:rPr>
                          <a:rPr lang="es-ES" i="1">
                            <a:latin typeface="Cambria Math" panose="02040503050406030204" pitchFamily="18" charset="0"/>
                            <a:sym typeface="Symbol" panose="05050102010706020507" pitchFamily="18" charset="2"/>
                          </a:rPr>
                          <m:t>𝑖</m:t>
                        </m:r>
                        <m:r>
                          <a:rPr lang="es-ES" i="1">
                            <a:latin typeface="Cambria Math" panose="02040503050406030204" pitchFamily="18" charset="0"/>
                            <a:sym typeface="Symbol" panose="05050102010706020507" pitchFamily="18" charset="2"/>
                          </a:rPr>
                          <m:t>=1</m:t>
                        </m:r>
                      </m:sub>
                      <m:sup>
                        <m:r>
                          <a:rPr lang="es-ES" i="1">
                            <a:latin typeface="Cambria Math" panose="02040503050406030204" pitchFamily="18" charset="0"/>
                            <a:sym typeface="Symbol" panose="05050102010706020507" pitchFamily="18" charset="2"/>
                          </a:rPr>
                          <m:t>3</m:t>
                        </m:r>
                        <m:r>
                          <a:rPr lang="es-ES" i="1">
                            <a:latin typeface="Cambria Math" panose="02040503050406030204" pitchFamily="18" charset="0"/>
                            <a:sym typeface="Symbol" panose="05050102010706020507" pitchFamily="18" charset="2"/>
                          </a:rPr>
                          <m:t>𝑁</m:t>
                        </m:r>
                        <m:r>
                          <a:rPr lang="es-ES" i="1">
                            <a:latin typeface="Cambria Math" panose="02040503050406030204" pitchFamily="18" charset="0"/>
                            <a:sym typeface="Symbol" panose="05050102010706020507" pitchFamily="18" charset="2"/>
                          </a:rPr>
                          <m:t>−6</m:t>
                        </m:r>
                      </m:sup>
                      <m:e>
                        <m:sSub>
                          <m:sSubPr>
                            <m:ctrlPr>
                              <a:rPr lang="es-ES" i="1">
                                <a:latin typeface="Cambria Math" panose="02040503050406030204" pitchFamily="18" charset="0"/>
                                <a:sym typeface="Symbol" panose="05050102010706020507" pitchFamily="18" charset="2"/>
                              </a:rPr>
                            </m:ctrlPr>
                          </m:sSubPr>
                          <m:e>
                            <m:r>
                              <a:rPr lang="es-ES" i="1">
                                <a:latin typeface="Cambria Math" panose="02040503050406030204" pitchFamily="18" charset="0"/>
                                <a:sym typeface="Symbol" panose="05050102010706020507" pitchFamily="18" charset="2"/>
                              </a:rPr>
                              <m:t>𝑞</m:t>
                            </m:r>
                          </m:e>
                          <m:sub>
                            <m:r>
                              <m:rPr>
                                <m:sty m:val="p"/>
                              </m:rPr>
                              <a:rPr lang="es-ES">
                                <a:latin typeface="Cambria Math" panose="02040503050406030204" pitchFamily="18" charset="0"/>
                                <a:sym typeface="Symbol" panose="05050102010706020507" pitchFamily="18" charset="2"/>
                              </a:rPr>
                              <m:t>vib</m:t>
                            </m:r>
                            <m:r>
                              <a:rPr lang="es-ES" i="1">
                                <a:latin typeface="Cambria Math" panose="02040503050406030204" pitchFamily="18" charset="0"/>
                                <a:sym typeface="Symbol" panose="05050102010706020507" pitchFamily="18" charset="2"/>
                              </a:rPr>
                              <m:t>,</m:t>
                            </m:r>
                            <m:r>
                              <a:rPr lang="es-ES" i="1">
                                <a:latin typeface="Cambria Math" panose="02040503050406030204" pitchFamily="18" charset="0"/>
                                <a:sym typeface="Symbol" panose="05050102010706020507" pitchFamily="18" charset="2"/>
                              </a:rPr>
                              <m:t>𝑖</m:t>
                            </m:r>
                          </m:sub>
                        </m:sSub>
                      </m:e>
                    </m:nary>
                    <m:r>
                      <a:rPr lang="es-ES" i="1">
                        <a:latin typeface="Cambria Math" panose="02040503050406030204" pitchFamily="18" charset="0"/>
                        <a:sym typeface="Symbol" panose="05050102010706020507" pitchFamily="18" charset="2"/>
                      </a:rPr>
                      <m:t>=</m:t>
                    </m:r>
                    <m:nary>
                      <m:naryPr>
                        <m:chr m:val="∏"/>
                        <m:ctrlPr>
                          <a:rPr lang="es-ES" i="1">
                            <a:latin typeface="Cambria Math" panose="02040503050406030204" pitchFamily="18" charset="0"/>
                            <a:sym typeface="Symbol" panose="05050102010706020507" pitchFamily="18" charset="2"/>
                          </a:rPr>
                        </m:ctrlPr>
                      </m:naryPr>
                      <m:sub>
                        <m:r>
                          <m:rPr>
                            <m:brk m:alnAt="23"/>
                          </m:rPr>
                          <a:rPr lang="es-ES" i="1">
                            <a:latin typeface="Cambria Math" panose="02040503050406030204" pitchFamily="18" charset="0"/>
                            <a:sym typeface="Symbol" panose="05050102010706020507" pitchFamily="18" charset="2"/>
                          </a:rPr>
                          <m:t>𝑖</m:t>
                        </m:r>
                        <m:r>
                          <a:rPr lang="es-ES" i="1">
                            <a:latin typeface="Cambria Math" panose="02040503050406030204" pitchFamily="18" charset="0"/>
                            <a:sym typeface="Symbol" panose="05050102010706020507" pitchFamily="18" charset="2"/>
                          </a:rPr>
                          <m:t>=1</m:t>
                        </m:r>
                      </m:sub>
                      <m:sup>
                        <m:r>
                          <a:rPr lang="es-ES" i="1">
                            <a:latin typeface="Cambria Math" panose="02040503050406030204" pitchFamily="18" charset="0"/>
                            <a:sym typeface="Symbol" panose="05050102010706020507" pitchFamily="18" charset="2"/>
                          </a:rPr>
                          <m:t>3</m:t>
                        </m:r>
                        <m:r>
                          <a:rPr lang="es-ES" i="1">
                            <a:latin typeface="Cambria Math" panose="02040503050406030204" pitchFamily="18" charset="0"/>
                            <a:sym typeface="Symbol" panose="05050102010706020507" pitchFamily="18" charset="2"/>
                          </a:rPr>
                          <m:t>𝑁</m:t>
                        </m:r>
                        <m:r>
                          <a:rPr lang="es-ES" i="1">
                            <a:latin typeface="Cambria Math" panose="02040503050406030204" pitchFamily="18" charset="0"/>
                            <a:sym typeface="Symbol" panose="05050102010706020507" pitchFamily="18" charset="2"/>
                          </a:rPr>
                          <m:t>−6</m:t>
                        </m:r>
                      </m:sup>
                      <m:e>
                        <m:f>
                          <m:fPr>
                            <m:ctrlPr>
                              <a:rPr lang="es-ES" i="1">
                                <a:latin typeface="Cambria Math" panose="02040503050406030204" pitchFamily="18" charset="0"/>
                                <a:sym typeface="Symbol" panose="05050102010706020507" pitchFamily="18" charset="2"/>
                              </a:rPr>
                            </m:ctrlPr>
                          </m:fPr>
                          <m:num>
                            <m:r>
                              <a:rPr lang="es-ES" i="1">
                                <a:latin typeface="Cambria Math" panose="02040503050406030204" pitchFamily="18" charset="0"/>
                                <a:sym typeface="Symbol" panose="05050102010706020507" pitchFamily="18" charset="2"/>
                              </a:rPr>
                              <m:t>1</m:t>
                            </m:r>
                          </m:num>
                          <m:den>
                            <m:r>
                              <a:rPr lang="es-ES" i="1">
                                <a:latin typeface="Cambria Math" panose="02040503050406030204" pitchFamily="18" charset="0"/>
                                <a:sym typeface="Symbol" panose="05050102010706020507" pitchFamily="18" charset="2"/>
                              </a:rPr>
                              <m:t>1−</m:t>
                            </m:r>
                            <m:sSup>
                              <m:sSupPr>
                                <m:ctrlPr>
                                  <a:rPr lang="es-ES" i="1">
                                    <a:latin typeface="Cambria Math" panose="02040503050406030204" pitchFamily="18" charset="0"/>
                                    <a:sym typeface="Symbol" panose="05050102010706020507" pitchFamily="18" charset="2"/>
                                  </a:rPr>
                                </m:ctrlPr>
                              </m:sSupPr>
                              <m:e>
                                <m:r>
                                  <a:rPr lang="es-ES" i="1">
                                    <a:latin typeface="Cambria Math" panose="02040503050406030204" pitchFamily="18" charset="0"/>
                                    <a:sym typeface="Symbol" panose="05050102010706020507" pitchFamily="18" charset="2"/>
                                  </a:rPr>
                                  <m:t>𝑒</m:t>
                                </m:r>
                              </m:e>
                              <m:sup>
                                <m:r>
                                  <a:rPr lang="es-ES" i="1">
                                    <a:latin typeface="Cambria Math" panose="02040503050406030204" pitchFamily="18" charset="0"/>
                                    <a:sym typeface="Symbol" panose="05050102010706020507" pitchFamily="18" charset="2"/>
                                  </a:rPr>
                                  <m:t>−</m:t>
                                </m:r>
                                <m:r>
                                  <a:rPr lang="es-ES" i="1">
                                    <a:latin typeface="Cambria Math" panose="02040503050406030204" pitchFamily="18" charset="0"/>
                                    <a:sym typeface="Symbol" panose="05050102010706020507" pitchFamily="18" charset="2"/>
                                  </a:rPr>
                                  <m:t>h</m:t>
                                </m:r>
                                <m:sSub>
                                  <m:sSubPr>
                                    <m:ctrlPr>
                                      <a:rPr lang="es-ES" i="1">
                                        <a:latin typeface="Cambria Math" panose="02040503050406030204" pitchFamily="18" charset="0"/>
                                        <a:sym typeface="Symbol" panose="05050102010706020507" pitchFamily="18" charset="2"/>
                                      </a:rPr>
                                    </m:ctrlPr>
                                  </m:sSubPr>
                                  <m:e>
                                    <m:r>
                                      <a:rPr lang="es-ES" i="1">
                                        <a:latin typeface="Cambria Math" panose="02040503050406030204" pitchFamily="18" charset="0"/>
                                        <a:ea typeface="Cambria Math" panose="02040503050406030204" pitchFamily="18" charset="0"/>
                                        <a:sym typeface="Symbol" panose="05050102010706020507" pitchFamily="18" charset="2"/>
                                      </a:rPr>
                                      <m:t>𝜈</m:t>
                                    </m:r>
                                  </m:e>
                                  <m:sub>
                                    <m:r>
                                      <a:rPr lang="es-ES" i="1">
                                        <a:latin typeface="Cambria Math" panose="02040503050406030204" pitchFamily="18" charset="0"/>
                                        <a:sym typeface="Symbol" panose="05050102010706020507" pitchFamily="18" charset="2"/>
                                      </a:rPr>
                                      <m:t>𝑖</m:t>
                                    </m:r>
                                  </m:sub>
                                </m:sSub>
                                <m:r>
                                  <a:rPr lang="es-ES" i="1">
                                    <a:latin typeface="Cambria Math" panose="02040503050406030204" pitchFamily="18" charset="0"/>
                                    <a:sym typeface="Symbol" panose="05050102010706020507" pitchFamily="18" charset="2"/>
                                  </a:rPr>
                                  <m:t>/</m:t>
                                </m:r>
                                <m:sSub>
                                  <m:sSubPr>
                                    <m:ctrlPr>
                                      <a:rPr lang="es-ES" i="1">
                                        <a:latin typeface="Cambria Math" panose="02040503050406030204" pitchFamily="18" charset="0"/>
                                        <a:ea typeface="Cambria Math" panose="02040503050406030204" pitchFamily="18" charset="0"/>
                                        <a:sym typeface="Symbol" panose="05050102010706020507" pitchFamily="18" charset="2"/>
                                      </a:rPr>
                                    </m:ctrlPr>
                                  </m:sSubPr>
                                  <m:e>
                                    <m:r>
                                      <a:rPr lang="es-ES" i="1">
                                        <a:latin typeface="Cambria Math" panose="02040503050406030204" pitchFamily="18" charset="0"/>
                                        <a:ea typeface="Cambria Math" panose="02040503050406030204" pitchFamily="18" charset="0"/>
                                        <a:sym typeface="Symbol" panose="05050102010706020507" pitchFamily="18" charset="2"/>
                                      </a:rPr>
                                      <m:t>𝑘</m:t>
                                    </m:r>
                                  </m:e>
                                  <m:sub>
                                    <m:r>
                                      <m:rPr>
                                        <m:sty m:val="p"/>
                                      </m:rPr>
                                      <a:rPr lang="es-ES">
                                        <a:latin typeface="Cambria Math" panose="02040503050406030204" pitchFamily="18" charset="0"/>
                                        <a:ea typeface="Cambria Math" panose="02040503050406030204" pitchFamily="18" charset="0"/>
                                        <a:sym typeface="Symbol" panose="05050102010706020507" pitchFamily="18" charset="2"/>
                                      </a:rPr>
                                      <m:t>B</m:t>
                                    </m:r>
                                  </m:sub>
                                </m:sSub>
                                <m:r>
                                  <a:rPr lang="es-ES" i="1">
                                    <a:latin typeface="Cambria Math" panose="02040503050406030204" pitchFamily="18" charset="0"/>
                                    <a:sym typeface="Symbol" panose="05050102010706020507" pitchFamily="18" charset="2"/>
                                  </a:rPr>
                                  <m:t>𝑇</m:t>
                                </m:r>
                              </m:sup>
                            </m:sSup>
                          </m:den>
                        </m:f>
                      </m:e>
                    </m:nary>
                  </m:oMath>
                </a14:m>
                <a:r>
                  <a:rPr lang="en-GB" dirty="0">
                    <a:sym typeface="Symbol" panose="05050102010706020507" pitchFamily="18" charset="2"/>
                  </a:rPr>
                  <a:t>			(30)</a:t>
                </a:r>
              </a:p>
              <a:p>
                <a:pPr>
                  <a:spcBef>
                    <a:spcPts val="600"/>
                  </a:spcBef>
                  <a:spcAft>
                    <a:spcPts val="1200"/>
                  </a:spcAft>
                </a:pPr>
                <a:r>
                  <a:rPr lang="en-GB" dirty="0">
                    <a:sym typeface="Symbol" panose="05050102010706020507" pitchFamily="18" charset="2"/>
                  </a:rPr>
                  <a:t>This expression is obtained by using the harmonic oscillator and taken the energy zero at the lowest energy level.</a:t>
                </a:r>
              </a:p>
            </p:txBody>
          </p:sp>
        </mc:Choice>
        <mc:Fallback xmlns="">
          <p:sp>
            <p:nvSpPr>
              <p:cNvPr id="3" name="CuadroTexto 2">
                <a:extLst>
                  <a:ext uri="{FF2B5EF4-FFF2-40B4-BE49-F238E27FC236}">
                    <a16:creationId xmlns:a16="http://schemas.microsoft.com/office/drawing/2014/main" id="{7AA96938-7BF2-064D-A937-53ADD723DA2A}"/>
                  </a:ext>
                </a:extLst>
              </p:cNvPr>
              <p:cNvSpPr txBox="1">
                <a:spLocks noRot="1" noChangeAspect="1" noMove="1" noResize="1" noEditPoints="1" noAdjustHandles="1" noChangeArrowheads="1" noChangeShapeType="1" noTextEdit="1"/>
              </p:cNvSpPr>
              <p:nvPr/>
            </p:nvSpPr>
            <p:spPr>
              <a:xfrm>
                <a:off x="335203" y="2527716"/>
                <a:ext cx="8180147" cy="1783822"/>
              </a:xfrm>
              <a:prstGeom prst="rect">
                <a:avLst/>
              </a:prstGeom>
              <a:blipFill>
                <a:blip r:embed="rId4"/>
                <a:stretch>
                  <a:fillRect l="-464" t="-1418" r="-929" b="-4965"/>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CuadroTexto 3">
                <a:extLst>
                  <a:ext uri="{FF2B5EF4-FFF2-40B4-BE49-F238E27FC236}">
                    <a16:creationId xmlns:a16="http://schemas.microsoft.com/office/drawing/2014/main" id="{22E17A74-4FE1-E245-8DEA-BB3C43EA48EA}"/>
                  </a:ext>
                </a:extLst>
              </p:cNvPr>
              <p:cNvSpPr txBox="1"/>
              <p:nvPr/>
            </p:nvSpPr>
            <p:spPr>
              <a:xfrm>
                <a:off x="335202" y="4540976"/>
                <a:ext cx="8180147" cy="2103204"/>
              </a:xfrm>
              <a:prstGeom prst="rect">
                <a:avLst/>
              </a:prstGeom>
              <a:noFill/>
            </p:spPr>
            <p:txBody>
              <a:bodyPr wrap="square" rtlCol="0">
                <a:spAutoFit/>
              </a:bodyPr>
              <a:lstStyle/>
              <a:p>
                <a:pPr>
                  <a:spcBef>
                    <a:spcPts val="600"/>
                  </a:spcBef>
                  <a:spcAft>
                    <a:spcPts val="1200"/>
                  </a:spcAft>
                </a:pPr>
                <a:r>
                  <a:rPr lang="en-GB" dirty="0">
                    <a:solidFill>
                      <a:srgbClr val="002060"/>
                    </a:solidFill>
                    <a:sym typeface="Symbol" panose="05050102010706020507" pitchFamily="18" charset="2"/>
                  </a:rPr>
                  <a:t>Electronic partition function</a:t>
                </a:r>
              </a:p>
              <a:p>
                <a:pPr>
                  <a:spcBef>
                    <a:spcPts val="600"/>
                  </a:spcBef>
                  <a:spcAft>
                    <a:spcPts val="1200"/>
                  </a:spcAft>
                </a:pPr>
                <a:r>
                  <a:rPr lang="en-GB" dirty="0">
                    <a:sym typeface="Symbol" panose="05050102010706020507" pitchFamily="18" charset="2"/>
                  </a:rPr>
                  <a:t>	</a:t>
                </a:r>
                <a14:m>
                  <m:oMath xmlns:m="http://schemas.openxmlformats.org/officeDocument/2006/math">
                    <m:sSub>
                      <m:sSubPr>
                        <m:ctrlPr>
                          <a:rPr lang="en-GB" i="1">
                            <a:latin typeface="Cambria Math" panose="02040503050406030204" pitchFamily="18" charset="0"/>
                            <a:sym typeface="Symbol" panose="05050102010706020507" pitchFamily="18" charset="2"/>
                          </a:rPr>
                        </m:ctrlPr>
                      </m:sSubPr>
                      <m:e>
                        <m:r>
                          <a:rPr lang="es-ES" i="1">
                            <a:latin typeface="Cambria Math" panose="02040503050406030204" pitchFamily="18" charset="0"/>
                            <a:sym typeface="Symbol" panose="05050102010706020507" pitchFamily="18" charset="2"/>
                          </a:rPr>
                          <m:t>𝑞</m:t>
                        </m:r>
                      </m:e>
                      <m:sub>
                        <m:r>
                          <m:rPr>
                            <m:sty m:val="p"/>
                          </m:rPr>
                          <a:rPr lang="es-ES">
                            <a:latin typeface="Cambria Math" panose="02040503050406030204" pitchFamily="18" charset="0"/>
                            <a:sym typeface="Symbol" panose="05050102010706020507" pitchFamily="18" charset="2"/>
                          </a:rPr>
                          <m:t>el</m:t>
                        </m:r>
                      </m:sub>
                    </m:sSub>
                    <m:r>
                      <a:rPr lang="es-ES" i="1">
                        <a:latin typeface="Cambria Math" panose="02040503050406030204" pitchFamily="18" charset="0"/>
                        <a:sym typeface="Symbol" panose="05050102010706020507" pitchFamily="18" charset="2"/>
                      </a:rPr>
                      <m:t>=</m:t>
                    </m:r>
                    <m:sSub>
                      <m:sSubPr>
                        <m:ctrlPr>
                          <a:rPr lang="es-ES" i="1">
                            <a:latin typeface="Cambria Math" panose="02040503050406030204" pitchFamily="18" charset="0"/>
                            <a:sym typeface="Symbol" panose="05050102010706020507" pitchFamily="18" charset="2"/>
                          </a:rPr>
                        </m:ctrlPr>
                      </m:sSubPr>
                      <m:e>
                        <m:r>
                          <a:rPr lang="es-ES" i="1">
                            <a:latin typeface="Cambria Math" panose="02040503050406030204" pitchFamily="18" charset="0"/>
                            <a:sym typeface="Symbol" panose="05050102010706020507" pitchFamily="18" charset="2"/>
                          </a:rPr>
                          <m:t>𝑔</m:t>
                        </m:r>
                      </m:e>
                      <m:sub>
                        <m:r>
                          <a:rPr lang="es-ES" i="1">
                            <a:latin typeface="Cambria Math" panose="02040503050406030204" pitchFamily="18" charset="0"/>
                            <a:sym typeface="Symbol" panose="05050102010706020507" pitchFamily="18" charset="2"/>
                          </a:rPr>
                          <m:t>0</m:t>
                        </m:r>
                      </m:sub>
                    </m:sSub>
                    <m:r>
                      <a:rPr lang="es-ES" i="1">
                        <a:latin typeface="Cambria Math" panose="02040503050406030204" pitchFamily="18" charset="0"/>
                        <a:sym typeface="Symbol" panose="05050102010706020507" pitchFamily="18" charset="2"/>
                      </a:rPr>
                      <m:t>+</m:t>
                    </m:r>
                    <m:sSub>
                      <m:sSubPr>
                        <m:ctrlPr>
                          <a:rPr lang="es-ES" i="1">
                            <a:latin typeface="Cambria Math" panose="02040503050406030204" pitchFamily="18" charset="0"/>
                            <a:sym typeface="Symbol" panose="05050102010706020507" pitchFamily="18" charset="2"/>
                          </a:rPr>
                        </m:ctrlPr>
                      </m:sSubPr>
                      <m:e>
                        <m:r>
                          <a:rPr lang="es-ES" i="1">
                            <a:latin typeface="Cambria Math" panose="02040503050406030204" pitchFamily="18" charset="0"/>
                            <a:sym typeface="Symbol" panose="05050102010706020507" pitchFamily="18" charset="2"/>
                          </a:rPr>
                          <m:t>𝑔</m:t>
                        </m:r>
                      </m:e>
                      <m:sub>
                        <m:r>
                          <a:rPr lang="es-ES" i="1">
                            <a:latin typeface="Cambria Math" panose="02040503050406030204" pitchFamily="18" charset="0"/>
                            <a:sym typeface="Symbol" panose="05050102010706020507" pitchFamily="18" charset="2"/>
                          </a:rPr>
                          <m:t>1</m:t>
                        </m:r>
                      </m:sub>
                    </m:sSub>
                    <m:sSup>
                      <m:sSupPr>
                        <m:ctrlPr>
                          <a:rPr lang="es-ES" i="1">
                            <a:latin typeface="Cambria Math" panose="02040503050406030204" pitchFamily="18" charset="0"/>
                            <a:sym typeface="Symbol" panose="05050102010706020507" pitchFamily="18" charset="2"/>
                          </a:rPr>
                        </m:ctrlPr>
                      </m:sSupPr>
                      <m:e>
                        <m:r>
                          <a:rPr lang="es-ES" i="1">
                            <a:latin typeface="Cambria Math" panose="02040503050406030204" pitchFamily="18" charset="0"/>
                            <a:sym typeface="Symbol" panose="05050102010706020507" pitchFamily="18" charset="2"/>
                          </a:rPr>
                          <m:t>𝑒</m:t>
                        </m:r>
                      </m:e>
                      <m:sup>
                        <m:r>
                          <a:rPr lang="es-ES" i="1">
                            <a:latin typeface="Cambria Math" panose="02040503050406030204" pitchFamily="18" charset="0"/>
                            <a:sym typeface="Symbol" panose="05050102010706020507" pitchFamily="18" charset="2"/>
                          </a:rPr>
                          <m:t>−</m:t>
                        </m:r>
                        <m:sSub>
                          <m:sSubPr>
                            <m:ctrlPr>
                              <a:rPr lang="es-ES" i="1">
                                <a:latin typeface="Cambria Math" panose="02040503050406030204" pitchFamily="18" charset="0"/>
                                <a:sym typeface="Symbol" panose="05050102010706020507" pitchFamily="18" charset="2"/>
                              </a:rPr>
                            </m:ctrlPr>
                          </m:sSubPr>
                          <m:e>
                            <m:r>
                              <a:rPr lang="es-ES" i="1">
                                <a:latin typeface="Cambria Math" panose="02040503050406030204" pitchFamily="18" charset="0"/>
                                <a:ea typeface="Cambria Math" panose="02040503050406030204" pitchFamily="18" charset="0"/>
                                <a:sym typeface="Symbol" panose="05050102010706020507" pitchFamily="18" charset="2"/>
                              </a:rPr>
                              <m:t>𝜀</m:t>
                            </m:r>
                          </m:e>
                          <m:sub>
                            <m:r>
                              <a:rPr lang="es-ES" i="1">
                                <a:latin typeface="Cambria Math" panose="02040503050406030204" pitchFamily="18" charset="0"/>
                                <a:sym typeface="Symbol" panose="05050102010706020507" pitchFamily="18" charset="2"/>
                              </a:rPr>
                              <m:t>1</m:t>
                            </m:r>
                          </m:sub>
                        </m:sSub>
                        <m:r>
                          <a:rPr lang="es-ES" i="1">
                            <a:latin typeface="Cambria Math" panose="02040503050406030204" pitchFamily="18" charset="0"/>
                            <a:sym typeface="Symbol" panose="05050102010706020507" pitchFamily="18" charset="2"/>
                          </a:rPr>
                          <m:t>/</m:t>
                        </m:r>
                        <m:sSub>
                          <m:sSubPr>
                            <m:ctrlPr>
                              <a:rPr lang="es-ES" i="1">
                                <a:latin typeface="Cambria Math" panose="02040503050406030204" pitchFamily="18" charset="0"/>
                                <a:ea typeface="Cambria Math" panose="02040503050406030204" pitchFamily="18" charset="0"/>
                                <a:sym typeface="Symbol" panose="05050102010706020507" pitchFamily="18" charset="2"/>
                              </a:rPr>
                            </m:ctrlPr>
                          </m:sSubPr>
                          <m:e>
                            <m:r>
                              <a:rPr lang="es-ES" i="1">
                                <a:latin typeface="Cambria Math" panose="02040503050406030204" pitchFamily="18" charset="0"/>
                                <a:ea typeface="Cambria Math" panose="02040503050406030204" pitchFamily="18" charset="0"/>
                                <a:sym typeface="Symbol" panose="05050102010706020507" pitchFamily="18" charset="2"/>
                              </a:rPr>
                              <m:t>𝑘</m:t>
                            </m:r>
                          </m:e>
                          <m:sub>
                            <m:r>
                              <m:rPr>
                                <m:sty m:val="p"/>
                              </m:rPr>
                              <a:rPr lang="es-ES">
                                <a:latin typeface="Cambria Math" panose="02040503050406030204" pitchFamily="18" charset="0"/>
                                <a:ea typeface="Cambria Math" panose="02040503050406030204" pitchFamily="18" charset="0"/>
                                <a:sym typeface="Symbol" panose="05050102010706020507" pitchFamily="18" charset="2"/>
                              </a:rPr>
                              <m:t>B</m:t>
                            </m:r>
                          </m:sub>
                        </m:sSub>
                        <m:r>
                          <a:rPr lang="es-ES" i="1">
                            <a:latin typeface="Cambria Math" panose="02040503050406030204" pitchFamily="18" charset="0"/>
                            <a:sym typeface="Symbol" panose="05050102010706020507" pitchFamily="18" charset="2"/>
                          </a:rPr>
                          <m:t>𝑇</m:t>
                        </m:r>
                      </m:sup>
                    </m:sSup>
                    <m:r>
                      <a:rPr lang="es-ES" i="1">
                        <a:latin typeface="Cambria Math" panose="02040503050406030204" pitchFamily="18" charset="0"/>
                        <a:sym typeface="Symbol" panose="05050102010706020507" pitchFamily="18" charset="2"/>
                      </a:rPr>
                      <m:t>+···</m:t>
                    </m:r>
                  </m:oMath>
                </a14:m>
                <a:r>
                  <a:rPr lang="en-GB" dirty="0">
                    <a:sym typeface="Symbol" panose="05050102010706020507" pitchFamily="18" charset="2"/>
                  </a:rPr>
                  <a:t>					(31)</a:t>
                </a:r>
              </a:p>
              <a:p>
                <a:pPr>
                  <a:spcBef>
                    <a:spcPts val="600"/>
                  </a:spcBef>
                  <a:spcAft>
                    <a:spcPts val="1200"/>
                  </a:spcAft>
                </a:pPr>
                <a:r>
                  <a:rPr lang="en-GB" dirty="0">
                    <a:sym typeface="Symbol" panose="05050102010706020507" pitchFamily="18" charset="2"/>
                  </a:rPr>
                  <a:t>where the energy zero is at the ground electronic energy level. </a:t>
                </a:r>
                <a14:m>
                  <m:oMath xmlns:m="http://schemas.openxmlformats.org/officeDocument/2006/math">
                    <m:sSub>
                      <m:sSubPr>
                        <m:ctrlPr>
                          <a:rPr lang="es-ES" i="1">
                            <a:latin typeface="Cambria Math" panose="02040503050406030204" pitchFamily="18" charset="0"/>
                            <a:sym typeface="Symbol" panose="05050102010706020507" pitchFamily="18" charset="2"/>
                          </a:rPr>
                        </m:ctrlPr>
                      </m:sSubPr>
                      <m:e>
                        <m:r>
                          <a:rPr lang="es-ES" i="1">
                            <a:latin typeface="Cambria Math" panose="02040503050406030204" pitchFamily="18" charset="0"/>
                            <a:sym typeface="Symbol" panose="05050102010706020507" pitchFamily="18" charset="2"/>
                          </a:rPr>
                          <m:t>𝑔</m:t>
                        </m:r>
                      </m:e>
                      <m:sub>
                        <m:r>
                          <a:rPr lang="es-ES" i="1">
                            <a:latin typeface="Cambria Math" panose="02040503050406030204" pitchFamily="18" charset="0"/>
                            <a:sym typeface="Symbol" panose="05050102010706020507" pitchFamily="18" charset="2"/>
                          </a:rPr>
                          <m:t>0</m:t>
                        </m:r>
                      </m:sub>
                    </m:sSub>
                    <m:r>
                      <a:rPr lang="es-ES" i="1">
                        <a:latin typeface="Cambria Math" panose="02040503050406030204" pitchFamily="18" charset="0"/>
                        <a:sym typeface="Symbol" panose="05050102010706020507" pitchFamily="18" charset="2"/>
                      </a:rPr>
                      <m:t> </m:t>
                    </m:r>
                  </m:oMath>
                </a14:m>
                <a:r>
                  <a:rPr lang="en-GB" dirty="0">
                    <a:sym typeface="Symbol" panose="05050102010706020507" pitchFamily="18" charset="2"/>
                  </a:rPr>
                  <a:t>is the degeneracy of the ground energy level.</a:t>
                </a:r>
              </a:p>
              <a:p>
                <a:endParaRPr lang="en-GB" dirty="0"/>
              </a:p>
            </p:txBody>
          </p:sp>
        </mc:Choice>
        <mc:Fallback xmlns="">
          <p:sp>
            <p:nvSpPr>
              <p:cNvPr id="4" name="CuadroTexto 3">
                <a:extLst>
                  <a:ext uri="{FF2B5EF4-FFF2-40B4-BE49-F238E27FC236}">
                    <a16:creationId xmlns:a16="http://schemas.microsoft.com/office/drawing/2014/main" id="{22E17A74-4FE1-E245-8DEA-BB3C43EA48EA}"/>
                  </a:ext>
                </a:extLst>
              </p:cNvPr>
              <p:cNvSpPr txBox="1">
                <a:spLocks noRot="1" noChangeAspect="1" noMove="1" noResize="1" noEditPoints="1" noAdjustHandles="1" noChangeArrowheads="1" noChangeShapeType="1" noTextEdit="1"/>
              </p:cNvSpPr>
              <p:nvPr/>
            </p:nvSpPr>
            <p:spPr>
              <a:xfrm>
                <a:off x="335202" y="4540976"/>
                <a:ext cx="8180147" cy="2103204"/>
              </a:xfrm>
              <a:prstGeom prst="rect">
                <a:avLst/>
              </a:prstGeom>
              <a:blipFill>
                <a:blip r:embed="rId5"/>
                <a:stretch>
                  <a:fillRect l="-465" t="-1205"/>
                </a:stretch>
              </a:blipFill>
            </p:spPr>
            <p:txBody>
              <a:bodyPr/>
              <a:lstStyle/>
              <a:p>
                <a:r>
                  <a:rPr lang="en-GB">
                    <a:noFill/>
                  </a:rPr>
                  <a:t> </a:t>
                </a:r>
              </a:p>
            </p:txBody>
          </p:sp>
        </mc:Fallback>
      </mc:AlternateContent>
      <p:sp>
        <p:nvSpPr>
          <p:cNvPr id="9" name="CuadroTexto 8">
            <a:extLst>
              <a:ext uri="{FF2B5EF4-FFF2-40B4-BE49-F238E27FC236}">
                <a16:creationId xmlns:a16="http://schemas.microsoft.com/office/drawing/2014/main" id="{C06268CD-F004-4F53-8442-542DC5CF1EF3}"/>
              </a:ext>
            </a:extLst>
          </p:cNvPr>
          <p:cNvSpPr txBox="1"/>
          <p:nvPr/>
        </p:nvSpPr>
        <p:spPr>
          <a:xfrm>
            <a:off x="0" y="6585789"/>
            <a:ext cx="9144000" cy="276999"/>
          </a:xfrm>
          <a:prstGeom prst="rect">
            <a:avLst/>
          </a:prstGeom>
          <a:solidFill>
            <a:schemeClr val="accent2"/>
          </a:solidFill>
        </p:spPr>
        <p:txBody>
          <a:bodyPr wrap="square" rtlCol="0">
            <a:spAutoFit/>
          </a:bodyPr>
          <a:lstStyle/>
          <a:p>
            <a:r>
              <a:rPr lang="es-ES" sz="1200" b="1" dirty="0">
                <a:solidFill>
                  <a:schemeClr val="bg1"/>
                </a:solidFill>
              </a:rPr>
              <a:t>(</a:t>
            </a:r>
            <a:r>
              <a:rPr lang="es-ES" sz="1200" b="1" dirty="0" err="1">
                <a:solidFill>
                  <a:schemeClr val="bg1"/>
                </a:solidFill>
              </a:rPr>
              <a:t>Statistical</a:t>
            </a:r>
            <a:r>
              <a:rPr lang="es-ES" sz="1200" b="1" dirty="0">
                <a:solidFill>
                  <a:schemeClr val="bg1"/>
                </a:solidFill>
              </a:rPr>
              <a:t>) </a:t>
            </a:r>
            <a:r>
              <a:rPr lang="es-ES" sz="1200" b="1" dirty="0" err="1">
                <a:solidFill>
                  <a:schemeClr val="bg1"/>
                </a:solidFill>
              </a:rPr>
              <a:t>Reaction</a:t>
            </a:r>
            <a:r>
              <a:rPr lang="es-ES" sz="1200" b="1" dirty="0">
                <a:solidFill>
                  <a:schemeClr val="bg1"/>
                </a:solidFill>
              </a:rPr>
              <a:t> </a:t>
            </a:r>
            <a:r>
              <a:rPr lang="es-ES" sz="1200" b="1" dirty="0" err="1">
                <a:solidFill>
                  <a:schemeClr val="bg1"/>
                </a:solidFill>
              </a:rPr>
              <a:t>Rate</a:t>
            </a:r>
            <a:r>
              <a:rPr lang="es-ES" sz="1200" b="1" dirty="0">
                <a:solidFill>
                  <a:schemeClr val="bg1"/>
                </a:solidFill>
              </a:rPr>
              <a:t> </a:t>
            </a:r>
            <a:r>
              <a:rPr lang="es-ES" sz="1200" b="1" dirty="0" err="1">
                <a:solidFill>
                  <a:schemeClr val="bg1"/>
                </a:solidFill>
              </a:rPr>
              <a:t>Theories</a:t>
            </a:r>
            <a:endParaRPr lang="es-ES" sz="1200" b="1" dirty="0">
              <a:solidFill>
                <a:schemeClr val="bg1"/>
              </a:solidFill>
            </a:endParaRPr>
          </a:p>
        </p:txBody>
      </p:sp>
    </p:spTree>
    <p:extLst>
      <p:ext uri="{BB962C8B-B14F-4D97-AF65-F5344CB8AC3E}">
        <p14:creationId xmlns:p14="http://schemas.microsoft.com/office/powerpoint/2010/main" val="3391804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Box 64">
            <a:extLst>
              <a:ext uri="{FF2B5EF4-FFF2-40B4-BE49-F238E27FC236}">
                <a16:creationId xmlns:a16="http://schemas.microsoft.com/office/drawing/2014/main" id="{1ABFF68C-D3FA-488D-922A-B540A90C4EA7}"/>
              </a:ext>
            </a:extLst>
          </p:cNvPr>
          <p:cNvSpPr txBox="1">
            <a:spLocks noChangeArrowheads="1"/>
          </p:cNvSpPr>
          <p:nvPr/>
        </p:nvSpPr>
        <p:spPr bwMode="auto">
          <a:xfrm>
            <a:off x="-1" y="0"/>
            <a:ext cx="9143999" cy="369332"/>
          </a:xfrm>
          <a:prstGeom prst="rect">
            <a:avLst/>
          </a:prstGeom>
          <a:solidFill>
            <a:schemeClr val="bg2"/>
          </a:solidFill>
          <a:ln w="9525">
            <a:noFill/>
            <a:miter lim="800000"/>
            <a:headEnd/>
            <a:tailEnd/>
          </a:ln>
        </p:spPr>
        <p:txBody>
          <a:bodyPr wrap="square">
            <a:spAutoFit/>
          </a:bodyPr>
          <a:lstStyle/>
          <a:p>
            <a:r>
              <a:rPr lang="en-US" b="1">
                <a:solidFill>
                  <a:schemeClr val="accent2"/>
                </a:solidFill>
                <a:latin typeface="Verdana" pitchFamily="34" charset="0"/>
              </a:rPr>
              <a:t>Transition State Theory			</a:t>
            </a:r>
            <a:r>
              <a:rPr lang="en-GB" b="1">
                <a:solidFill>
                  <a:srgbClr val="002060"/>
                </a:solidFill>
                <a:sym typeface="Symbol" panose="05050102010706020507" pitchFamily="18" charset="2"/>
              </a:rPr>
              <a:t>Symmetry and Statistical Factors</a:t>
            </a:r>
            <a:endParaRPr lang="en-US" b="1" baseline="30000">
              <a:solidFill>
                <a:schemeClr val="accent2"/>
              </a:solidFill>
              <a:latin typeface="Verdana" pitchFamily="34" charset="0"/>
            </a:endParaRPr>
          </a:p>
        </p:txBody>
      </p:sp>
      <p:sp>
        <p:nvSpPr>
          <p:cNvPr id="3" name="Marcador de número de diapositiva 2">
            <a:extLst>
              <a:ext uri="{FF2B5EF4-FFF2-40B4-BE49-F238E27FC236}">
                <a16:creationId xmlns:a16="http://schemas.microsoft.com/office/drawing/2014/main" id="{77C19F6D-9D7F-4F66-A1C8-FE08C27E5065}"/>
              </a:ext>
            </a:extLst>
          </p:cNvPr>
          <p:cNvSpPr>
            <a:spLocks noGrp="1"/>
          </p:cNvSpPr>
          <p:nvPr>
            <p:ph type="sldNum" sz="quarter" idx="12"/>
          </p:nvPr>
        </p:nvSpPr>
        <p:spPr/>
        <p:txBody>
          <a:bodyPr/>
          <a:lstStyle/>
          <a:p>
            <a:fld id="{DFA4F046-044E-46E9-9F2A-D598350E22B2}" type="slidenum">
              <a:rPr lang="es-ES" smtClean="0"/>
              <a:t>12</a:t>
            </a:fld>
            <a:endParaRPr lang="es-ES"/>
          </a:p>
        </p:txBody>
      </p:sp>
      <p:grpSp>
        <p:nvGrpSpPr>
          <p:cNvPr id="4" name="Grupo 3">
            <a:extLst>
              <a:ext uri="{FF2B5EF4-FFF2-40B4-BE49-F238E27FC236}">
                <a16:creationId xmlns:a16="http://schemas.microsoft.com/office/drawing/2014/main" id="{D54B1CA7-643F-F044-AAAF-5F99ED619F08}"/>
              </a:ext>
            </a:extLst>
          </p:cNvPr>
          <p:cNvGrpSpPr/>
          <p:nvPr/>
        </p:nvGrpSpPr>
        <p:grpSpPr>
          <a:xfrm>
            <a:off x="0" y="587938"/>
            <a:ext cx="9178538" cy="5943734"/>
            <a:chOff x="0" y="587938"/>
            <a:chExt cx="9178538" cy="5943734"/>
          </a:xfrm>
        </p:grpSpPr>
        <mc:AlternateContent xmlns:mc="http://schemas.openxmlformats.org/markup-compatibility/2006" xmlns:a14="http://schemas.microsoft.com/office/drawing/2010/main">
          <mc:Choice Requires="a14">
            <p:sp>
              <p:nvSpPr>
                <p:cNvPr id="60" name="CuadroTexto 59">
                  <a:extLst>
                    <a:ext uri="{FF2B5EF4-FFF2-40B4-BE49-F238E27FC236}">
                      <a16:creationId xmlns:a16="http://schemas.microsoft.com/office/drawing/2014/main" id="{BC771969-4317-4967-8A73-4E2D0D6B3EBC}"/>
                    </a:ext>
                  </a:extLst>
                </p:cNvPr>
                <p:cNvSpPr txBox="1"/>
                <p:nvPr/>
              </p:nvSpPr>
              <p:spPr>
                <a:xfrm>
                  <a:off x="335202" y="587938"/>
                  <a:ext cx="8656804" cy="2212465"/>
                </a:xfrm>
                <a:prstGeom prst="rect">
                  <a:avLst/>
                </a:prstGeom>
                <a:noFill/>
              </p:spPr>
              <p:txBody>
                <a:bodyPr wrap="square" rtlCol="0">
                  <a:spAutoFit/>
                </a:bodyPr>
                <a:lstStyle/>
                <a:p>
                  <a:pPr>
                    <a:spcBef>
                      <a:spcPts val="600"/>
                    </a:spcBef>
                    <a:spcAft>
                      <a:spcPts val="1200"/>
                    </a:spcAft>
                  </a:pPr>
                  <a:r>
                    <a:rPr lang="en-GB" b="1" dirty="0">
                      <a:solidFill>
                        <a:srgbClr val="002060"/>
                      </a:solidFill>
                      <a:sym typeface="Symbol" panose="05050102010706020507" pitchFamily="18" charset="2"/>
                    </a:rPr>
                    <a:t>Symmetry and Statistical Factors</a:t>
                  </a:r>
                  <a:r>
                    <a:rPr lang="en-GB" b="1" baseline="30000" dirty="0">
                      <a:solidFill>
                        <a:srgbClr val="002060"/>
                      </a:solidFill>
                      <a:sym typeface="Symbol" panose="05050102010706020507" pitchFamily="18" charset="2"/>
                    </a:rPr>
                    <a:t>1,2</a:t>
                  </a:r>
                  <a:endParaRPr lang="en-GB" baseline="30000" dirty="0">
                    <a:sym typeface="Symbol" panose="05050102010706020507" pitchFamily="18" charset="2"/>
                  </a:endParaRPr>
                </a:p>
                <a:p>
                  <a:pPr>
                    <a:spcBef>
                      <a:spcPts val="600"/>
                    </a:spcBef>
                    <a:spcAft>
                      <a:spcPts val="1200"/>
                    </a:spcAft>
                  </a:pPr>
                  <a:r>
                    <a:rPr lang="en-GB" dirty="0">
                      <a:sym typeface="Symbol" panose="05050102010706020507" pitchFamily="18" charset="2"/>
                    </a:rPr>
                    <a:t>Symmetry plays a crucial role in the calculation of rate constants by TST. For convenience, we may group all the rotational symmetry numbers into a single symmetry number for the reaction (B + C   Products): </a:t>
                  </a:r>
                </a:p>
                <a:p>
                  <a:pPr>
                    <a:spcBef>
                      <a:spcPts val="600"/>
                    </a:spcBef>
                    <a:spcAft>
                      <a:spcPts val="1200"/>
                    </a:spcAft>
                  </a:pPr>
                  <a:r>
                    <a:rPr lang="en-GB" dirty="0">
                      <a:sym typeface="Symbol" panose="05050102010706020507" pitchFamily="18" charset="2"/>
                    </a:rPr>
                    <a:t>	</a:t>
                  </a:r>
                  <a14:m>
                    <m:oMath xmlns:m="http://schemas.openxmlformats.org/officeDocument/2006/math">
                      <m:r>
                        <a:rPr lang="en-GB" i="1" smtClean="0">
                          <a:latin typeface="Cambria Math" panose="02040503050406030204" pitchFamily="18" charset="0"/>
                          <a:ea typeface="Cambria Math" panose="02040503050406030204" pitchFamily="18" charset="0"/>
                          <a:sym typeface="Symbol" panose="05050102010706020507" pitchFamily="18" charset="2"/>
                        </a:rPr>
                        <m:t>𝜎</m:t>
                      </m:r>
                      <m:r>
                        <a:rPr lang="es-ES" b="0" i="1" smtClean="0">
                          <a:latin typeface="Cambria Math" panose="02040503050406030204" pitchFamily="18" charset="0"/>
                          <a:ea typeface="Cambria Math" panose="02040503050406030204" pitchFamily="18" charset="0"/>
                          <a:sym typeface="Symbol" panose="05050102010706020507" pitchFamily="18" charset="2"/>
                        </a:rPr>
                        <m:t>=</m:t>
                      </m:r>
                      <m:f>
                        <m:fPr>
                          <m:ctrlPr>
                            <a:rPr lang="es-ES" b="0" i="1" smtClean="0">
                              <a:latin typeface="Cambria Math" panose="02040503050406030204" pitchFamily="18" charset="0"/>
                              <a:ea typeface="Cambria Math" panose="02040503050406030204" pitchFamily="18" charset="0"/>
                              <a:sym typeface="Symbol" panose="05050102010706020507" pitchFamily="18" charset="2"/>
                            </a:rPr>
                          </m:ctrlPr>
                        </m:fPr>
                        <m:num>
                          <m:sSub>
                            <m:sSubPr>
                              <m:ctrlPr>
                                <a:rPr lang="es-ES" b="0" i="1" smtClean="0">
                                  <a:latin typeface="Cambria Math" panose="02040503050406030204" pitchFamily="18" charset="0"/>
                                  <a:ea typeface="Cambria Math" panose="02040503050406030204" pitchFamily="18" charset="0"/>
                                  <a:sym typeface="Symbol" panose="05050102010706020507" pitchFamily="18" charset="2"/>
                                </a:rPr>
                              </m:ctrlPr>
                            </m:sSubPr>
                            <m:e>
                              <m:r>
                                <a:rPr lang="es-ES" b="0" i="1" smtClean="0">
                                  <a:latin typeface="Cambria Math" panose="02040503050406030204" pitchFamily="18" charset="0"/>
                                  <a:ea typeface="Cambria Math" panose="02040503050406030204" pitchFamily="18" charset="0"/>
                                  <a:sym typeface="Symbol" panose="05050102010706020507" pitchFamily="18" charset="2"/>
                                </a:rPr>
                                <m:t>𝜎</m:t>
                              </m:r>
                            </m:e>
                            <m:sub>
                              <m:r>
                                <m:rPr>
                                  <m:sty m:val="p"/>
                                </m:rPr>
                                <a:rPr lang="es-ES" b="0" i="0" smtClean="0">
                                  <a:latin typeface="Cambria Math" panose="02040503050406030204" pitchFamily="18" charset="0"/>
                                  <a:ea typeface="Cambria Math" panose="02040503050406030204" pitchFamily="18" charset="0"/>
                                  <a:sym typeface="Symbol" panose="05050102010706020507" pitchFamily="18" charset="2"/>
                                </a:rPr>
                                <m:t>rot</m:t>
                              </m:r>
                              <m:r>
                                <a:rPr lang="es-ES" b="0" i="1" smtClean="0">
                                  <a:latin typeface="Cambria Math" panose="02040503050406030204" pitchFamily="18" charset="0"/>
                                  <a:ea typeface="Cambria Math" panose="02040503050406030204" pitchFamily="18" charset="0"/>
                                  <a:sym typeface="Symbol" panose="05050102010706020507" pitchFamily="18" charset="2"/>
                                </a:rPr>
                                <m:t>,</m:t>
                              </m:r>
                              <m:r>
                                <a:rPr lang="es-ES" b="0" i="1" smtClean="0">
                                  <a:latin typeface="Cambria Math" panose="02040503050406030204" pitchFamily="18" charset="0"/>
                                  <a:ea typeface="Cambria Math" panose="02040503050406030204" pitchFamily="18" charset="0"/>
                                  <a:sym typeface="Symbol" panose="05050102010706020507" pitchFamily="18" charset="2"/>
                                </a:rPr>
                                <m:t>𝐵</m:t>
                              </m:r>
                            </m:sub>
                          </m:sSub>
                          <m:sSub>
                            <m:sSubPr>
                              <m:ctrlPr>
                                <a:rPr lang="es-ES" i="1">
                                  <a:latin typeface="Cambria Math" panose="02040503050406030204" pitchFamily="18" charset="0"/>
                                  <a:ea typeface="Cambria Math" panose="02040503050406030204" pitchFamily="18" charset="0"/>
                                  <a:sym typeface="Symbol" panose="05050102010706020507" pitchFamily="18" charset="2"/>
                                </a:rPr>
                              </m:ctrlPr>
                            </m:sSubPr>
                            <m:e>
                              <m:r>
                                <a:rPr lang="es-ES" i="1">
                                  <a:latin typeface="Cambria Math" panose="02040503050406030204" pitchFamily="18" charset="0"/>
                                  <a:ea typeface="Cambria Math" panose="02040503050406030204" pitchFamily="18" charset="0"/>
                                  <a:sym typeface="Symbol" panose="05050102010706020507" pitchFamily="18" charset="2"/>
                                </a:rPr>
                                <m:t>𝜎</m:t>
                              </m:r>
                            </m:e>
                            <m:sub>
                              <m:r>
                                <m:rPr>
                                  <m:sty m:val="p"/>
                                </m:rPr>
                                <a:rPr lang="es-ES">
                                  <a:latin typeface="Cambria Math" panose="02040503050406030204" pitchFamily="18" charset="0"/>
                                  <a:ea typeface="Cambria Math" panose="02040503050406030204" pitchFamily="18" charset="0"/>
                                  <a:sym typeface="Symbol" panose="05050102010706020507" pitchFamily="18" charset="2"/>
                                </a:rPr>
                                <m:t>rot</m:t>
                              </m:r>
                              <m:r>
                                <a:rPr lang="es-ES" i="1">
                                  <a:latin typeface="Cambria Math" panose="02040503050406030204" pitchFamily="18" charset="0"/>
                                  <a:ea typeface="Cambria Math" panose="02040503050406030204" pitchFamily="18" charset="0"/>
                                  <a:sym typeface="Symbol" panose="05050102010706020507" pitchFamily="18" charset="2"/>
                                </a:rPr>
                                <m:t>,</m:t>
                              </m:r>
                              <m:r>
                                <a:rPr lang="es-ES" b="0" i="1" smtClean="0">
                                  <a:latin typeface="Cambria Math" panose="02040503050406030204" pitchFamily="18" charset="0"/>
                                  <a:ea typeface="Cambria Math" panose="02040503050406030204" pitchFamily="18" charset="0"/>
                                  <a:sym typeface="Symbol" panose="05050102010706020507" pitchFamily="18" charset="2"/>
                                </a:rPr>
                                <m:t>𝐶</m:t>
                              </m:r>
                            </m:sub>
                          </m:sSub>
                        </m:num>
                        <m:den>
                          <m:sSubSup>
                            <m:sSubSupPr>
                              <m:ctrlPr>
                                <a:rPr lang="es-ES" b="0" i="1" smtClean="0">
                                  <a:latin typeface="Cambria Math" panose="02040503050406030204" pitchFamily="18" charset="0"/>
                                  <a:ea typeface="Cambria Math" panose="02040503050406030204" pitchFamily="18" charset="0"/>
                                  <a:sym typeface="Symbol" panose="05050102010706020507" pitchFamily="18" charset="2"/>
                                </a:rPr>
                              </m:ctrlPr>
                            </m:sSubSupPr>
                            <m:e>
                              <m:r>
                                <a:rPr lang="es-ES" b="0" i="1" smtClean="0">
                                  <a:latin typeface="Cambria Math" panose="02040503050406030204" pitchFamily="18" charset="0"/>
                                  <a:ea typeface="Cambria Math" panose="02040503050406030204" pitchFamily="18" charset="0"/>
                                  <a:sym typeface="Symbol" panose="05050102010706020507" pitchFamily="18" charset="2"/>
                                </a:rPr>
                                <m:t>𝜎</m:t>
                              </m:r>
                            </m:e>
                            <m:sub>
                              <m:r>
                                <m:rPr>
                                  <m:sty m:val="p"/>
                                </m:rPr>
                                <a:rPr lang="es-ES" b="0" i="0" smtClean="0">
                                  <a:latin typeface="Cambria Math" panose="02040503050406030204" pitchFamily="18" charset="0"/>
                                  <a:ea typeface="Cambria Math" panose="02040503050406030204" pitchFamily="18" charset="0"/>
                                  <a:sym typeface="Symbol" panose="05050102010706020507" pitchFamily="18" charset="2"/>
                                </a:rPr>
                                <m:t>rot</m:t>
                              </m:r>
                            </m:sub>
                            <m:sup>
                              <m:r>
                                <a:rPr lang="en-GB" i="1">
                                  <a:latin typeface="Cambria Math" panose="02040503050406030204" pitchFamily="18" charset="0"/>
                                  <a:ea typeface="Cambria Math" panose="02040503050406030204" pitchFamily="18" charset="0"/>
                                  <a:sym typeface="Symbol" panose="05050102010706020507" pitchFamily="18" charset="2"/>
                                </a:rPr>
                                <m:t>‡</m:t>
                              </m:r>
                            </m:sup>
                          </m:sSubSup>
                        </m:den>
                      </m:f>
                      <m:f>
                        <m:fPr>
                          <m:ctrlPr>
                            <a:rPr lang="es-ES" b="0" i="1" smtClean="0">
                              <a:latin typeface="Cambria Math" panose="02040503050406030204" pitchFamily="18" charset="0"/>
                              <a:ea typeface="Cambria Math" panose="02040503050406030204" pitchFamily="18" charset="0"/>
                              <a:sym typeface="Symbol" panose="05050102010706020507" pitchFamily="18" charset="2"/>
                            </a:rPr>
                          </m:ctrlPr>
                        </m:fPr>
                        <m:num>
                          <m:sSubSup>
                            <m:sSubSupPr>
                              <m:ctrlPr>
                                <a:rPr lang="es-ES" b="0" i="1" smtClean="0">
                                  <a:latin typeface="Cambria Math" panose="02040503050406030204" pitchFamily="18" charset="0"/>
                                  <a:ea typeface="Cambria Math" panose="02040503050406030204" pitchFamily="18" charset="0"/>
                                  <a:sym typeface="Symbol" panose="05050102010706020507" pitchFamily="18" charset="2"/>
                                </a:rPr>
                              </m:ctrlPr>
                            </m:sSubSupPr>
                            <m:e>
                              <m:r>
                                <a:rPr lang="es-ES" b="0" i="1" smtClean="0">
                                  <a:latin typeface="Cambria Math" panose="02040503050406030204" pitchFamily="18" charset="0"/>
                                  <a:ea typeface="Cambria Math" panose="02040503050406030204" pitchFamily="18" charset="0"/>
                                  <a:sym typeface="Symbol" panose="05050102010706020507" pitchFamily="18" charset="2"/>
                                </a:rPr>
                                <m:t>𝑛</m:t>
                              </m:r>
                            </m:e>
                            <m:sub>
                              <m:r>
                                <a:rPr lang="es-ES" b="0" i="1" smtClean="0">
                                  <a:latin typeface="Cambria Math" panose="02040503050406030204" pitchFamily="18" charset="0"/>
                                  <a:ea typeface="Cambria Math" panose="02040503050406030204" pitchFamily="18" charset="0"/>
                                  <a:sym typeface="Symbol" panose="05050102010706020507" pitchFamily="18" charset="2"/>
                                </a:rPr>
                                <m:t>𝑜𝑖</m:t>
                              </m:r>
                            </m:sub>
                            <m:sup>
                              <m:r>
                                <a:rPr lang="en-GB" i="1" smtClean="0">
                                  <a:latin typeface="Cambria Math" panose="02040503050406030204" pitchFamily="18" charset="0"/>
                                  <a:ea typeface="Cambria Math" panose="02040503050406030204" pitchFamily="18" charset="0"/>
                                  <a:sym typeface="Symbol" panose="05050102010706020507" pitchFamily="18" charset="2"/>
                                </a:rPr>
                                <m:t>‡</m:t>
                              </m:r>
                            </m:sup>
                          </m:sSubSup>
                        </m:num>
                        <m:den>
                          <m:sSubSup>
                            <m:sSubSupPr>
                              <m:ctrlPr>
                                <a:rPr lang="es-ES" i="1">
                                  <a:latin typeface="Cambria Math" panose="02040503050406030204" pitchFamily="18" charset="0"/>
                                  <a:ea typeface="Cambria Math" panose="02040503050406030204" pitchFamily="18" charset="0"/>
                                  <a:sym typeface="Symbol" panose="05050102010706020507" pitchFamily="18" charset="2"/>
                                </a:rPr>
                              </m:ctrlPr>
                            </m:sSubSupPr>
                            <m:e>
                              <m:r>
                                <a:rPr lang="es-ES" i="1">
                                  <a:latin typeface="Cambria Math" panose="02040503050406030204" pitchFamily="18" charset="0"/>
                                  <a:ea typeface="Cambria Math" panose="02040503050406030204" pitchFamily="18" charset="0"/>
                                  <a:sym typeface="Symbol" panose="05050102010706020507" pitchFamily="18" charset="2"/>
                                </a:rPr>
                                <m:t>𝑛</m:t>
                              </m:r>
                            </m:e>
                            <m:sub>
                              <m:r>
                                <a:rPr lang="es-ES" i="1">
                                  <a:latin typeface="Cambria Math" panose="02040503050406030204" pitchFamily="18" charset="0"/>
                                  <a:ea typeface="Cambria Math" panose="02040503050406030204" pitchFamily="18" charset="0"/>
                                  <a:sym typeface="Symbol" panose="05050102010706020507" pitchFamily="18" charset="2"/>
                                </a:rPr>
                                <m:t>𝑜𝑖</m:t>
                              </m:r>
                            </m:sub>
                            <m:sup>
                              <m:r>
                                <a:rPr lang="es-ES" b="0" i="1" smtClean="0">
                                  <a:latin typeface="Cambria Math" panose="02040503050406030204" pitchFamily="18" charset="0"/>
                                  <a:ea typeface="Cambria Math" panose="02040503050406030204" pitchFamily="18" charset="0"/>
                                  <a:sym typeface="Symbol" panose="05050102010706020507" pitchFamily="18" charset="2"/>
                                </a:rPr>
                                <m:t>𝑅</m:t>
                              </m:r>
                            </m:sup>
                          </m:sSubSup>
                        </m:den>
                      </m:f>
                    </m:oMath>
                  </a14:m>
                  <a:r>
                    <a:rPr lang="en-GB" dirty="0">
                      <a:sym typeface="Symbol" panose="05050102010706020507" pitchFamily="18" charset="2"/>
                    </a:rPr>
                    <a:t>		(32)</a:t>
                  </a:r>
                </a:p>
              </p:txBody>
            </p:sp>
          </mc:Choice>
          <mc:Fallback xmlns="">
            <p:sp>
              <p:nvSpPr>
                <p:cNvPr id="60" name="CuadroTexto 59">
                  <a:extLst>
                    <a:ext uri="{FF2B5EF4-FFF2-40B4-BE49-F238E27FC236}">
                      <a16:creationId xmlns:a16="http://schemas.microsoft.com/office/drawing/2014/main" id="{BC771969-4317-4967-8A73-4E2D0D6B3EBC}"/>
                    </a:ext>
                  </a:extLst>
                </p:cNvPr>
                <p:cNvSpPr txBox="1">
                  <a:spLocks noRot="1" noChangeAspect="1" noMove="1" noResize="1" noEditPoints="1" noAdjustHandles="1" noChangeArrowheads="1" noChangeShapeType="1" noTextEdit="1"/>
                </p:cNvSpPr>
                <p:nvPr/>
              </p:nvSpPr>
              <p:spPr>
                <a:xfrm>
                  <a:off x="335202" y="587938"/>
                  <a:ext cx="8656804" cy="2212465"/>
                </a:xfrm>
                <a:prstGeom prst="rect">
                  <a:avLst/>
                </a:prstGeom>
                <a:blipFill>
                  <a:blip r:embed="rId4"/>
                  <a:stretch>
                    <a:fillRect l="-439" t="-568"/>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 name="CuadroTexto 1">
                  <a:extLst>
                    <a:ext uri="{FF2B5EF4-FFF2-40B4-BE49-F238E27FC236}">
                      <a16:creationId xmlns:a16="http://schemas.microsoft.com/office/drawing/2014/main" id="{4695A07F-BBBA-43E7-90FC-12FE4E15E96B}"/>
                    </a:ext>
                  </a:extLst>
                </p:cNvPr>
                <p:cNvSpPr txBox="1"/>
                <p:nvPr/>
              </p:nvSpPr>
              <p:spPr>
                <a:xfrm>
                  <a:off x="335202" y="3120764"/>
                  <a:ext cx="5847907" cy="990592"/>
                </a:xfrm>
                <a:prstGeom prst="rect">
                  <a:avLst/>
                </a:prstGeom>
                <a:noFill/>
              </p:spPr>
              <p:txBody>
                <a:bodyPr wrap="square" rtlCol="0">
                  <a:spAutoFit/>
                </a:bodyPr>
                <a:lstStyle/>
                <a:p>
                  <a:r>
                    <a:rPr lang="en-GB" dirty="0">
                      <a:sym typeface="Symbol" panose="05050102010706020507" pitchFamily="18" charset="2"/>
                    </a:rPr>
                    <a:t>where </a:t>
                  </a:r>
                  <a14:m>
                    <m:oMath xmlns:m="http://schemas.openxmlformats.org/officeDocument/2006/math">
                      <m:sSubSup>
                        <m:sSubSupPr>
                          <m:ctrlPr>
                            <a:rPr lang="es-ES" i="1">
                              <a:latin typeface="Cambria Math" panose="02040503050406030204" pitchFamily="18" charset="0"/>
                              <a:ea typeface="Cambria Math" panose="02040503050406030204" pitchFamily="18" charset="0"/>
                              <a:sym typeface="Symbol" panose="05050102010706020507" pitchFamily="18" charset="2"/>
                            </a:rPr>
                          </m:ctrlPr>
                        </m:sSubSupPr>
                        <m:e>
                          <m:r>
                            <a:rPr lang="es-ES" i="1">
                              <a:latin typeface="Cambria Math" panose="02040503050406030204" pitchFamily="18" charset="0"/>
                              <a:ea typeface="Cambria Math" panose="02040503050406030204" pitchFamily="18" charset="0"/>
                              <a:sym typeface="Symbol" panose="05050102010706020507" pitchFamily="18" charset="2"/>
                            </a:rPr>
                            <m:t>𝑛</m:t>
                          </m:r>
                        </m:e>
                        <m:sub>
                          <m:r>
                            <a:rPr lang="es-ES" i="1">
                              <a:latin typeface="Cambria Math" panose="02040503050406030204" pitchFamily="18" charset="0"/>
                              <a:ea typeface="Cambria Math" panose="02040503050406030204" pitchFamily="18" charset="0"/>
                              <a:sym typeface="Symbol" panose="05050102010706020507" pitchFamily="18" charset="2"/>
                            </a:rPr>
                            <m:t>𝑜𝑖</m:t>
                          </m:r>
                        </m:sub>
                        <m:sup>
                          <m:r>
                            <a:rPr lang="es-ES" i="1">
                              <a:latin typeface="Cambria Math" panose="02040503050406030204" pitchFamily="18" charset="0"/>
                              <a:ea typeface="Cambria Math" panose="02040503050406030204" pitchFamily="18" charset="0"/>
                              <a:sym typeface="Symbol" panose="05050102010706020507" pitchFamily="18" charset="2"/>
                            </a:rPr>
                            <m:t>𝑅</m:t>
                          </m:r>
                        </m:sup>
                      </m:sSubSup>
                    </m:oMath>
                  </a14:m>
                  <a:r>
                    <a:rPr lang="en-GB" dirty="0">
                      <a:sym typeface="Symbol" panose="05050102010706020507" pitchFamily="18" charset="2"/>
                    </a:rPr>
                    <a:t> and </a:t>
                  </a:r>
                  <a14:m>
                    <m:oMath xmlns:m="http://schemas.openxmlformats.org/officeDocument/2006/math">
                      <m:sSubSup>
                        <m:sSubSupPr>
                          <m:ctrlPr>
                            <a:rPr lang="es-ES" i="1">
                              <a:latin typeface="Cambria Math" panose="02040503050406030204" pitchFamily="18" charset="0"/>
                              <a:ea typeface="Cambria Math" panose="02040503050406030204" pitchFamily="18" charset="0"/>
                              <a:sym typeface="Symbol" panose="05050102010706020507" pitchFamily="18" charset="2"/>
                            </a:rPr>
                          </m:ctrlPr>
                        </m:sSubSupPr>
                        <m:e>
                          <m:r>
                            <a:rPr lang="es-ES" i="1">
                              <a:latin typeface="Cambria Math" panose="02040503050406030204" pitchFamily="18" charset="0"/>
                              <a:ea typeface="Cambria Math" panose="02040503050406030204" pitchFamily="18" charset="0"/>
                              <a:sym typeface="Symbol" panose="05050102010706020507" pitchFamily="18" charset="2"/>
                            </a:rPr>
                            <m:t>𝑛</m:t>
                          </m:r>
                        </m:e>
                        <m:sub>
                          <m:r>
                            <a:rPr lang="es-ES" i="1">
                              <a:latin typeface="Cambria Math" panose="02040503050406030204" pitchFamily="18" charset="0"/>
                              <a:ea typeface="Cambria Math" panose="02040503050406030204" pitchFamily="18" charset="0"/>
                              <a:sym typeface="Symbol" panose="05050102010706020507" pitchFamily="18" charset="2"/>
                            </a:rPr>
                            <m:t>𝑜𝑖</m:t>
                          </m:r>
                        </m:sub>
                        <m:sup>
                          <m:r>
                            <a:rPr lang="en-GB" i="1">
                              <a:latin typeface="Cambria Math" panose="02040503050406030204" pitchFamily="18" charset="0"/>
                              <a:ea typeface="Cambria Math" panose="02040503050406030204" pitchFamily="18" charset="0"/>
                              <a:sym typeface="Symbol" panose="05050102010706020507" pitchFamily="18" charset="2"/>
                            </a:rPr>
                            <m:t>‡</m:t>
                          </m:r>
                        </m:sup>
                      </m:sSubSup>
                      <m:r>
                        <a:rPr lang="en-GB" i="1">
                          <a:latin typeface="Cambria Math" panose="02040503050406030204" pitchFamily="18" charset="0"/>
                          <a:sym typeface="Symbol" panose="05050102010706020507" pitchFamily="18" charset="2"/>
                        </a:rPr>
                        <m:t> </m:t>
                      </m:r>
                    </m:oMath>
                  </a14:m>
                  <a:r>
                    <a:rPr lang="en-GB" dirty="0">
                      <a:sym typeface="Symbol" panose="05050102010706020507" pitchFamily="18" charset="2"/>
                    </a:rPr>
                    <a:t>are the numbers of optical isomers (i.e., enantiomers) of reactants and TS, respectively. </a:t>
                  </a:r>
                </a:p>
                <a:p>
                  <a:endParaRPr lang="es-ES" dirty="0"/>
                </a:p>
              </p:txBody>
            </p:sp>
          </mc:Choice>
          <mc:Fallback xmlns="">
            <p:sp>
              <p:nvSpPr>
                <p:cNvPr id="2" name="CuadroTexto 1">
                  <a:extLst>
                    <a:ext uri="{FF2B5EF4-FFF2-40B4-BE49-F238E27FC236}">
                      <a16:creationId xmlns:a16="http://schemas.microsoft.com/office/drawing/2014/main" id="{4695A07F-BBBA-43E7-90FC-12FE4E15E96B}"/>
                    </a:ext>
                  </a:extLst>
                </p:cNvPr>
                <p:cNvSpPr txBox="1">
                  <a:spLocks noRot="1" noChangeAspect="1" noMove="1" noResize="1" noEditPoints="1" noAdjustHandles="1" noChangeArrowheads="1" noChangeShapeType="1" noTextEdit="1"/>
                </p:cNvSpPr>
                <p:nvPr/>
              </p:nvSpPr>
              <p:spPr>
                <a:xfrm>
                  <a:off x="335202" y="3120764"/>
                  <a:ext cx="5847907" cy="990592"/>
                </a:xfrm>
                <a:prstGeom prst="rect">
                  <a:avLst/>
                </a:prstGeom>
                <a:blipFill>
                  <a:blip r:embed="rId5"/>
                  <a:stretch>
                    <a:fillRect l="-649"/>
                  </a:stretch>
                </a:blipFill>
              </p:spPr>
              <p:txBody>
                <a:bodyPr/>
                <a:lstStyle/>
                <a:p>
                  <a:r>
                    <a:rPr lang="en-GB">
                      <a:noFill/>
                    </a:rPr>
                    <a:t> </a:t>
                  </a:r>
                </a:p>
              </p:txBody>
            </p:sp>
          </mc:Fallback>
        </mc:AlternateContent>
        <p:sp>
          <p:nvSpPr>
            <p:cNvPr id="7" name="CuadroTexto 6">
              <a:extLst>
                <a:ext uri="{FF2B5EF4-FFF2-40B4-BE49-F238E27FC236}">
                  <a16:creationId xmlns:a16="http://schemas.microsoft.com/office/drawing/2014/main" id="{1628A813-2271-49C1-9A05-CA2C70B59276}"/>
                </a:ext>
              </a:extLst>
            </p:cNvPr>
            <p:cNvSpPr txBox="1"/>
            <p:nvPr/>
          </p:nvSpPr>
          <p:spPr>
            <a:xfrm>
              <a:off x="0" y="6008452"/>
              <a:ext cx="9178538" cy="523220"/>
            </a:xfrm>
            <a:prstGeom prst="rect">
              <a:avLst/>
            </a:prstGeom>
            <a:noFill/>
          </p:spPr>
          <p:txBody>
            <a:bodyPr wrap="none" rtlCol="0">
              <a:spAutoFit/>
            </a:bodyPr>
            <a:lstStyle/>
            <a:p>
              <a:pPr marL="342900" indent="-342900">
                <a:buFont typeface="+mj-lt"/>
                <a:buAutoNum type="arabicPeriod"/>
              </a:pPr>
              <a:r>
                <a:rPr lang="es-ES_tradnl" sz="1400" dirty="0"/>
                <a:t>E. </a:t>
              </a:r>
              <a:r>
                <a:rPr lang="es-ES_tradnl" sz="1400" dirty="0" err="1"/>
                <a:t>Pollack</a:t>
              </a:r>
              <a:r>
                <a:rPr lang="es-ES_tradnl" sz="1400" dirty="0"/>
                <a:t> and P. J. </a:t>
              </a:r>
              <a:r>
                <a:rPr lang="es-ES_tradnl" sz="1400" dirty="0" err="1"/>
                <a:t>Pechukas</a:t>
              </a:r>
              <a:r>
                <a:rPr lang="es-ES_tradnl" sz="1400" dirty="0"/>
                <a:t>, </a:t>
              </a:r>
              <a:r>
                <a:rPr lang="es-ES_tradnl" sz="1400" i="1" dirty="0"/>
                <a:t>J. Am. </a:t>
              </a:r>
              <a:r>
                <a:rPr lang="es-ES_tradnl" sz="1400" i="1" dirty="0" err="1"/>
                <a:t>Chem</a:t>
              </a:r>
              <a:r>
                <a:rPr lang="es-ES_tradnl" sz="1400" i="1" dirty="0"/>
                <a:t>. Soc. </a:t>
              </a:r>
              <a:r>
                <a:rPr lang="es-ES_tradnl" sz="1400" dirty="0"/>
                <a:t>100, 2984 (1978)</a:t>
              </a:r>
            </a:p>
            <a:p>
              <a:pPr marL="342900" indent="-342900">
                <a:buFont typeface="+mj-lt"/>
                <a:buAutoNum type="arabicPeriod"/>
              </a:pPr>
              <a:r>
                <a:rPr lang="es-ES_tradnl" sz="1400" dirty="0"/>
                <a:t>A. Fernández-Ramos, B. A. </a:t>
              </a:r>
              <a:r>
                <a:rPr lang="es-ES_tradnl" sz="1400" dirty="0" err="1"/>
                <a:t>Ellingson</a:t>
              </a:r>
              <a:r>
                <a:rPr lang="es-ES_tradnl" sz="1400" dirty="0"/>
                <a:t>, R. Meana-</a:t>
              </a:r>
              <a:r>
                <a:rPr lang="es-ES_tradnl" sz="1400" dirty="0" err="1"/>
                <a:t>Pañeda</a:t>
              </a:r>
              <a:r>
                <a:rPr lang="es-ES_tradnl" sz="1400" dirty="0"/>
                <a:t>, J. C. Marques, D. G. </a:t>
              </a:r>
              <a:r>
                <a:rPr lang="es-ES_tradnl" sz="1400" dirty="0" err="1"/>
                <a:t>Truhlar</a:t>
              </a:r>
              <a:r>
                <a:rPr lang="es-ES_tradnl" sz="1400" dirty="0"/>
                <a:t>, </a:t>
              </a:r>
              <a:r>
                <a:rPr lang="es-ES_tradnl" sz="1400" i="1" dirty="0" err="1"/>
                <a:t>Theor</a:t>
              </a:r>
              <a:r>
                <a:rPr lang="es-ES_tradnl" sz="1400" i="1" dirty="0"/>
                <a:t>. </a:t>
              </a:r>
              <a:r>
                <a:rPr lang="es-ES_tradnl" sz="1400" i="1" dirty="0" err="1"/>
                <a:t>Chem</a:t>
              </a:r>
              <a:r>
                <a:rPr lang="es-ES_tradnl" sz="1400" i="1" dirty="0"/>
                <a:t>. </a:t>
              </a:r>
              <a:r>
                <a:rPr lang="es-ES_tradnl" sz="1400" i="1" dirty="0" err="1"/>
                <a:t>Acc</a:t>
              </a:r>
              <a:r>
                <a:rPr lang="es-ES_tradnl" sz="1400" i="1" dirty="0"/>
                <a:t>. </a:t>
              </a:r>
              <a:r>
                <a:rPr lang="es-ES_tradnl" sz="1400" dirty="0"/>
                <a:t>118, 813 (2007)</a:t>
              </a:r>
            </a:p>
          </p:txBody>
        </p:sp>
        <mc:AlternateContent xmlns:mc="http://schemas.openxmlformats.org/markup-compatibility/2006" xmlns:a14="http://schemas.microsoft.com/office/drawing/2010/main">
          <mc:Choice Requires="a14">
            <p:graphicFrame>
              <p:nvGraphicFramePr>
                <p:cNvPr id="10" name="Object 5">
                  <a:extLst>
                    <a:ext uri="{FF2B5EF4-FFF2-40B4-BE49-F238E27FC236}">
                      <a16:creationId xmlns:a16="http://schemas.microsoft.com/office/drawing/2014/main" id="{E36B1DB5-95FA-B840-A5D1-75874802051B}"/>
                    </a:ext>
                  </a:extLst>
                </p:cNvPr>
                <p:cNvGraphicFramePr>
                  <a:graphicFrameLocks noChangeAspect="1"/>
                </p:cNvGraphicFramePr>
                <p:nvPr>
                  <p:extLst>
                    <p:ext uri="{D42A27DB-BD31-4B8C-83A1-F6EECF244321}">
                      <p14:modId xmlns:p14="http://schemas.microsoft.com/office/powerpoint/2010/main" val="2456867843"/>
                    </p:ext>
                  </p:extLst>
                </p:nvPr>
              </p:nvGraphicFramePr>
              <p:xfrm>
                <a:off x="6084276" y="2103627"/>
                <a:ext cx="2724522" cy="3578476"/>
              </p:xfrm>
              <a:graphic>
                <a:graphicData uri="http://schemas.openxmlformats.org/presentationml/2006/ole">
                  <mc:AlternateContent>
                    <mc:Choice xmlns:v="urn:schemas-microsoft-com:vml" Requires="v">
                      <p:oleObj name="Documento" r:id="rId6" imgW="5715000" imgH="3911600" progId="Word.Document.12">
                        <p:link updateAutomatic="1"/>
                      </p:oleObj>
                    </mc:Choice>
                    <mc:Fallback>
                      <p:oleObj name="Documento" r:id="rId6" imgW="5715000" imgH="3911600" progId="Word.Document.12">
                        <p:link updateAutomatic="1"/>
                        <p:pic>
                          <p:nvPicPr>
                            <p:cNvPr id="10" name="Object 5">
                              <a:extLst>
                                <a:ext uri="{FF2B5EF4-FFF2-40B4-BE49-F238E27FC236}">
                                  <a16:creationId xmlns:a16="http://schemas.microsoft.com/office/drawing/2014/main" id="{E36B1DB5-95FA-B840-A5D1-75874802051B}"/>
                                </a:ext>
                              </a:extLst>
                            </p:cNvPr>
                            <p:cNvPicPr>
                              <a:picLocks noChangeAspect="1" noChangeArrowheads="1"/>
                            </p:cNvPicPr>
                            <p:nvPr/>
                          </p:nvPicPr>
                          <p:blipFill>
                            <a:blip r:embed="rId7">
                              <a:extLst>
                                <a:ext uri="{28A0092B-C50C-407E-A947-70E740481C1C}">
                                  <a14:useLocalDpi val="0"/>
                                </a:ext>
                              </a:extLst>
                            </a:blip>
                            <a:srcRect l="23936" r="23936"/>
                            <a:stretch>
                              <a:fillRect/>
                            </a:stretch>
                          </p:blipFill>
                          <p:spPr bwMode="auto">
                            <a:xfrm>
                              <a:off x="6084276" y="2103627"/>
                              <a:ext cx="2724522" cy="3578476"/>
                            </a:xfrm>
                            <a:prstGeom prst="rect">
                              <a:avLst/>
                            </a:prstGeom>
                            <a:noFill/>
                            <a:ln>
                              <a:noFill/>
                            </a:ln>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Lst>
                          </p:spPr>
                        </p:pic>
                      </p:oleObj>
                    </mc:Fallback>
                  </mc:AlternateContent>
                </a:graphicData>
              </a:graphic>
            </p:graphicFrame>
          </mc:Choice>
          <mc:Fallback xmlns="">
            <p:graphicFrame>
              <p:nvGraphicFramePr>
                <p:cNvPr id="10" name="Object 5">
                  <a:extLst>
                    <a:ext uri="{FF2B5EF4-FFF2-40B4-BE49-F238E27FC236}">
                      <a16:creationId xmlns:a16="http://schemas.microsoft.com/office/drawing/2014/main" id="{E36B1DB5-95FA-B840-A5D1-75874802051B}"/>
                    </a:ext>
                  </a:extLst>
                </p:cNvPr>
                <p:cNvGraphicFramePr>
                  <a:graphicFrameLocks noChangeAspect="1"/>
                </p:cNvGraphicFramePr>
                <p:nvPr>
                  <p:extLst>
                    <p:ext uri="{D42A27DB-BD31-4B8C-83A1-F6EECF244321}">
                      <p14:modId xmlns:p14="http://schemas.microsoft.com/office/powerpoint/2010/main" val="1544931259"/>
                    </p:ext>
                  </p:extLst>
                </p:nvPr>
              </p:nvGraphicFramePr>
              <p:xfrm>
                <a:off x="6084276" y="2103627"/>
                <a:ext cx="2724522" cy="3578476"/>
              </p:xfrm>
              <a:graphic>
                <a:graphicData uri="http://schemas.openxmlformats.org/presentationml/2006/ole">
                  <mc:AlternateContent>
                    <mc:Choice xmlns:v="urn:schemas-microsoft-com:vml" Requires="v">
                      <p:oleObj spid="_x0000_s1076" name="Documento" r:id="rId8" imgW="5715000" imgH="3911600" progId="Word.Document.12">
                        <p:link updateAutomatic="1"/>
                      </p:oleObj>
                    </mc:Choice>
                    <mc:Fallback>
                      <p:oleObj name="Documento" r:id="rId8" imgW="5715000" imgH="3911600" progId="Word.Document.12">
                        <p:link updateAutomatic="1"/>
                        <p:pic>
                          <p:nvPicPr>
                            <p:cNvPr id="10" name="Object 5">
                              <a:extLst>
                                <a:ext uri="{FF2B5EF4-FFF2-40B4-BE49-F238E27FC236}">
                                  <a16:creationId xmlns:a16="http://schemas.microsoft.com/office/drawing/2014/main" id="{65EC1188-6AA0-4A27-A8B5-8DDC9153CEF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l="23936" r="23936"/>
                            <a:stretch>
                              <a:fillRect/>
                            </a:stretch>
                          </p:blipFill>
                          <p:spPr bwMode="auto">
                            <a:xfrm>
                              <a:off x="6084276" y="2103627"/>
                              <a:ext cx="2724522" cy="35784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mc:Fallback>
        </mc:AlternateContent>
      </p:grpSp>
      <p:sp>
        <p:nvSpPr>
          <p:cNvPr id="12" name="CuadroTexto 11">
            <a:extLst>
              <a:ext uri="{FF2B5EF4-FFF2-40B4-BE49-F238E27FC236}">
                <a16:creationId xmlns:a16="http://schemas.microsoft.com/office/drawing/2014/main" id="{B70D8030-A7D5-4643-A288-9C1449F87D9F}"/>
              </a:ext>
            </a:extLst>
          </p:cNvPr>
          <p:cNvSpPr txBox="1"/>
          <p:nvPr/>
        </p:nvSpPr>
        <p:spPr>
          <a:xfrm>
            <a:off x="0" y="6585789"/>
            <a:ext cx="9144000" cy="276999"/>
          </a:xfrm>
          <a:prstGeom prst="rect">
            <a:avLst/>
          </a:prstGeom>
          <a:solidFill>
            <a:schemeClr val="accent2"/>
          </a:solidFill>
        </p:spPr>
        <p:txBody>
          <a:bodyPr wrap="square" rtlCol="0">
            <a:spAutoFit/>
          </a:bodyPr>
          <a:lstStyle/>
          <a:p>
            <a:r>
              <a:rPr lang="es-ES" sz="1200" b="1" dirty="0">
                <a:solidFill>
                  <a:schemeClr val="bg1"/>
                </a:solidFill>
              </a:rPr>
              <a:t>(</a:t>
            </a:r>
            <a:r>
              <a:rPr lang="es-ES" sz="1200" b="1" dirty="0" err="1">
                <a:solidFill>
                  <a:schemeClr val="bg1"/>
                </a:solidFill>
              </a:rPr>
              <a:t>Statistical</a:t>
            </a:r>
            <a:r>
              <a:rPr lang="es-ES" sz="1200" b="1" dirty="0">
                <a:solidFill>
                  <a:schemeClr val="bg1"/>
                </a:solidFill>
              </a:rPr>
              <a:t>) </a:t>
            </a:r>
            <a:r>
              <a:rPr lang="es-ES" sz="1200" b="1" dirty="0" err="1">
                <a:solidFill>
                  <a:schemeClr val="bg1"/>
                </a:solidFill>
              </a:rPr>
              <a:t>Reaction</a:t>
            </a:r>
            <a:r>
              <a:rPr lang="es-ES" sz="1200" b="1" dirty="0">
                <a:solidFill>
                  <a:schemeClr val="bg1"/>
                </a:solidFill>
              </a:rPr>
              <a:t> </a:t>
            </a:r>
            <a:r>
              <a:rPr lang="es-ES" sz="1200" b="1" dirty="0" err="1">
                <a:solidFill>
                  <a:schemeClr val="bg1"/>
                </a:solidFill>
              </a:rPr>
              <a:t>Rate</a:t>
            </a:r>
            <a:r>
              <a:rPr lang="es-ES" sz="1200" b="1" dirty="0">
                <a:solidFill>
                  <a:schemeClr val="bg1"/>
                </a:solidFill>
              </a:rPr>
              <a:t> </a:t>
            </a:r>
            <a:r>
              <a:rPr lang="es-ES" sz="1200" b="1" dirty="0" err="1">
                <a:solidFill>
                  <a:schemeClr val="bg1"/>
                </a:solidFill>
              </a:rPr>
              <a:t>Theories</a:t>
            </a:r>
            <a:endParaRPr lang="es-ES" sz="1200" b="1" dirty="0">
              <a:solidFill>
                <a:schemeClr val="bg1"/>
              </a:solidFill>
            </a:endParaRPr>
          </a:p>
        </p:txBody>
      </p:sp>
    </p:spTree>
    <p:extLst>
      <p:ext uri="{BB962C8B-B14F-4D97-AF65-F5344CB8AC3E}">
        <p14:creationId xmlns:p14="http://schemas.microsoft.com/office/powerpoint/2010/main" val="1959779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uadroTexto 7">
            <a:extLst>
              <a:ext uri="{FF2B5EF4-FFF2-40B4-BE49-F238E27FC236}">
                <a16:creationId xmlns:a16="http://schemas.microsoft.com/office/drawing/2014/main" id="{0260CC54-7C81-4C64-AC0F-6C4A46BA9B32}"/>
              </a:ext>
            </a:extLst>
          </p:cNvPr>
          <p:cNvSpPr txBox="1"/>
          <p:nvPr/>
        </p:nvSpPr>
        <p:spPr>
          <a:xfrm>
            <a:off x="0" y="6585789"/>
            <a:ext cx="9144000" cy="276999"/>
          </a:xfrm>
          <a:prstGeom prst="rect">
            <a:avLst/>
          </a:prstGeom>
          <a:solidFill>
            <a:schemeClr val="accent2"/>
          </a:solidFill>
        </p:spPr>
        <p:txBody>
          <a:bodyPr wrap="square" rtlCol="0">
            <a:spAutoFit/>
          </a:bodyPr>
          <a:lstStyle/>
          <a:p>
            <a:r>
              <a:rPr lang="es-ES" sz="1200" b="1">
                <a:solidFill>
                  <a:schemeClr val="bg1"/>
                </a:solidFill>
              </a:rPr>
              <a:t>(</a:t>
            </a:r>
            <a:r>
              <a:rPr lang="es-ES" sz="1200" b="1" err="1">
                <a:solidFill>
                  <a:schemeClr val="bg1"/>
                </a:solidFill>
              </a:rPr>
              <a:t>Statistical</a:t>
            </a:r>
            <a:r>
              <a:rPr lang="es-ES" sz="1200" b="1">
                <a:solidFill>
                  <a:schemeClr val="bg1"/>
                </a:solidFill>
              </a:rPr>
              <a:t>) </a:t>
            </a:r>
            <a:r>
              <a:rPr lang="es-ES" sz="1200" b="1" err="1">
                <a:solidFill>
                  <a:schemeClr val="bg1"/>
                </a:solidFill>
              </a:rPr>
              <a:t>Reaction</a:t>
            </a:r>
            <a:r>
              <a:rPr lang="es-ES" sz="1200" b="1">
                <a:solidFill>
                  <a:schemeClr val="bg1"/>
                </a:solidFill>
              </a:rPr>
              <a:t> </a:t>
            </a:r>
            <a:r>
              <a:rPr lang="es-ES" sz="1200" b="1" err="1">
                <a:solidFill>
                  <a:schemeClr val="bg1"/>
                </a:solidFill>
              </a:rPr>
              <a:t>Rate</a:t>
            </a:r>
            <a:r>
              <a:rPr lang="es-ES" sz="1200" b="1">
                <a:solidFill>
                  <a:schemeClr val="bg1"/>
                </a:solidFill>
              </a:rPr>
              <a:t> </a:t>
            </a:r>
            <a:r>
              <a:rPr lang="es-ES" sz="1200" b="1" err="1">
                <a:solidFill>
                  <a:schemeClr val="bg1"/>
                </a:solidFill>
              </a:rPr>
              <a:t>Theories</a:t>
            </a:r>
            <a:r>
              <a:rPr lang="es-ES" sz="1200" b="1">
                <a:solidFill>
                  <a:schemeClr val="bg1"/>
                </a:solidFill>
              </a:rPr>
              <a:t>: Theo-2</a:t>
            </a:r>
          </a:p>
        </p:txBody>
      </p:sp>
      <p:sp>
        <p:nvSpPr>
          <p:cNvPr id="11" name="Text Box 64">
            <a:extLst>
              <a:ext uri="{FF2B5EF4-FFF2-40B4-BE49-F238E27FC236}">
                <a16:creationId xmlns:a16="http://schemas.microsoft.com/office/drawing/2014/main" id="{1ABFF68C-D3FA-488D-922A-B540A90C4EA7}"/>
              </a:ext>
            </a:extLst>
          </p:cNvPr>
          <p:cNvSpPr txBox="1">
            <a:spLocks noChangeArrowheads="1"/>
          </p:cNvSpPr>
          <p:nvPr/>
        </p:nvSpPr>
        <p:spPr bwMode="auto">
          <a:xfrm>
            <a:off x="-1" y="0"/>
            <a:ext cx="9143999" cy="369332"/>
          </a:xfrm>
          <a:prstGeom prst="rect">
            <a:avLst/>
          </a:prstGeom>
          <a:solidFill>
            <a:schemeClr val="bg2"/>
          </a:solidFill>
          <a:ln w="9525">
            <a:noFill/>
            <a:miter lim="800000"/>
            <a:headEnd/>
            <a:tailEnd/>
          </a:ln>
        </p:spPr>
        <p:txBody>
          <a:bodyPr wrap="square">
            <a:spAutoFit/>
          </a:bodyPr>
          <a:lstStyle/>
          <a:p>
            <a:r>
              <a:rPr lang="en-US" b="1">
                <a:solidFill>
                  <a:schemeClr val="accent2"/>
                </a:solidFill>
                <a:latin typeface="Verdana" pitchFamily="34" charset="0"/>
              </a:rPr>
              <a:t>Transition State Theory			</a:t>
            </a:r>
            <a:r>
              <a:rPr lang="en-GB" b="1">
                <a:solidFill>
                  <a:srgbClr val="002060"/>
                </a:solidFill>
                <a:sym typeface="Symbol" panose="05050102010706020507" pitchFamily="18" charset="2"/>
              </a:rPr>
              <a:t>Symmetry and Statistical Factors</a:t>
            </a:r>
            <a:endParaRPr lang="en-US" b="1" baseline="30000">
              <a:solidFill>
                <a:schemeClr val="accent2"/>
              </a:solidFill>
              <a:latin typeface="Verdana" pitchFamily="34" charset="0"/>
            </a:endParaRPr>
          </a:p>
        </p:txBody>
      </p:sp>
      <p:sp>
        <p:nvSpPr>
          <p:cNvPr id="60" name="CuadroTexto 59">
            <a:extLst>
              <a:ext uri="{FF2B5EF4-FFF2-40B4-BE49-F238E27FC236}">
                <a16:creationId xmlns:a16="http://schemas.microsoft.com/office/drawing/2014/main" id="{BC771969-4317-4967-8A73-4E2D0D6B3EBC}"/>
              </a:ext>
            </a:extLst>
          </p:cNvPr>
          <p:cNvSpPr txBox="1"/>
          <p:nvPr/>
        </p:nvSpPr>
        <p:spPr>
          <a:xfrm>
            <a:off x="335202" y="587938"/>
            <a:ext cx="8656804" cy="877163"/>
          </a:xfrm>
          <a:prstGeom prst="rect">
            <a:avLst/>
          </a:prstGeom>
          <a:noFill/>
        </p:spPr>
        <p:txBody>
          <a:bodyPr wrap="square" rtlCol="0">
            <a:spAutoFit/>
          </a:bodyPr>
          <a:lstStyle/>
          <a:p>
            <a:pPr>
              <a:spcBef>
                <a:spcPts val="600"/>
              </a:spcBef>
              <a:spcAft>
                <a:spcPts val="1200"/>
              </a:spcAft>
            </a:pPr>
            <a:r>
              <a:rPr lang="en-GB">
                <a:solidFill>
                  <a:srgbClr val="002060"/>
                </a:solidFill>
                <a:sym typeface="Symbol" panose="05050102010706020507" pitchFamily="18" charset="2"/>
              </a:rPr>
              <a:t>Example 1: </a:t>
            </a:r>
            <a:r>
              <a:rPr lang="en-GB">
                <a:sym typeface="Symbol" panose="05050102010706020507" pitchFamily="18" charset="2"/>
              </a:rPr>
              <a:t>Reaction without optical isomers. </a:t>
            </a:r>
          </a:p>
          <a:p>
            <a:pPr>
              <a:spcBef>
                <a:spcPts val="600"/>
              </a:spcBef>
              <a:spcAft>
                <a:spcPts val="1200"/>
              </a:spcAft>
            </a:pPr>
            <a:endParaRPr lang="en-GB">
              <a:sym typeface="Symbol" panose="05050102010706020507" pitchFamily="18" charset="2"/>
            </a:endParaRPr>
          </a:p>
        </p:txBody>
      </p:sp>
      <p:grpSp>
        <p:nvGrpSpPr>
          <p:cNvPr id="5" name="Group 7">
            <a:extLst>
              <a:ext uri="{FF2B5EF4-FFF2-40B4-BE49-F238E27FC236}">
                <a16:creationId xmlns:a16="http://schemas.microsoft.com/office/drawing/2014/main" id="{F6FAA680-AAB2-4D61-89D6-F36A703C896B}"/>
              </a:ext>
            </a:extLst>
          </p:cNvPr>
          <p:cNvGrpSpPr>
            <a:grpSpLocks/>
          </p:cNvGrpSpPr>
          <p:nvPr/>
        </p:nvGrpSpPr>
        <p:grpSpPr bwMode="auto">
          <a:xfrm>
            <a:off x="2898778" y="2149692"/>
            <a:ext cx="5728155" cy="2122321"/>
            <a:chOff x="144" y="2112"/>
            <a:chExt cx="3901" cy="1629"/>
          </a:xfrm>
        </p:grpSpPr>
        <p:graphicFrame>
          <p:nvGraphicFramePr>
            <p:cNvPr id="6" name="Object 8">
              <a:extLst>
                <a:ext uri="{FF2B5EF4-FFF2-40B4-BE49-F238E27FC236}">
                  <a16:creationId xmlns:a16="http://schemas.microsoft.com/office/drawing/2014/main" id="{D4F5AE25-A882-46AA-BD01-7DF7D007C583}"/>
                </a:ext>
              </a:extLst>
            </p:cNvPr>
            <p:cNvGraphicFramePr>
              <a:graphicFrameLocks noChangeAspect="1"/>
            </p:cNvGraphicFramePr>
            <p:nvPr/>
          </p:nvGraphicFramePr>
          <p:xfrm>
            <a:off x="144" y="2528"/>
            <a:ext cx="3901" cy="1213"/>
          </p:xfrm>
          <a:graphic>
            <a:graphicData uri="http://schemas.openxmlformats.org/presentationml/2006/ole">
              <mc:AlternateContent xmlns:mc="http://schemas.openxmlformats.org/markup-compatibility/2006">
                <mc:Choice xmlns:v="urn:schemas-microsoft-com:vml" Requires="v">
                  <p:oleObj name="CS ChemDraw Drawing" r:id="rId3" imgW="6192360" imgH="1925280" progId="">
                    <p:embed/>
                  </p:oleObj>
                </mc:Choice>
                <mc:Fallback>
                  <p:oleObj name="CS ChemDraw Drawing" r:id="rId3" imgW="6192360" imgH="1925280" progId="">
                    <p:embed/>
                    <p:pic>
                      <p:nvPicPr>
                        <p:cNvPr id="6" name="Object 8">
                          <a:extLst>
                            <a:ext uri="{FF2B5EF4-FFF2-40B4-BE49-F238E27FC236}">
                              <a16:creationId xmlns:a16="http://schemas.microsoft.com/office/drawing/2014/main" id="{D4F5AE25-A882-46AA-BD01-7DF7D007C58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4" y="2528"/>
                          <a:ext cx="3901" cy="1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 name="Text Box 9">
              <a:extLst>
                <a:ext uri="{FF2B5EF4-FFF2-40B4-BE49-F238E27FC236}">
                  <a16:creationId xmlns:a16="http://schemas.microsoft.com/office/drawing/2014/main" id="{C22BC9A7-AF32-4C50-9FE4-999DF3A61B41}"/>
                </a:ext>
              </a:extLst>
            </p:cNvPr>
            <p:cNvSpPr txBox="1">
              <a:spLocks noChangeArrowheads="1"/>
            </p:cNvSpPr>
            <p:nvPr/>
          </p:nvSpPr>
          <p:spPr bwMode="auto">
            <a:xfrm>
              <a:off x="1296" y="2112"/>
              <a:ext cx="1824" cy="283"/>
            </a:xfrm>
            <a:prstGeom prst="rect">
              <a:avLst/>
            </a:prstGeom>
            <a:noFill/>
            <a:ln w="9525">
              <a:noFill/>
              <a:miter lim="800000"/>
              <a:headEnd/>
              <a:tailEnd/>
            </a:ln>
            <a:effectLst/>
          </p:spPr>
          <p:txBody>
            <a:bodyPr>
              <a:prstTxWarp prst="textNoShape">
                <a:avLst/>
              </a:prstTxWarp>
              <a:spAutoFit/>
            </a:bodyPr>
            <a:lstStyle/>
            <a:p>
              <a:r>
                <a:rPr lang="es-ES_tradnl"/>
                <a:t>CF</a:t>
              </a:r>
              <a:r>
                <a:rPr lang="es-ES_tradnl" baseline="-25000"/>
                <a:t>3</a:t>
              </a:r>
              <a:r>
                <a:rPr lang="es-ES_tradnl"/>
                <a:t> + </a:t>
              </a:r>
              <a:r>
                <a:rPr lang="es-ES_tradnl" err="1"/>
                <a:t>CH</a:t>
              </a:r>
              <a:r>
                <a:rPr lang="es-ES_tradnl" baseline="-25000" err="1"/>
                <a:t>4</a:t>
              </a:r>
              <a:r>
                <a:rPr lang="es-ES_tradnl" baseline="-25000"/>
                <a:t> </a:t>
              </a:r>
              <a:r>
                <a:rPr lang="es-ES_tradnl">
                  <a:sym typeface="Symbol" pitchFamily="-112" charset="2"/>
                </a:rPr>
                <a:t> </a:t>
              </a:r>
              <a:r>
                <a:rPr lang="es-ES_tradnl" err="1">
                  <a:sym typeface="Symbol" pitchFamily="-112" charset="2"/>
                </a:rPr>
                <a:t>CF</a:t>
              </a:r>
              <a:r>
                <a:rPr lang="es-ES_tradnl" baseline="-25000" err="1">
                  <a:sym typeface="Symbol" pitchFamily="-112" charset="2"/>
                </a:rPr>
                <a:t>3</a:t>
              </a:r>
              <a:r>
                <a:rPr lang="es-ES_tradnl" err="1">
                  <a:sym typeface="Symbol" pitchFamily="-112" charset="2"/>
                </a:rPr>
                <a:t>H</a:t>
              </a:r>
              <a:r>
                <a:rPr lang="es-ES_tradnl">
                  <a:sym typeface="Symbol" pitchFamily="-112" charset="2"/>
                </a:rPr>
                <a:t> + CH</a:t>
              </a:r>
              <a:r>
                <a:rPr lang="es-ES_tradnl" baseline="-25000">
                  <a:sym typeface="Symbol" pitchFamily="-112" charset="2"/>
                </a:rPr>
                <a:t>3</a:t>
              </a:r>
              <a:endParaRPr lang="es-ES">
                <a:sym typeface="Symbol" pitchFamily="-112" charset="2"/>
              </a:endParaRPr>
            </a:p>
          </p:txBody>
        </p:sp>
      </p:grpSp>
      <p:graphicFrame>
        <p:nvGraphicFramePr>
          <p:cNvPr id="9" name="Object 11">
            <a:extLst>
              <a:ext uri="{FF2B5EF4-FFF2-40B4-BE49-F238E27FC236}">
                <a16:creationId xmlns:a16="http://schemas.microsoft.com/office/drawing/2014/main" id="{134D5AFB-B13F-46C4-AAF8-D8B262D315A0}"/>
              </a:ext>
            </a:extLst>
          </p:cNvPr>
          <p:cNvGraphicFramePr>
            <a:graphicFrameLocks noChangeAspect="1"/>
          </p:cNvGraphicFramePr>
          <p:nvPr>
            <p:extLst>
              <p:ext uri="{D42A27DB-BD31-4B8C-83A1-F6EECF244321}">
                <p14:modId xmlns:p14="http://schemas.microsoft.com/office/powerpoint/2010/main" val="1966794813"/>
              </p:ext>
            </p:extLst>
          </p:nvPr>
        </p:nvGraphicFramePr>
        <p:xfrm>
          <a:off x="4379913" y="4829175"/>
          <a:ext cx="3098800" cy="647700"/>
        </p:xfrm>
        <a:graphic>
          <a:graphicData uri="http://schemas.openxmlformats.org/presentationml/2006/ole">
            <mc:AlternateContent xmlns:mc="http://schemas.openxmlformats.org/markup-compatibility/2006">
              <mc:Choice xmlns:v="urn:schemas-microsoft-com:vml" Requires="v">
                <p:oleObj name="Ecuación" r:id="rId5" imgW="3098800" imgH="647700" progId="Equation.3">
                  <p:embed/>
                </p:oleObj>
              </mc:Choice>
              <mc:Fallback>
                <p:oleObj name="Ecuación" r:id="rId5" imgW="3098800" imgH="647700" progId="Equation.3">
                  <p:embed/>
                  <p:pic>
                    <p:nvPicPr>
                      <p:cNvPr id="9" name="Object 11">
                        <a:extLst>
                          <a:ext uri="{FF2B5EF4-FFF2-40B4-BE49-F238E27FC236}">
                            <a16:creationId xmlns:a16="http://schemas.microsoft.com/office/drawing/2014/main" id="{134D5AFB-B13F-46C4-AAF8-D8B262D315A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79913" y="4829175"/>
                        <a:ext cx="3098800" cy="647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 name="Object 5">
            <a:extLst>
              <a:ext uri="{FF2B5EF4-FFF2-40B4-BE49-F238E27FC236}">
                <a16:creationId xmlns:a16="http://schemas.microsoft.com/office/drawing/2014/main" id="{65EC1188-6AA0-4A27-A8B5-8DDC9153CEF1}"/>
              </a:ext>
            </a:extLst>
          </p:cNvPr>
          <p:cNvGraphicFramePr>
            <a:graphicFrameLocks noChangeAspect="1"/>
          </p:cNvGraphicFramePr>
          <p:nvPr>
            <p:extLst>
              <p:ext uri="{D42A27DB-BD31-4B8C-83A1-F6EECF244321}">
                <p14:modId xmlns:p14="http://schemas.microsoft.com/office/powerpoint/2010/main" val="2788392365"/>
              </p:ext>
            </p:extLst>
          </p:nvPr>
        </p:nvGraphicFramePr>
        <p:xfrm>
          <a:off x="89562" y="1692604"/>
          <a:ext cx="2724522" cy="3578476"/>
        </p:xfrm>
        <a:graphic>
          <a:graphicData uri="http://schemas.openxmlformats.org/presentationml/2006/ole">
            <mc:AlternateContent xmlns:mc="http://schemas.openxmlformats.org/markup-compatibility/2006">
              <mc:Choice xmlns:v="urn:schemas-microsoft-com:vml" Requires="v">
                <p:oleObj name="Documento" r:id="rId7" imgW="5715000" imgH="3911600" progId="Word.Document.12">
                  <p:link updateAutomatic="1"/>
                </p:oleObj>
              </mc:Choice>
              <mc:Fallback>
                <p:oleObj name="Documento" r:id="rId7" imgW="5715000" imgH="3911600" progId="Word.Document.12">
                  <p:link updateAutomatic="1"/>
                  <p:pic>
                    <p:nvPicPr>
                      <p:cNvPr id="10" name="Object 5">
                        <a:extLst>
                          <a:ext uri="{FF2B5EF4-FFF2-40B4-BE49-F238E27FC236}">
                            <a16:creationId xmlns:a16="http://schemas.microsoft.com/office/drawing/2014/main" id="{65EC1188-6AA0-4A27-A8B5-8DDC9153CEF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l="23936" r="23936"/>
                      <a:stretch>
                        <a:fillRect/>
                      </a:stretch>
                    </p:blipFill>
                    <p:spPr bwMode="auto">
                      <a:xfrm>
                        <a:off x="89562" y="1692604"/>
                        <a:ext cx="2724522" cy="35784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2" name="Marcador de número de diapositiva 1">
            <a:extLst>
              <a:ext uri="{FF2B5EF4-FFF2-40B4-BE49-F238E27FC236}">
                <a16:creationId xmlns:a16="http://schemas.microsoft.com/office/drawing/2014/main" id="{C1E43DDD-40A5-406C-B28B-3029200B44E7}"/>
              </a:ext>
            </a:extLst>
          </p:cNvPr>
          <p:cNvSpPr>
            <a:spLocks noGrp="1"/>
          </p:cNvSpPr>
          <p:nvPr>
            <p:ph type="sldNum" sz="quarter" idx="12"/>
          </p:nvPr>
        </p:nvSpPr>
        <p:spPr/>
        <p:txBody>
          <a:bodyPr/>
          <a:lstStyle/>
          <a:p>
            <a:fld id="{DFA4F046-044E-46E9-9F2A-D598350E22B2}" type="slidenum">
              <a:rPr lang="es-ES" smtClean="0"/>
              <a:t>13</a:t>
            </a:fld>
            <a:endParaRPr lang="es-ES"/>
          </a:p>
        </p:txBody>
      </p:sp>
    </p:spTree>
    <p:extLst>
      <p:ext uri="{BB962C8B-B14F-4D97-AF65-F5344CB8AC3E}">
        <p14:creationId xmlns:p14="http://schemas.microsoft.com/office/powerpoint/2010/main" val="21167646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Box 64">
            <a:extLst>
              <a:ext uri="{FF2B5EF4-FFF2-40B4-BE49-F238E27FC236}">
                <a16:creationId xmlns:a16="http://schemas.microsoft.com/office/drawing/2014/main" id="{1ABFF68C-D3FA-488D-922A-B540A90C4EA7}"/>
              </a:ext>
            </a:extLst>
          </p:cNvPr>
          <p:cNvSpPr txBox="1">
            <a:spLocks noChangeArrowheads="1"/>
          </p:cNvSpPr>
          <p:nvPr/>
        </p:nvSpPr>
        <p:spPr bwMode="auto">
          <a:xfrm>
            <a:off x="-1" y="0"/>
            <a:ext cx="9143999" cy="369332"/>
          </a:xfrm>
          <a:prstGeom prst="rect">
            <a:avLst/>
          </a:prstGeom>
          <a:solidFill>
            <a:schemeClr val="bg2"/>
          </a:solidFill>
          <a:ln w="9525">
            <a:noFill/>
            <a:miter lim="800000"/>
            <a:headEnd/>
            <a:tailEnd/>
          </a:ln>
        </p:spPr>
        <p:txBody>
          <a:bodyPr wrap="square">
            <a:spAutoFit/>
          </a:bodyPr>
          <a:lstStyle/>
          <a:p>
            <a:r>
              <a:rPr lang="en-US" b="1">
                <a:solidFill>
                  <a:schemeClr val="accent2"/>
                </a:solidFill>
                <a:latin typeface="Verdana" pitchFamily="34" charset="0"/>
              </a:rPr>
              <a:t>Transition State Theory			</a:t>
            </a:r>
            <a:r>
              <a:rPr lang="en-GB" b="1">
                <a:solidFill>
                  <a:srgbClr val="002060"/>
                </a:solidFill>
                <a:sym typeface="Symbol" panose="05050102010706020507" pitchFamily="18" charset="2"/>
              </a:rPr>
              <a:t>Symmetry and Statistical Factors</a:t>
            </a:r>
            <a:endParaRPr lang="en-US" b="1" baseline="30000">
              <a:solidFill>
                <a:schemeClr val="accent2"/>
              </a:solidFill>
              <a:latin typeface="Verdana" pitchFamily="34" charset="0"/>
            </a:endParaRPr>
          </a:p>
        </p:txBody>
      </p:sp>
      <p:sp>
        <p:nvSpPr>
          <p:cNvPr id="60" name="CuadroTexto 59">
            <a:extLst>
              <a:ext uri="{FF2B5EF4-FFF2-40B4-BE49-F238E27FC236}">
                <a16:creationId xmlns:a16="http://schemas.microsoft.com/office/drawing/2014/main" id="{BC771969-4317-4967-8A73-4E2D0D6B3EBC}"/>
              </a:ext>
            </a:extLst>
          </p:cNvPr>
          <p:cNvSpPr txBox="1"/>
          <p:nvPr/>
        </p:nvSpPr>
        <p:spPr>
          <a:xfrm>
            <a:off x="335202" y="587938"/>
            <a:ext cx="8656804" cy="877163"/>
          </a:xfrm>
          <a:prstGeom prst="rect">
            <a:avLst/>
          </a:prstGeom>
          <a:noFill/>
        </p:spPr>
        <p:txBody>
          <a:bodyPr wrap="square" rtlCol="0">
            <a:spAutoFit/>
          </a:bodyPr>
          <a:lstStyle/>
          <a:p>
            <a:pPr>
              <a:spcBef>
                <a:spcPts val="600"/>
              </a:spcBef>
              <a:spcAft>
                <a:spcPts val="1200"/>
              </a:spcAft>
            </a:pPr>
            <a:r>
              <a:rPr lang="en-GB" dirty="0">
                <a:solidFill>
                  <a:srgbClr val="002060"/>
                </a:solidFill>
                <a:sym typeface="Symbol" panose="05050102010706020507" pitchFamily="18" charset="2"/>
              </a:rPr>
              <a:t>Example 2: </a:t>
            </a:r>
            <a:r>
              <a:rPr lang="en-GB" dirty="0">
                <a:sym typeface="Symbol" panose="05050102010706020507" pitchFamily="18" charset="2"/>
              </a:rPr>
              <a:t>Reaction with optical isomers. </a:t>
            </a:r>
          </a:p>
          <a:p>
            <a:pPr>
              <a:spcBef>
                <a:spcPts val="600"/>
              </a:spcBef>
              <a:spcAft>
                <a:spcPts val="1200"/>
              </a:spcAft>
            </a:pPr>
            <a:endParaRPr lang="en-GB" dirty="0">
              <a:sym typeface="Symbol" panose="05050102010706020507" pitchFamily="18" charset="2"/>
            </a:endParaRPr>
          </a:p>
        </p:txBody>
      </p:sp>
      <p:grpSp>
        <p:nvGrpSpPr>
          <p:cNvPr id="12" name="Group 57">
            <a:extLst>
              <a:ext uri="{FF2B5EF4-FFF2-40B4-BE49-F238E27FC236}">
                <a16:creationId xmlns:a16="http://schemas.microsoft.com/office/drawing/2014/main" id="{F126C35E-253B-43CA-B541-07ACF99328FD}"/>
              </a:ext>
            </a:extLst>
          </p:cNvPr>
          <p:cNvGrpSpPr>
            <a:grpSpLocks/>
          </p:cNvGrpSpPr>
          <p:nvPr/>
        </p:nvGrpSpPr>
        <p:grpSpPr bwMode="auto">
          <a:xfrm>
            <a:off x="3867151" y="989459"/>
            <a:ext cx="4732340" cy="1620838"/>
            <a:chOff x="2436" y="563"/>
            <a:chExt cx="2981" cy="1021"/>
          </a:xfrm>
        </p:grpSpPr>
        <p:sp>
          <p:nvSpPr>
            <p:cNvPr id="13" name="Text Box 14">
              <a:extLst>
                <a:ext uri="{FF2B5EF4-FFF2-40B4-BE49-F238E27FC236}">
                  <a16:creationId xmlns:a16="http://schemas.microsoft.com/office/drawing/2014/main" id="{E1A97392-DD2E-4327-9DF2-01D3BA64FD04}"/>
                </a:ext>
              </a:extLst>
            </p:cNvPr>
            <p:cNvSpPr txBox="1">
              <a:spLocks noChangeArrowheads="1"/>
            </p:cNvSpPr>
            <p:nvPr/>
          </p:nvSpPr>
          <p:spPr bwMode="auto">
            <a:xfrm>
              <a:off x="2436" y="563"/>
              <a:ext cx="1901" cy="231"/>
            </a:xfrm>
            <a:prstGeom prst="rect">
              <a:avLst/>
            </a:prstGeom>
            <a:noFill/>
            <a:ln w="9525">
              <a:noFill/>
              <a:miter lim="800000"/>
              <a:headEnd/>
              <a:tailEnd/>
            </a:ln>
            <a:effectLst/>
          </p:spPr>
          <p:txBody>
            <a:bodyPr wrap="none">
              <a:prstTxWarp prst="textNoShape">
                <a:avLst/>
              </a:prstTxWarp>
              <a:spAutoFit/>
            </a:bodyPr>
            <a:lstStyle/>
            <a:p>
              <a:r>
                <a:rPr lang="es-ES_tradnl" dirty="0"/>
                <a:t>H + CH</a:t>
              </a:r>
              <a:r>
                <a:rPr lang="es-ES_tradnl" baseline="-25000" dirty="0"/>
                <a:t>3</a:t>
              </a:r>
              <a:r>
                <a:rPr lang="es-ES_tradnl" dirty="0"/>
                <a:t>OH </a:t>
              </a:r>
              <a:r>
                <a:rPr lang="es-ES_tradnl" dirty="0">
                  <a:sym typeface="Symbol" pitchFamily="-112" charset="2"/>
                </a:rPr>
                <a:t> H</a:t>
              </a:r>
              <a:r>
                <a:rPr lang="es-ES_tradnl" baseline="-25000" dirty="0">
                  <a:sym typeface="Symbol" pitchFamily="-112" charset="2"/>
                </a:rPr>
                <a:t>2</a:t>
              </a:r>
              <a:r>
                <a:rPr lang="es-ES_tradnl" dirty="0">
                  <a:sym typeface="Symbol" pitchFamily="-112" charset="2"/>
                </a:rPr>
                <a:t> + CH</a:t>
              </a:r>
              <a:r>
                <a:rPr lang="es-ES_tradnl" baseline="-25000" dirty="0">
                  <a:sym typeface="Symbol" pitchFamily="-112" charset="2"/>
                </a:rPr>
                <a:t>2</a:t>
              </a:r>
              <a:r>
                <a:rPr lang="es-ES_tradnl" dirty="0">
                  <a:sym typeface="Symbol" pitchFamily="-112" charset="2"/>
                </a:rPr>
                <a:t>OH</a:t>
              </a:r>
              <a:endParaRPr lang="es-ES" dirty="0"/>
            </a:p>
          </p:txBody>
        </p:sp>
        <p:graphicFrame>
          <p:nvGraphicFramePr>
            <p:cNvPr id="14" name="Object 30">
              <a:extLst>
                <a:ext uri="{FF2B5EF4-FFF2-40B4-BE49-F238E27FC236}">
                  <a16:creationId xmlns:a16="http://schemas.microsoft.com/office/drawing/2014/main" id="{CC03ADD9-93FD-4C4A-B895-B1EAE67238AB}"/>
                </a:ext>
              </a:extLst>
            </p:cNvPr>
            <p:cNvGraphicFramePr>
              <a:graphicFrameLocks noChangeAspect="1"/>
            </p:cNvGraphicFramePr>
            <p:nvPr/>
          </p:nvGraphicFramePr>
          <p:xfrm>
            <a:off x="3792" y="864"/>
            <a:ext cx="864" cy="698"/>
          </p:xfrm>
          <a:graphic>
            <a:graphicData uri="http://schemas.openxmlformats.org/presentationml/2006/ole">
              <mc:AlternateContent xmlns:mc="http://schemas.openxmlformats.org/markup-compatibility/2006">
                <mc:Choice xmlns:v="urn:schemas-microsoft-com:vml" Requires="v">
                  <p:oleObj name="CS ChemDraw Drawing" r:id="rId3" imgW="1041120" imgH="840600" progId="">
                    <p:embed/>
                  </p:oleObj>
                </mc:Choice>
                <mc:Fallback>
                  <p:oleObj name="CS ChemDraw Drawing" r:id="rId3" imgW="1041120" imgH="840600" progId="">
                    <p:embed/>
                    <p:pic>
                      <p:nvPicPr>
                        <p:cNvPr id="14" name="Object 30">
                          <a:extLst>
                            <a:ext uri="{FF2B5EF4-FFF2-40B4-BE49-F238E27FC236}">
                              <a16:creationId xmlns:a16="http://schemas.microsoft.com/office/drawing/2014/main" id="{CC03ADD9-93FD-4C4A-B895-B1EAE67238A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92" y="864"/>
                          <a:ext cx="864" cy="6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5" name="Object 32">
              <a:extLst>
                <a:ext uri="{FF2B5EF4-FFF2-40B4-BE49-F238E27FC236}">
                  <a16:creationId xmlns:a16="http://schemas.microsoft.com/office/drawing/2014/main" id="{56334AB9-22A4-45E2-AE05-49DBD0CEFF69}"/>
                </a:ext>
              </a:extLst>
            </p:cNvPr>
            <p:cNvGraphicFramePr>
              <a:graphicFrameLocks noChangeAspect="1"/>
            </p:cNvGraphicFramePr>
            <p:nvPr/>
          </p:nvGraphicFramePr>
          <p:xfrm>
            <a:off x="4752" y="816"/>
            <a:ext cx="665" cy="768"/>
          </p:xfrm>
          <a:graphic>
            <a:graphicData uri="http://schemas.openxmlformats.org/presentationml/2006/ole">
              <mc:AlternateContent xmlns:mc="http://schemas.openxmlformats.org/markup-compatibility/2006">
                <mc:Choice xmlns:v="urn:schemas-microsoft-com:vml" Requires="v">
                  <p:oleObj name="CS ChemDraw Drawing" r:id="rId5" imgW="782280" imgH="903960" progId="ChemDraw.Document.6.0">
                    <p:embed/>
                  </p:oleObj>
                </mc:Choice>
                <mc:Fallback>
                  <p:oleObj name="CS ChemDraw Drawing" r:id="rId5" imgW="782280" imgH="903960" progId="ChemDraw.Document.6.0">
                    <p:embed/>
                    <p:pic>
                      <p:nvPicPr>
                        <p:cNvPr id="15" name="Object 32">
                          <a:extLst>
                            <a:ext uri="{FF2B5EF4-FFF2-40B4-BE49-F238E27FC236}">
                              <a16:creationId xmlns:a16="http://schemas.microsoft.com/office/drawing/2014/main" id="{56334AB9-22A4-45E2-AE05-49DBD0CEFF6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52" y="816"/>
                          <a:ext cx="665" cy="7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nvGrpSpPr>
          <p:cNvPr id="16" name="Group 62">
            <a:extLst>
              <a:ext uri="{FF2B5EF4-FFF2-40B4-BE49-F238E27FC236}">
                <a16:creationId xmlns:a16="http://schemas.microsoft.com/office/drawing/2014/main" id="{55DD49C5-C48F-468E-A39E-E3297B3E4809}"/>
              </a:ext>
            </a:extLst>
          </p:cNvPr>
          <p:cNvGrpSpPr>
            <a:grpSpLocks/>
          </p:cNvGrpSpPr>
          <p:nvPr/>
        </p:nvGrpSpPr>
        <p:grpSpPr bwMode="auto">
          <a:xfrm>
            <a:off x="76200" y="1467296"/>
            <a:ext cx="5257800" cy="5029200"/>
            <a:chOff x="48" y="864"/>
            <a:chExt cx="3312" cy="3168"/>
          </a:xfrm>
        </p:grpSpPr>
        <p:sp>
          <p:nvSpPr>
            <p:cNvPr id="17" name="Freeform 45">
              <a:extLst>
                <a:ext uri="{FF2B5EF4-FFF2-40B4-BE49-F238E27FC236}">
                  <a16:creationId xmlns:a16="http://schemas.microsoft.com/office/drawing/2014/main" id="{0E66517A-CE5F-491B-B828-D4B57D47FFAF}"/>
                </a:ext>
              </a:extLst>
            </p:cNvPr>
            <p:cNvSpPr>
              <a:spLocks/>
            </p:cNvSpPr>
            <p:nvPr/>
          </p:nvSpPr>
          <p:spPr bwMode="auto">
            <a:xfrm>
              <a:off x="598" y="1548"/>
              <a:ext cx="1563" cy="1692"/>
            </a:xfrm>
            <a:custGeom>
              <a:avLst/>
              <a:gdLst/>
              <a:ahLst/>
              <a:cxnLst>
                <a:cxn ang="0">
                  <a:pos x="0" y="872"/>
                </a:cxn>
                <a:cxn ang="0">
                  <a:pos x="48" y="1016"/>
                </a:cxn>
                <a:cxn ang="0">
                  <a:pos x="96" y="1016"/>
                </a:cxn>
                <a:cxn ang="0">
                  <a:pos x="192" y="824"/>
                </a:cxn>
                <a:cxn ang="0">
                  <a:pos x="336" y="488"/>
                </a:cxn>
                <a:cxn ang="0">
                  <a:pos x="432" y="296"/>
                </a:cxn>
                <a:cxn ang="0">
                  <a:pos x="528" y="152"/>
                </a:cxn>
                <a:cxn ang="0">
                  <a:pos x="624" y="56"/>
                </a:cxn>
                <a:cxn ang="0">
                  <a:pos x="720" y="8"/>
                </a:cxn>
                <a:cxn ang="0">
                  <a:pos x="768" y="8"/>
                </a:cxn>
                <a:cxn ang="0">
                  <a:pos x="864" y="56"/>
                </a:cxn>
                <a:cxn ang="0">
                  <a:pos x="960" y="152"/>
                </a:cxn>
              </a:cxnLst>
              <a:rect l="0" t="0" r="r" b="b"/>
              <a:pathLst>
                <a:path w="960" h="1048">
                  <a:moveTo>
                    <a:pt x="0" y="872"/>
                  </a:moveTo>
                  <a:cubicBezTo>
                    <a:pt x="16" y="932"/>
                    <a:pt x="32" y="992"/>
                    <a:pt x="48" y="1016"/>
                  </a:cubicBezTo>
                  <a:cubicBezTo>
                    <a:pt x="64" y="1040"/>
                    <a:pt x="72" y="1048"/>
                    <a:pt x="96" y="1016"/>
                  </a:cubicBezTo>
                  <a:cubicBezTo>
                    <a:pt x="120" y="984"/>
                    <a:pt x="152" y="912"/>
                    <a:pt x="192" y="824"/>
                  </a:cubicBezTo>
                  <a:cubicBezTo>
                    <a:pt x="232" y="736"/>
                    <a:pt x="296" y="576"/>
                    <a:pt x="336" y="488"/>
                  </a:cubicBezTo>
                  <a:cubicBezTo>
                    <a:pt x="376" y="400"/>
                    <a:pt x="400" y="352"/>
                    <a:pt x="432" y="296"/>
                  </a:cubicBezTo>
                  <a:cubicBezTo>
                    <a:pt x="464" y="240"/>
                    <a:pt x="496" y="192"/>
                    <a:pt x="528" y="152"/>
                  </a:cubicBezTo>
                  <a:cubicBezTo>
                    <a:pt x="560" y="112"/>
                    <a:pt x="592" y="80"/>
                    <a:pt x="624" y="56"/>
                  </a:cubicBezTo>
                  <a:cubicBezTo>
                    <a:pt x="656" y="32"/>
                    <a:pt x="696" y="16"/>
                    <a:pt x="720" y="8"/>
                  </a:cubicBezTo>
                  <a:cubicBezTo>
                    <a:pt x="744" y="0"/>
                    <a:pt x="744" y="0"/>
                    <a:pt x="768" y="8"/>
                  </a:cubicBezTo>
                  <a:cubicBezTo>
                    <a:pt x="792" y="16"/>
                    <a:pt x="832" y="32"/>
                    <a:pt x="864" y="56"/>
                  </a:cubicBezTo>
                  <a:cubicBezTo>
                    <a:pt x="896" y="80"/>
                    <a:pt x="936" y="120"/>
                    <a:pt x="960" y="152"/>
                  </a:cubicBezTo>
                </a:path>
              </a:pathLst>
            </a:custGeom>
            <a:noFill/>
            <a:ln w="19050" cmpd="sng">
              <a:solidFill>
                <a:schemeClr val="tx1"/>
              </a:solidFill>
              <a:round/>
              <a:headEnd/>
              <a:tailEnd/>
            </a:ln>
            <a:effectLst/>
          </p:spPr>
          <p:txBody>
            <a:bodyPr>
              <a:prstTxWarp prst="textNoShape">
                <a:avLst/>
              </a:prstTxWarp>
            </a:bodyPr>
            <a:lstStyle/>
            <a:p>
              <a:endParaRPr lang="es-ES_tradnl"/>
            </a:p>
          </p:txBody>
        </p:sp>
        <p:sp>
          <p:nvSpPr>
            <p:cNvPr id="18" name="Freeform 46">
              <a:extLst>
                <a:ext uri="{FF2B5EF4-FFF2-40B4-BE49-F238E27FC236}">
                  <a16:creationId xmlns:a16="http://schemas.microsoft.com/office/drawing/2014/main" id="{83E38002-64BA-4637-92F1-C331BCC89FE7}"/>
                </a:ext>
              </a:extLst>
            </p:cNvPr>
            <p:cNvSpPr>
              <a:spLocks/>
            </p:cNvSpPr>
            <p:nvPr/>
          </p:nvSpPr>
          <p:spPr bwMode="auto">
            <a:xfrm>
              <a:off x="1670" y="1344"/>
              <a:ext cx="1236" cy="234"/>
            </a:xfrm>
            <a:custGeom>
              <a:avLst/>
              <a:gdLst/>
              <a:ahLst/>
              <a:cxnLst>
                <a:cxn ang="0">
                  <a:pos x="0" y="64"/>
                </a:cxn>
                <a:cxn ang="0">
                  <a:pos x="48" y="112"/>
                </a:cxn>
                <a:cxn ang="0">
                  <a:pos x="96" y="112"/>
                </a:cxn>
                <a:cxn ang="0">
                  <a:pos x="192" y="64"/>
                </a:cxn>
                <a:cxn ang="0">
                  <a:pos x="288" y="16"/>
                </a:cxn>
                <a:cxn ang="0">
                  <a:pos x="384" y="16"/>
                </a:cxn>
                <a:cxn ang="0">
                  <a:pos x="480" y="112"/>
                </a:cxn>
                <a:cxn ang="0">
                  <a:pos x="576" y="112"/>
                </a:cxn>
              </a:cxnLst>
              <a:rect l="0" t="0" r="r" b="b"/>
              <a:pathLst>
                <a:path w="576" h="128">
                  <a:moveTo>
                    <a:pt x="0" y="64"/>
                  </a:moveTo>
                  <a:cubicBezTo>
                    <a:pt x="16" y="84"/>
                    <a:pt x="32" y="104"/>
                    <a:pt x="48" y="112"/>
                  </a:cubicBezTo>
                  <a:cubicBezTo>
                    <a:pt x="64" y="120"/>
                    <a:pt x="72" y="120"/>
                    <a:pt x="96" y="112"/>
                  </a:cubicBezTo>
                  <a:cubicBezTo>
                    <a:pt x="120" y="104"/>
                    <a:pt x="160" y="80"/>
                    <a:pt x="192" y="64"/>
                  </a:cubicBezTo>
                  <a:cubicBezTo>
                    <a:pt x="224" y="48"/>
                    <a:pt x="256" y="24"/>
                    <a:pt x="288" y="16"/>
                  </a:cubicBezTo>
                  <a:cubicBezTo>
                    <a:pt x="320" y="8"/>
                    <a:pt x="352" y="0"/>
                    <a:pt x="384" y="16"/>
                  </a:cubicBezTo>
                  <a:cubicBezTo>
                    <a:pt x="416" y="32"/>
                    <a:pt x="448" y="96"/>
                    <a:pt x="480" y="112"/>
                  </a:cubicBezTo>
                  <a:cubicBezTo>
                    <a:pt x="512" y="128"/>
                    <a:pt x="560" y="112"/>
                    <a:pt x="576" y="112"/>
                  </a:cubicBezTo>
                </a:path>
              </a:pathLst>
            </a:custGeom>
            <a:noFill/>
            <a:ln w="19050" cmpd="sng">
              <a:solidFill>
                <a:schemeClr val="tx1"/>
              </a:solidFill>
              <a:round/>
              <a:headEnd/>
              <a:tailEnd/>
            </a:ln>
            <a:effectLst/>
          </p:spPr>
          <p:txBody>
            <a:bodyPr>
              <a:prstTxWarp prst="textNoShape">
                <a:avLst/>
              </a:prstTxWarp>
            </a:bodyPr>
            <a:lstStyle/>
            <a:p>
              <a:endParaRPr lang="es-ES_tradnl"/>
            </a:p>
          </p:txBody>
        </p:sp>
        <p:sp>
          <p:nvSpPr>
            <p:cNvPr id="19" name="Text Box 49">
              <a:extLst>
                <a:ext uri="{FF2B5EF4-FFF2-40B4-BE49-F238E27FC236}">
                  <a16:creationId xmlns:a16="http://schemas.microsoft.com/office/drawing/2014/main" id="{1C148D00-73D2-4A72-B9AC-D6CB8C5B5D9B}"/>
                </a:ext>
              </a:extLst>
            </p:cNvPr>
            <p:cNvSpPr txBox="1">
              <a:spLocks noChangeArrowheads="1"/>
            </p:cNvSpPr>
            <p:nvPr/>
          </p:nvSpPr>
          <p:spPr bwMode="auto">
            <a:xfrm>
              <a:off x="48" y="3211"/>
              <a:ext cx="584" cy="192"/>
            </a:xfrm>
            <a:prstGeom prst="rect">
              <a:avLst/>
            </a:prstGeom>
            <a:noFill/>
            <a:ln w="9525">
              <a:noFill/>
              <a:miter lim="800000"/>
              <a:headEnd/>
              <a:tailEnd/>
            </a:ln>
            <a:effectLst/>
          </p:spPr>
          <p:txBody>
            <a:bodyPr wrap="none">
              <a:prstTxWarp prst="textNoShape">
                <a:avLst/>
              </a:prstTxWarp>
              <a:spAutoFit/>
            </a:bodyPr>
            <a:lstStyle/>
            <a:p>
              <a:r>
                <a:rPr lang="es-ES_tradnl" sz="1400"/>
                <a:t>Reactant</a:t>
              </a:r>
              <a:endParaRPr lang="es-ES" sz="1400"/>
            </a:p>
          </p:txBody>
        </p:sp>
        <p:sp>
          <p:nvSpPr>
            <p:cNvPr id="20" name="Freeform 44">
              <a:extLst>
                <a:ext uri="{FF2B5EF4-FFF2-40B4-BE49-F238E27FC236}">
                  <a16:creationId xmlns:a16="http://schemas.microsoft.com/office/drawing/2014/main" id="{E63B4435-F443-4C52-BE6D-BB2B27A09CC4}"/>
                </a:ext>
              </a:extLst>
            </p:cNvPr>
            <p:cNvSpPr>
              <a:spLocks/>
            </p:cNvSpPr>
            <p:nvPr/>
          </p:nvSpPr>
          <p:spPr bwMode="auto">
            <a:xfrm>
              <a:off x="507" y="1558"/>
              <a:ext cx="2853" cy="1682"/>
            </a:xfrm>
            <a:custGeom>
              <a:avLst/>
              <a:gdLst/>
              <a:ahLst/>
              <a:cxnLst>
                <a:cxn ang="0">
                  <a:pos x="0" y="872"/>
                </a:cxn>
                <a:cxn ang="0">
                  <a:pos x="48" y="1016"/>
                </a:cxn>
                <a:cxn ang="0">
                  <a:pos x="96" y="1016"/>
                </a:cxn>
                <a:cxn ang="0">
                  <a:pos x="192" y="824"/>
                </a:cxn>
                <a:cxn ang="0">
                  <a:pos x="336" y="488"/>
                </a:cxn>
                <a:cxn ang="0">
                  <a:pos x="432" y="296"/>
                </a:cxn>
                <a:cxn ang="0">
                  <a:pos x="528" y="152"/>
                </a:cxn>
                <a:cxn ang="0">
                  <a:pos x="624" y="56"/>
                </a:cxn>
                <a:cxn ang="0">
                  <a:pos x="720" y="8"/>
                </a:cxn>
                <a:cxn ang="0">
                  <a:pos x="768" y="8"/>
                </a:cxn>
                <a:cxn ang="0">
                  <a:pos x="864" y="56"/>
                </a:cxn>
                <a:cxn ang="0">
                  <a:pos x="960" y="152"/>
                </a:cxn>
              </a:cxnLst>
              <a:rect l="0" t="0" r="r" b="b"/>
              <a:pathLst>
                <a:path w="960" h="1048">
                  <a:moveTo>
                    <a:pt x="0" y="872"/>
                  </a:moveTo>
                  <a:cubicBezTo>
                    <a:pt x="16" y="932"/>
                    <a:pt x="32" y="992"/>
                    <a:pt x="48" y="1016"/>
                  </a:cubicBezTo>
                  <a:cubicBezTo>
                    <a:pt x="64" y="1040"/>
                    <a:pt x="72" y="1048"/>
                    <a:pt x="96" y="1016"/>
                  </a:cubicBezTo>
                  <a:cubicBezTo>
                    <a:pt x="120" y="984"/>
                    <a:pt x="152" y="912"/>
                    <a:pt x="192" y="824"/>
                  </a:cubicBezTo>
                  <a:cubicBezTo>
                    <a:pt x="232" y="736"/>
                    <a:pt x="296" y="576"/>
                    <a:pt x="336" y="488"/>
                  </a:cubicBezTo>
                  <a:cubicBezTo>
                    <a:pt x="376" y="400"/>
                    <a:pt x="400" y="352"/>
                    <a:pt x="432" y="296"/>
                  </a:cubicBezTo>
                  <a:cubicBezTo>
                    <a:pt x="464" y="240"/>
                    <a:pt x="496" y="192"/>
                    <a:pt x="528" y="152"/>
                  </a:cubicBezTo>
                  <a:cubicBezTo>
                    <a:pt x="560" y="112"/>
                    <a:pt x="592" y="80"/>
                    <a:pt x="624" y="56"/>
                  </a:cubicBezTo>
                  <a:cubicBezTo>
                    <a:pt x="656" y="32"/>
                    <a:pt x="696" y="16"/>
                    <a:pt x="720" y="8"/>
                  </a:cubicBezTo>
                  <a:cubicBezTo>
                    <a:pt x="744" y="0"/>
                    <a:pt x="744" y="0"/>
                    <a:pt x="768" y="8"/>
                  </a:cubicBezTo>
                  <a:cubicBezTo>
                    <a:pt x="792" y="16"/>
                    <a:pt x="832" y="32"/>
                    <a:pt x="864" y="56"/>
                  </a:cubicBezTo>
                  <a:cubicBezTo>
                    <a:pt x="896" y="80"/>
                    <a:pt x="936" y="120"/>
                    <a:pt x="960" y="152"/>
                  </a:cubicBezTo>
                </a:path>
              </a:pathLst>
            </a:custGeom>
            <a:noFill/>
            <a:ln w="19050" cmpd="sng">
              <a:solidFill>
                <a:schemeClr val="tx1"/>
              </a:solidFill>
              <a:round/>
              <a:headEnd/>
              <a:tailEnd/>
            </a:ln>
            <a:effectLst/>
          </p:spPr>
          <p:txBody>
            <a:bodyPr>
              <a:prstTxWarp prst="textNoShape">
                <a:avLst/>
              </a:prstTxWarp>
            </a:bodyPr>
            <a:lstStyle/>
            <a:p>
              <a:endParaRPr lang="es-ES_tradnl"/>
            </a:p>
          </p:txBody>
        </p:sp>
        <p:sp>
          <p:nvSpPr>
            <p:cNvPr id="21" name="Text Box 47">
              <a:extLst>
                <a:ext uri="{FF2B5EF4-FFF2-40B4-BE49-F238E27FC236}">
                  <a16:creationId xmlns:a16="http://schemas.microsoft.com/office/drawing/2014/main" id="{3335F93F-C07C-40B1-B7AF-C6E23A83E76C}"/>
                </a:ext>
              </a:extLst>
            </p:cNvPr>
            <p:cNvSpPr txBox="1">
              <a:spLocks noChangeArrowheads="1"/>
            </p:cNvSpPr>
            <p:nvPr/>
          </p:nvSpPr>
          <p:spPr bwMode="auto">
            <a:xfrm>
              <a:off x="1622" y="1613"/>
              <a:ext cx="913" cy="191"/>
            </a:xfrm>
            <a:prstGeom prst="rect">
              <a:avLst/>
            </a:prstGeom>
            <a:noFill/>
            <a:ln w="9525">
              <a:noFill/>
              <a:miter lim="800000"/>
              <a:headEnd/>
              <a:tailEnd/>
            </a:ln>
            <a:effectLst/>
          </p:spPr>
          <p:txBody>
            <a:bodyPr>
              <a:prstTxWarp prst="textNoShape">
                <a:avLst/>
              </a:prstTxWarp>
              <a:spAutoFit/>
            </a:bodyPr>
            <a:lstStyle/>
            <a:p>
              <a:r>
                <a:rPr lang="es-ES_tradnl" sz="1400"/>
                <a:t>TS1</a:t>
              </a:r>
              <a:endParaRPr lang="es-ES" sz="1400"/>
            </a:p>
          </p:txBody>
        </p:sp>
        <p:sp>
          <p:nvSpPr>
            <p:cNvPr id="22" name="Text Box 48">
              <a:extLst>
                <a:ext uri="{FF2B5EF4-FFF2-40B4-BE49-F238E27FC236}">
                  <a16:creationId xmlns:a16="http://schemas.microsoft.com/office/drawing/2014/main" id="{392AAA30-CB13-47D1-8A00-13F86644D235}"/>
                </a:ext>
              </a:extLst>
            </p:cNvPr>
            <p:cNvSpPr txBox="1">
              <a:spLocks noChangeArrowheads="1"/>
            </p:cNvSpPr>
            <p:nvPr/>
          </p:nvSpPr>
          <p:spPr bwMode="auto">
            <a:xfrm>
              <a:off x="2584" y="1608"/>
              <a:ext cx="380" cy="191"/>
            </a:xfrm>
            <a:prstGeom prst="rect">
              <a:avLst/>
            </a:prstGeom>
            <a:noFill/>
            <a:ln w="9525">
              <a:noFill/>
              <a:miter lim="800000"/>
              <a:headEnd/>
              <a:tailEnd/>
            </a:ln>
            <a:effectLst/>
          </p:spPr>
          <p:txBody>
            <a:bodyPr wrap="none">
              <a:prstTxWarp prst="textNoShape">
                <a:avLst/>
              </a:prstTxWarp>
              <a:spAutoFit/>
            </a:bodyPr>
            <a:lstStyle/>
            <a:p>
              <a:r>
                <a:rPr lang="es-ES_tradnl" sz="1400"/>
                <a:t>TS1*</a:t>
              </a:r>
              <a:endParaRPr lang="es-ES" sz="1400"/>
            </a:p>
          </p:txBody>
        </p:sp>
        <p:graphicFrame>
          <p:nvGraphicFramePr>
            <p:cNvPr id="23" name="Object 52">
              <a:extLst>
                <a:ext uri="{FF2B5EF4-FFF2-40B4-BE49-F238E27FC236}">
                  <a16:creationId xmlns:a16="http://schemas.microsoft.com/office/drawing/2014/main" id="{F207176E-7409-4668-95F9-A10ECE430380}"/>
                </a:ext>
              </a:extLst>
            </p:cNvPr>
            <p:cNvGraphicFramePr>
              <a:graphicFrameLocks noChangeAspect="1"/>
            </p:cNvGraphicFramePr>
            <p:nvPr/>
          </p:nvGraphicFramePr>
          <p:xfrm>
            <a:off x="480" y="3264"/>
            <a:ext cx="665" cy="768"/>
          </p:xfrm>
          <a:graphic>
            <a:graphicData uri="http://schemas.openxmlformats.org/presentationml/2006/ole">
              <mc:AlternateContent xmlns:mc="http://schemas.openxmlformats.org/markup-compatibility/2006">
                <mc:Choice xmlns:v="urn:schemas-microsoft-com:vml" Requires="v">
                  <p:oleObj name="CS ChemDraw Drawing" r:id="rId7" imgW="782280" imgH="903960" progId="">
                    <p:embed/>
                  </p:oleObj>
                </mc:Choice>
                <mc:Fallback>
                  <p:oleObj name="CS ChemDraw Drawing" r:id="rId7" imgW="782280" imgH="903960" progId="">
                    <p:embed/>
                    <p:pic>
                      <p:nvPicPr>
                        <p:cNvPr id="23" name="Object 52">
                          <a:extLst>
                            <a:ext uri="{FF2B5EF4-FFF2-40B4-BE49-F238E27FC236}">
                              <a16:creationId xmlns:a16="http://schemas.microsoft.com/office/drawing/2014/main" id="{F207176E-7409-4668-95F9-A10ECE43038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80" y="3264"/>
                          <a:ext cx="665" cy="7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4" name="Object 56">
              <a:extLst>
                <a:ext uri="{FF2B5EF4-FFF2-40B4-BE49-F238E27FC236}">
                  <a16:creationId xmlns:a16="http://schemas.microsoft.com/office/drawing/2014/main" id="{AFA7DE59-2872-4136-94AC-CC4569AAD20B}"/>
                </a:ext>
              </a:extLst>
            </p:cNvPr>
            <p:cNvGraphicFramePr>
              <a:graphicFrameLocks noChangeAspect="1"/>
            </p:cNvGraphicFramePr>
            <p:nvPr/>
          </p:nvGraphicFramePr>
          <p:xfrm>
            <a:off x="1440" y="864"/>
            <a:ext cx="1872" cy="658"/>
          </p:xfrm>
          <a:graphic>
            <a:graphicData uri="http://schemas.openxmlformats.org/presentationml/2006/ole">
              <mc:AlternateContent xmlns:mc="http://schemas.openxmlformats.org/markup-compatibility/2006">
                <mc:Choice xmlns:v="urn:schemas-microsoft-com:vml" Requires="v">
                  <p:oleObj name="CS ChemDraw Drawing" r:id="rId9" imgW="2135880" imgH="751680" progId="">
                    <p:embed/>
                  </p:oleObj>
                </mc:Choice>
                <mc:Fallback>
                  <p:oleObj name="CS ChemDraw Drawing" r:id="rId9" imgW="2135880" imgH="751680" progId="">
                    <p:embed/>
                    <p:pic>
                      <p:nvPicPr>
                        <p:cNvPr id="24" name="Object 56">
                          <a:extLst>
                            <a:ext uri="{FF2B5EF4-FFF2-40B4-BE49-F238E27FC236}">
                              <a16:creationId xmlns:a16="http://schemas.microsoft.com/office/drawing/2014/main" id="{AFA7DE59-2872-4136-94AC-CC4569AAD20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440" y="864"/>
                          <a:ext cx="1872" cy="6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nvGrpSpPr>
          <p:cNvPr id="25" name="Group 65">
            <a:extLst>
              <a:ext uri="{FF2B5EF4-FFF2-40B4-BE49-F238E27FC236}">
                <a16:creationId xmlns:a16="http://schemas.microsoft.com/office/drawing/2014/main" id="{EA6975AC-5994-46B4-B570-E9289051B959}"/>
              </a:ext>
            </a:extLst>
          </p:cNvPr>
          <p:cNvGrpSpPr>
            <a:grpSpLocks/>
          </p:cNvGrpSpPr>
          <p:nvPr/>
        </p:nvGrpSpPr>
        <p:grpSpPr bwMode="auto">
          <a:xfrm>
            <a:off x="5791200" y="2534096"/>
            <a:ext cx="2971800" cy="1806575"/>
            <a:chOff x="3648" y="1536"/>
            <a:chExt cx="1872" cy="1138"/>
          </a:xfrm>
        </p:grpSpPr>
        <p:grpSp>
          <p:nvGrpSpPr>
            <p:cNvPr id="26" name="Group 63">
              <a:extLst>
                <a:ext uri="{FF2B5EF4-FFF2-40B4-BE49-F238E27FC236}">
                  <a16:creationId xmlns:a16="http://schemas.microsoft.com/office/drawing/2014/main" id="{602247AA-BAF2-42BE-AEC1-58E44222C6BB}"/>
                </a:ext>
              </a:extLst>
            </p:cNvPr>
            <p:cNvGrpSpPr>
              <a:grpSpLocks/>
            </p:cNvGrpSpPr>
            <p:nvPr/>
          </p:nvGrpSpPr>
          <p:grpSpPr bwMode="auto">
            <a:xfrm>
              <a:off x="3648" y="1536"/>
              <a:ext cx="1872" cy="1138"/>
              <a:chOff x="3648" y="1536"/>
              <a:chExt cx="1872" cy="1138"/>
            </a:xfrm>
          </p:grpSpPr>
          <p:sp>
            <p:nvSpPr>
              <p:cNvPr id="28" name="Line 28">
                <a:extLst>
                  <a:ext uri="{FF2B5EF4-FFF2-40B4-BE49-F238E27FC236}">
                    <a16:creationId xmlns:a16="http://schemas.microsoft.com/office/drawing/2014/main" id="{708CD773-6565-4D44-90CD-04722DCEE113}"/>
                  </a:ext>
                </a:extLst>
              </p:cNvPr>
              <p:cNvSpPr>
                <a:spLocks noChangeShapeType="1"/>
              </p:cNvSpPr>
              <p:nvPr/>
            </p:nvSpPr>
            <p:spPr bwMode="auto">
              <a:xfrm flipH="1">
                <a:off x="4224" y="1536"/>
                <a:ext cx="672" cy="528"/>
              </a:xfrm>
              <a:prstGeom prst="line">
                <a:avLst/>
              </a:prstGeom>
              <a:noFill/>
              <a:ln w="9525">
                <a:solidFill>
                  <a:schemeClr val="tx1"/>
                </a:solidFill>
                <a:round/>
                <a:headEnd/>
                <a:tailEnd type="triangle" w="med" len="med"/>
              </a:ln>
              <a:effectLst/>
            </p:spPr>
            <p:txBody>
              <a:bodyPr>
                <a:prstTxWarp prst="textNoShape">
                  <a:avLst/>
                </a:prstTxWarp>
              </a:bodyPr>
              <a:lstStyle/>
              <a:p>
                <a:endParaRPr lang="es-ES_tradnl"/>
              </a:p>
            </p:txBody>
          </p:sp>
          <p:sp>
            <p:nvSpPr>
              <p:cNvPr id="29" name="Line 29">
                <a:extLst>
                  <a:ext uri="{FF2B5EF4-FFF2-40B4-BE49-F238E27FC236}">
                    <a16:creationId xmlns:a16="http://schemas.microsoft.com/office/drawing/2014/main" id="{46FF4D49-2BD3-4655-BAC4-0E5B5FF003CB}"/>
                  </a:ext>
                </a:extLst>
              </p:cNvPr>
              <p:cNvSpPr>
                <a:spLocks noChangeShapeType="1"/>
              </p:cNvSpPr>
              <p:nvPr/>
            </p:nvSpPr>
            <p:spPr bwMode="auto">
              <a:xfrm>
                <a:off x="4896" y="1536"/>
                <a:ext cx="192" cy="432"/>
              </a:xfrm>
              <a:prstGeom prst="line">
                <a:avLst/>
              </a:prstGeom>
              <a:noFill/>
              <a:ln w="9525">
                <a:solidFill>
                  <a:schemeClr val="tx1"/>
                </a:solidFill>
                <a:round/>
                <a:headEnd/>
                <a:tailEnd type="triangle" w="med" len="med"/>
              </a:ln>
              <a:effectLst/>
            </p:spPr>
            <p:txBody>
              <a:bodyPr>
                <a:prstTxWarp prst="textNoShape">
                  <a:avLst/>
                </a:prstTxWarp>
              </a:bodyPr>
              <a:lstStyle/>
              <a:p>
                <a:endParaRPr lang="es-ES_tradnl"/>
              </a:p>
            </p:txBody>
          </p:sp>
          <p:graphicFrame>
            <p:nvGraphicFramePr>
              <p:cNvPr id="30" name="Object 55">
                <a:extLst>
                  <a:ext uri="{FF2B5EF4-FFF2-40B4-BE49-F238E27FC236}">
                    <a16:creationId xmlns:a16="http://schemas.microsoft.com/office/drawing/2014/main" id="{C2FE9343-37FF-486E-950B-6A51F3A39876}"/>
                  </a:ext>
                </a:extLst>
              </p:cNvPr>
              <p:cNvGraphicFramePr>
                <a:graphicFrameLocks noChangeAspect="1"/>
              </p:cNvGraphicFramePr>
              <p:nvPr/>
            </p:nvGraphicFramePr>
            <p:xfrm>
              <a:off x="3648" y="2016"/>
              <a:ext cx="1872" cy="658"/>
            </p:xfrm>
            <a:graphic>
              <a:graphicData uri="http://schemas.openxmlformats.org/presentationml/2006/ole">
                <mc:AlternateContent xmlns:mc="http://schemas.openxmlformats.org/markup-compatibility/2006">
                  <mc:Choice xmlns:v="urn:schemas-microsoft-com:vml" Requires="v">
                    <p:oleObj name="CS ChemDraw Drawing" r:id="rId11" imgW="2135880" imgH="751680" progId="">
                      <p:embed/>
                    </p:oleObj>
                  </mc:Choice>
                  <mc:Fallback>
                    <p:oleObj name="CS ChemDraw Drawing" r:id="rId11" imgW="2135880" imgH="751680" progId="">
                      <p:embed/>
                      <p:pic>
                        <p:nvPicPr>
                          <p:cNvPr id="30" name="Object 55">
                            <a:extLst>
                              <a:ext uri="{FF2B5EF4-FFF2-40B4-BE49-F238E27FC236}">
                                <a16:creationId xmlns:a16="http://schemas.microsoft.com/office/drawing/2014/main" id="{C2FE9343-37FF-486E-950B-6A51F3A39876}"/>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648" y="2016"/>
                            <a:ext cx="1872" cy="6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27" name="Text Box 64">
              <a:extLst>
                <a:ext uri="{FF2B5EF4-FFF2-40B4-BE49-F238E27FC236}">
                  <a16:creationId xmlns:a16="http://schemas.microsoft.com/office/drawing/2014/main" id="{446EDCE5-05E9-4A82-86E4-E96A95459D23}"/>
                </a:ext>
              </a:extLst>
            </p:cNvPr>
            <p:cNvSpPr txBox="1">
              <a:spLocks noChangeArrowheads="1"/>
            </p:cNvSpPr>
            <p:nvPr/>
          </p:nvSpPr>
          <p:spPr bwMode="auto">
            <a:xfrm>
              <a:off x="4670" y="1666"/>
              <a:ext cx="314" cy="231"/>
            </a:xfrm>
            <a:prstGeom prst="rect">
              <a:avLst/>
            </a:prstGeom>
            <a:noFill/>
            <a:ln w="9525">
              <a:noFill/>
              <a:miter lim="800000"/>
              <a:headEnd/>
              <a:tailEnd/>
            </a:ln>
            <a:effectLst/>
          </p:spPr>
          <p:txBody>
            <a:bodyPr wrap="none">
              <a:prstTxWarp prst="textNoShape">
                <a:avLst/>
              </a:prstTxWarp>
              <a:spAutoFit/>
            </a:bodyPr>
            <a:lstStyle/>
            <a:p>
              <a:r>
                <a:rPr lang="es-ES_tradnl"/>
                <a:t>TS</a:t>
              </a:r>
              <a:endParaRPr lang="es-ES"/>
            </a:p>
          </p:txBody>
        </p:sp>
      </p:grpSp>
      <mc:AlternateContent xmlns:mc="http://schemas.openxmlformats.org/markup-compatibility/2006" xmlns:a14="http://schemas.microsoft.com/office/drawing/2010/main">
        <mc:Choice Requires="a14">
          <p:sp>
            <p:nvSpPr>
              <p:cNvPr id="2" name="Rectángulo 1">
                <a:extLst>
                  <a:ext uri="{FF2B5EF4-FFF2-40B4-BE49-F238E27FC236}">
                    <a16:creationId xmlns:a16="http://schemas.microsoft.com/office/drawing/2014/main" id="{68F88CE8-C910-46D1-94BC-EE679618FF27}"/>
                  </a:ext>
                </a:extLst>
              </p:cNvPr>
              <p:cNvSpPr/>
              <p:nvPr/>
            </p:nvSpPr>
            <p:spPr>
              <a:xfrm>
                <a:off x="3299619" y="4647275"/>
                <a:ext cx="3725251" cy="78899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GB" i="1" smtClean="0">
                          <a:latin typeface="Cambria Math" panose="02040503050406030204" pitchFamily="18" charset="0"/>
                          <a:ea typeface="Cambria Math" panose="02040503050406030204" pitchFamily="18" charset="0"/>
                          <a:sym typeface="Symbol" panose="05050102010706020507" pitchFamily="18" charset="2"/>
                        </a:rPr>
                        <m:t>𝜎</m:t>
                      </m:r>
                      <m:r>
                        <a:rPr lang="es-ES" i="1">
                          <a:latin typeface="Cambria Math" panose="02040503050406030204" pitchFamily="18" charset="0"/>
                          <a:ea typeface="Cambria Math" panose="02040503050406030204" pitchFamily="18" charset="0"/>
                          <a:sym typeface="Symbol" panose="05050102010706020507" pitchFamily="18" charset="2"/>
                        </a:rPr>
                        <m:t>=</m:t>
                      </m:r>
                      <m:f>
                        <m:fPr>
                          <m:ctrlPr>
                            <a:rPr lang="es-ES" i="1">
                              <a:latin typeface="Cambria Math" panose="02040503050406030204" pitchFamily="18" charset="0"/>
                              <a:ea typeface="Cambria Math" panose="02040503050406030204" pitchFamily="18" charset="0"/>
                              <a:sym typeface="Symbol" panose="05050102010706020507" pitchFamily="18" charset="2"/>
                            </a:rPr>
                          </m:ctrlPr>
                        </m:fPr>
                        <m:num>
                          <m:sSub>
                            <m:sSubPr>
                              <m:ctrlPr>
                                <a:rPr lang="es-ES" i="1">
                                  <a:latin typeface="Cambria Math" panose="02040503050406030204" pitchFamily="18" charset="0"/>
                                  <a:ea typeface="Cambria Math" panose="02040503050406030204" pitchFamily="18" charset="0"/>
                                  <a:sym typeface="Symbol" panose="05050102010706020507" pitchFamily="18" charset="2"/>
                                </a:rPr>
                              </m:ctrlPr>
                            </m:sSubPr>
                            <m:e>
                              <m:r>
                                <a:rPr lang="es-ES" i="1">
                                  <a:latin typeface="Cambria Math" panose="02040503050406030204" pitchFamily="18" charset="0"/>
                                  <a:ea typeface="Cambria Math" panose="02040503050406030204" pitchFamily="18" charset="0"/>
                                  <a:sym typeface="Symbol" panose="05050102010706020507" pitchFamily="18" charset="2"/>
                                </a:rPr>
                                <m:t>𝜎</m:t>
                              </m:r>
                            </m:e>
                            <m:sub>
                              <m:r>
                                <m:rPr>
                                  <m:sty m:val="p"/>
                                </m:rPr>
                                <a:rPr lang="es-ES">
                                  <a:latin typeface="Cambria Math" panose="02040503050406030204" pitchFamily="18" charset="0"/>
                                  <a:ea typeface="Cambria Math" panose="02040503050406030204" pitchFamily="18" charset="0"/>
                                  <a:sym typeface="Symbol" panose="05050102010706020507" pitchFamily="18" charset="2"/>
                                </a:rPr>
                                <m:t>rot</m:t>
                              </m:r>
                              <m:r>
                                <a:rPr lang="es-ES" i="1">
                                  <a:latin typeface="Cambria Math" panose="02040503050406030204" pitchFamily="18" charset="0"/>
                                  <a:ea typeface="Cambria Math" panose="02040503050406030204" pitchFamily="18" charset="0"/>
                                  <a:sym typeface="Symbol" panose="05050102010706020507" pitchFamily="18" charset="2"/>
                                </a:rPr>
                                <m:t>,</m:t>
                              </m:r>
                              <m:r>
                                <a:rPr lang="es-ES" i="1">
                                  <a:latin typeface="Cambria Math" panose="02040503050406030204" pitchFamily="18" charset="0"/>
                                  <a:ea typeface="Cambria Math" panose="02040503050406030204" pitchFamily="18" charset="0"/>
                                  <a:sym typeface="Symbol" panose="05050102010706020507" pitchFamily="18" charset="2"/>
                                </a:rPr>
                                <m:t>𝐵</m:t>
                              </m:r>
                            </m:sub>
                          </m:sSub>
                          <m:sSub>
                            <m:sSubPr>
                              <m:ctrlPr>
                                <a:rPr lang="es-ES" i="1">
                                  <a:latin typeface="Cambria Math" panose="02040503050406030204" pitchFamily="18" charset="0"/>
                                  <a:ea typeface="Cambria Math" panose="02040503050406030204" pitchFamily="18" charset="0"/>
                                  <a:sym typeface="Symbol" panose="05050102010706020507" pitchFamily="18" charset="2"/>
                                </a:rPr>
                              </m:ctrlPr>
                            </m:sSubPr>
                            <m:e>
                              <m:r>
                                <a:rPr lang="es-ES" i="1">
                                  <a:latin typeface="Cambria Math" panose="02040503050406030204" pitchFamily="18" charset="0"/>
                                  <a:ea typeface="Cambria Math" panose="02040503050406030204" pitchFamily="18" charset="0"/>
                                  <a:sym typeface="Symbol" panose="05050102010706020507" pitchFamily="18" charset="2"/>
                                </a:rPr>
                                <m:t>𝜎</m:t>
                              </m:r>
                            </m:e>
                            <m:sub>
                              <m:r>
                                <m:rPr>
                                  <m:sty m:val="p"/>
                                </m:rPr>
                                <a:rPr lang="es-ES">
                                  <a:latin typeface="Cambria Math" panose="02040503050406030204" pitchFamily="18" charset="0"/>
                                  <a:ea typeface="Cambria Math" panose="02040503050406030204" pitchFamily="18" charset="0"/>
                                  <a:sym typeface="Symbol" panose="05050102010706020507" pitchFamily="18" charset="2"/>
                                </a:rPr>
                                <m:t>rot</m:t>
                              </m:r>
                              <m:r>
                                <a:rPr lang="es-ES" i="1">
                                  <a:latin typeface="Cambria Math" panose="02040503050406030204" pitchFamily="18" charset="0"/>
                                  <a:ea typeface="Cambria Math" panose="02040503050406030204" pitchFamily="18" charset="0"/>
                                  <a:sym typeface="Symbol" panose="05050102010706020507" pitchFamily="18" charset="2"/>
                                </a:rPr>
                                <m:t>,</m:t>
                              </m:r>
                              <m:r>
                                <a:rPr lang="es-ES" i="1">
                                  <a:latin typeface="Cambria Math" panose="02040503050406030204" pitchFamily="18" charset="0"/>
                                  <a:ea typeface="Cambria Math" panose="02040503050406030204" pitchFamily="18" charset="0"/>
                                  <a:sym typeface="Symbol" panose="05050102010706020507" pitchFamily="18" charset="2"/>
                                </a:rPr>
                                <m:t>𝐶</m:t>
                              </m:r>
                            </m:sub>
                          </m:sSub>
                        </m:num>
                        <m:den>
                          <m:sSubSup>
                            <m:sSubSupPr>
                              <m:ctrlPr>
                                <a:rPr lang="es-ES" i="1">
                                  <a:latin typeface="Cambria Math" panose="02040503050406030204" pitchFamily="18" charset="0"/>
                                  <a:ea typeface="Cambria Math" panose="02040503050406030204" pitchFamily="18" charset="0"/>
                                  <a:sym typeface="Symbol" panose="05050102010706020507" pitchFamily="18" charset="2"/>
                                </a:rPr>
                              </m:ctrlPr>
                            </m:sSubSupPr>
                            <m:e>
                              <m:r>
                                <a:rPr lang="es-ES" i="1">
                                  <a:latin typeface="Cambria Math" panose="02040503050406030204" pitchFamily="18" charset="0"/>
                                  <a:ea typeface="Cambria Math" panose="02040503050406030204" pitchFamily="18" charset="0"/>
                                  <a:sym typeface="Symbol" panose="05050102010706020507" pitchFamily="18" charset="2"/>
                                </a:rPr>
                                <m:t>𝜎</m:t>
                              </m:r>
                            </m:e>
                            <m:sub>
                              <m:r>
                                <m:rPr>
                                  <m:sty m:val="p"/>
                                </m:rPr>
                                <a:rPr lang="es-ES">
                                  <a:latin typeface="Cambria Math" panose="02040503050406030204" pitchFamily="18" charset="0"/>
                                  <a:ea typeface="Cambria Math" panose="02040503050406030204" pitchFamily="18" charset="0"/>
                                  <a:sym typeface="Symbol" panose="05050102010706020507" pitchFamily="18" charset="2"/>
                                </a:rPr>
                                <m:t>rot</m:t>
                              </m:r>
                            </m:sub>
                            <m:sup>
                              <m:r>
                                <a:rPr lang="en-GB" i="1">
                                  <a:latin typeface="Cambria Math" panose="02040503050406030204" pitchFamily="18" charset="0"/>
                                  <a:ea typeface="Cambria Math" panose="02040503050406030204" pitchFamily="18" charset="0"/>
                                  <a:sym typeface="Symbol" panose="05050102010706020507" pitchFamily="18" charset="2"/>
                                </a:rPr>
                                <m:t>‡</m:t>
                              </m:r>
                            </m:sup>
                          </m:sSubSup>
                        </m:den>
                      </m:f>
                      <m:f>
                        <m:fPr>
                          <m:ctrlPr>
                            <a:rPr lang="es-ES" i="1">
                              <a:latin typeface="Cambria Math" panose="02040503050406030204" pitchFamily="18" charset="0"/>
                              <a:ea typeface="Cambria Math" panose="02040503050406030204" pitchFamily="18" charset="0"/>
                              <a:sym typeface="Symbol" panose="05050102010706020507" pitchFamily="18" charset="2"/>
                            </a:rPr>
                          </m:ctrlPr>
                        </m:fPr>
                        <m:num>
                          <m:sSubSup>
                            <m:sSubSupPr>
                              <m:ctrlPr>
                                <a:rPr lang="es-ES" i="1">
                                  <a:latin typeface="Cambria Math" panose="02040503050406030204" pitchFamily="18" charset="0"/>
                                  <a:ea typeface="Cambria Math" panose="02040503050406030204" pitchFamily="18" charset="0"/>
                                  <a:sym typeface="Symbol" panose="05050102010706020507" pitchFamily="18" charset="2"/>
                                </a:rPr>
                              </m:ctrlPr>
                            </m:sSubSupPr>
                            <m:e>
                              <m:r>
                                <a:rPr lang="es-ES" i="1">
                                  <a:latin typeface="Cambria Math" panose="02040503050406030204" pitchFamily="18" charset="0"/>
                                  <a:ea typeface="Cambria Math" panose="02040503050406030204" pitchFamily="18" charset="0"/>
                                  <a:sym typeface="Symbol" panose="05050102010706020507" pitchFamily="18" charset="2"/>
                                </a:rPr>
                                <m:t>𝑛</m:t>
                              </m:r>
                            </m:e>
                            <m:sub>
                              <m:r>
                                <a:rPr lang="es-ES" i="1">
                                  <a:latin typeface="Cambria Math" panose="02040503050406030204" pitchFamily="18" charset="0"/>
                                  <a:ea typeface="Cambria Math" panose="02040503050406030204" pitchFamily="18" charset="0"/>
                                  <a:sym typeface="Symbol" panose="05050102010706020507" pitchFamily="18" charset="2"/>
                                </a:rPr>
                                <m:t>𝑜𝑖</m:t>
                              </m:r>
                            </m:sub>
                            <m:sup>
                              <m:r>
                                <a:rPr lang="en-GB" i="1">
                                  <a:latin typeface="Cambria Math" panose="02040503050406030204" pitchFamily="18" charset="0"/>
                                  <a:ea typeface="Cambria Math" panose="02040503050406030204" pitchFamily="18" charset="0"/>
                                  <a:sym typeface="Symbol" panose="05050102010706020507" pitchFamily="18" charset="2"/>
                                </a:rPr>
                                <m:t>‡</m:t>
                              </m:r>
                            </m:sup>
                          </m:sSubSup>
                        </m:num>
                        <m:den>
                          <m:sSubSup>
                            <m:sSubSupPr>
                              <m:ctrlPr>
                                <a:rPr lang="es-ES" i="1">
                                  <a:latin typeface="Cambria Math" panose="02040503050406030204" pitchFamily="18" charset="0"/>
                                  <a:ea typeface="Cambria Math" panose="02040503050406030204" pitchFamily="18" charset="0"/>
                                  <a:sym typeface="Symbol" panose="05050102010706020507" pitchFamily="18" charset="2"/>
                                </a:rPr>
                              </m:ctrlPr>
                            </m:sSubSupPr>
                            <m:e>
                              <m:r>
                                <a:rPr lang="es-ES" i="1">
                                  <a:latin typeface="Cambria Math" panose="02040503050406030204" pitchFamily="18" charset="0"/>
                                  <a:ea typeface="Cambria Math" panose="02040503050406030204" pitchFamily="18" charset="0"/>
                                  <a:sym typeface="Symbol" panose="05050102010706020507" pitchFamily="18" charset="2"/>
                                </a:rPr>
                                <m:t>𝑛</m:t>
                              </m:r>
                            </m:e>
                            <m:sub>
                              <m:r>
                                <a:rPr lang="es-ES" i="1">
                                  <a:latin typeface="Cambria Math" panose="02040503050406030204" pitchFamily="18" charset="0"/>
                                  <a:ea typeface="Cambria Math" panose="02040503050406030204" pitchFamily="18" charset="0"/>
                                  <a:sym typeface="Symbol" panose="05050102010706020507" pitchFamily="18" charset="2"/>
                                </a:rPr>
                                <m:t>𝑜𝑖</m:t>
                              </m:r>
                            </m:sub>
                            <m:sup>
                              <m:r>
                                <a:rPr lang="es-ES" i="1">
                                  <a:latin typeface="Cambria Math" panose="02040503050406030204" pitchFamily="18" charset="0"/>
                                  <a:ea typeface="Cambria Math" panose="02040503050406030204" pitchFamily="18" charset="0"/>
                                  <a:sym typeface="Symbol" panose="05050102010706020507" pitchFamily="18" charset="2"/>
                                </a:rPr>
                                <m:t>𝑅</m:t>
                              </m:r>
                            </m:sup>
                          </m:sSubSup>
                        </m:den>
                      </m:f>
                      <m:r>
                        <a:rPr lang="es-ES" b="0" i="1" smtClean="0">
                          <a:latin typeface="Cambria Math" panose="02040503050406030204" pitchFamily="18" charset="0"/>
                          <a:ea typeface="Cambria Math" panose="02040503050406030204" pitchFamily="18" charset="0"/>
                          <a:sym typeface="Symbol" panose="05050102010706020507" pitchFamily="18" charset="2"/>
                        </a:rPr>
                        <m:t>=</m:t>
                      </m:r>
                      <m:f>
                        <m:fPr>
                          <m:ctrlPr>
                            <a:rPr lang="es-ES" b="0" i="1" smtClean="0">
                              <a:latin typeface="Cambria Math" panose="02040503050406030204" pitchFamily="18" charset="0"/>
                              <a:ea typeface="Cambria Math" panose="02040503050406030204" pitchFamily="18" charset="0"/>
                              <a:sym typeface="Symbol" panose="05050102010706020507" pitchFamily="18" charset="2"/>
                            </a:rPr>
                          </m:ctrlPr>
                        </m:fPr>
                        <m:num>
                          <m:r>
                            <a:rPr lang="es-ES" b="0" i="1" smtClean="0">
                              <a:latin typeface="Cambria Math" panose="02040503050406030204" pitchFamily="18" charset="0"/>
                              <a:ea typeface="Cambria Math" panose="02040503050406030204" pitchFamily="18" charset="0"/>
                              <a:sym typeface="Symbol" panose="05050102010706020507" pitchFamily="18" charset="2"/>
                            </a:rPr>
                            <m:t>1×1</m:t>
                          </m:r>
                        </m:num>
                        <m:den>
                          <m:r>
                            <a:rPr lang="es-ES" b="0" i="1" smtClean="0">
                              <a:latin typeface="Cambria Math" panose="02040503050406030204" pitchFamily="18" charset="0"/>
                              <a:ea typeface="Cambria Math" panose="02040503050406030204" pitchFamily="18" charset="0"/>
                              <a:sym typeface="Symbol" panose="05050102010706020507" pitchFamily="18" charset="2"/>
                            </a:rPr>
                            <m:t>1</m:t>
                          </m:r>
                        </m:den>
                      </m:f>
                      <m:r>
                        <a:rPr lang="es-ES" b="0" i="1" smtClean="0">
                          <a:latin typeface="Cambria Math" panose="02040503050406030204" pitchFamily="18" charset="0"/>
                          <a:ea typeface="Cambria Math" panose="02040503050406030204" pitchFamily="18" charset="0"/>
                          <a:sym typeface="Symbol" panose="05050102010706020507" pitchFamily="18" charset="2"/>
                        </a:rPr>
                        <m:t>×</m:t>
                      </m:r>
                      <m:f>
                        <m:fPr>
                          <m:ctrlPr>
                            <a:rPr lang="es-ES" b="0" i="1" smtClean="0">
                              <a:latin typeface="Cambria Math" panose="02040503050406030204" pitchFamily="18" charset="0"/>
                              <a:ea typeface="Cambria Math" panose="02040503050406030204" pitchFamily="18" charset="0"/>
                              <a:sym typeface="Symbol" panose="05050102010706020507" pitchFamily="18" charset="2"/>
                            </a:rPr>
                          </m:ctrlPr>
                        </m:fPr>
                        <m:num>
                          <m:r>
                            <a:rPr lang="es-ES" b="0" i="1" smtClean="0">
                              <a:latin typeface="Cambria Math" panose="02040503050406030204" pitchFamily="18" charset="0"/>
                              <a:ea typeface="Cambria Math" panose="02040503050406030204" pitchFamily="18" charset="0"/>
                              <a:sym typeface="Symbol" panose="05050102010706020507" pitchFamily="18" charset="2"/>
                            </a:rPr>
                            <m:t>2</m:t>
                          </m:r>
                        </m:num>
                        <m:den>
                          <m:r>
                            <a:rPr lang="es-ES" b="0" i="1" smtClean="0">
                              <a:latin typeface="Cambria Math" panose="02040503050406030204" pitchFamily="18" charset="0"/>
                              <a:ea typeface="Cambria Math" panose="02040503050406030204" pitchFamily="18" charset="0"/>
                              <a:sym typeface="Symbol" panose="05050102010706020507" pitchFamily="18" charset="2"/>
                            </a:rPr>
                            <m:t>1</m:t>
                          </m:r>
                        </m:den>
                      </m:f>
                      <m:r>
                        <a:rPr lang="es-ES" b="0" i="1" smtClean="0">
                          <a:latin typeface="Cambria Math" panose="02040503050406030204" pitchFamily="18" charset="0"/>
                          <a:ea typeface="Cambria Math" panose="02040503050406030204" pitchFamily="18" charset="0"/>
                          <a:sym typeface="Symbol" panose="05050102010706020507" pitchFamily="18" charset="2"/>
                        </a:rPr>
                        <m:t>=2</m:t>
                      </m:r>
                    </m:oMath>
                  </m:oMathPara>
                </a14:m>
                <a:endParaRPr lang="es-ES"/>
              </a:p>
            </p:txBody>
          </p:sp>
        </mc:Choice>
        <mc:Fallback xmlns="">
          <p:sp>
            <p:nvSpPr>
              <p:cNvPr id="2" name="Rectángulo 1">
                <a:extLst>
                  <a:ext uri="{FF2B5EF4-FFF2-40B4-BE49-F238E27FC236}">
                    <a16:creationId xmlns:a16="http://schemas.microsoft.com/office/drawing/2014/main" id="{68F88CE8-C910-46D1-94BC-EE679618FF27}"/>
                  </a:ext>
                </a:extLst>
              </p:cNvPr>
              <p:cNvSpPr>
                <a:spLocks noRot="1" noChangeAspect="1" noMove="1" noResize="1" noEditPoints="1" noAdjustHandles="1" noChangeArrowheads="1" noChangeShapeType="1" noTextEdit="1"/>
              </p:cNvSpPr>
              <p:nvPr/>
            </p:nvSpPr>
            <p:spPr>
              <a:xfrm>
                <a:off x="3299619" y="4647275"/>
                <a:ext cx="3725251" cy="788999"/>
              </a:xfrm>
              <a:prstGeom prst="rect">
                <a:avLst/>
              </a:prstGeom>
              <a:blipFill>
                <a:blip r:embed="rId14"/>
                <a:stretch>
                  <a:fillRect/>
                </a:stretch>
              </a:blipFill>
            </p:spPr>
            <p:txBody>
              <a:bodyPr/>
              <a:lstStyle/>
              <a:p>
                <a:r>
                  <a:rPr lang="en-US">
                    <a:noFill/>
                  </a:rPr>
                  <a:t> </a:t>
                </a:r>
              </a:p>
            </p:txBody>
          </p:sp>
        </mc:Fallback>
      </mc:AlternateContent>
      <p:sp>
        <p:nvSpPr>
          <p:cNvPr id="3" name="CuadroTexto 2">
            <a:extLst>
              <a:ext uri="{FF2B5EF4-FFF2-40B4-BE49-F238E27FC236}">
                <a16:creationId xmlns:a16="http://schemas.microsoft.com/office/drawing/2014/main" id="{C6440941-22F6-41DD-AC1F-0B4F8B5E6EF0}"/>
              </a:ext>
            </a:extLst>
          </p:cNvPr>
          <p:cNvSpPr txBox="1"/>
          <p:nvPr/>
        </p:nvSpPr>
        <p:spPr>
          <a:xfrm>
            <a:off x="2977116" y="5805377"/>
            <a:ext cx="5482335" cy="369332"/>
          </a:xfrm>
          <a:prstGeom prst="rect">
            <a:avLst/>
          </a:prstGeom>
          <a:noFill/>
        </p:spPr>
        <p:txBody>
          <a:bodyPr wrap="none" rtlCol="0">
            <a:spAutoFit/>
          </a:bodyPr>
          <a:lstStyle/>
          <a:p>
            <a:r>
              <a:rPr lang="en-SG"/>
              <a:t>The </a:t>
            </a:r>
            <a:r>
              <a:rPr lang="en-SG" err="1"/>
              <a:t>TST</a:t>
            </a:r>
            <a:r>
              <a:rPr lang="en-SG"/>
              <a:t> thermal rate constant should be multiplied by 2</a:t>
            </a:r>
            <a:r>
              <a:rPr lang="es-ES"/>
              <a:t>.</a:t>
            </a:r>
          </a:p>
        </p:txBody>
      </p:sp>
      <p:sp>
        <p:nvSpPr>
          <p:cNvPr id="4" name="Marcador de número de diapositiva 3">
            <a:extLst>
              <a:ext uri="{FF2B5EF4-FFF2-40B4-BE49-F238E27FC236}">
                <a16:creationId xmlns:a16="http://schemas.microsoft.com/office/drawing/2014/main" id="{FBB6715E-0A0A-4BEB-9FB7-F52383458F58}"/>
              </a:ext>
            </a:extLst>
          </p:cNvPr>
          <p:cNvSpPr>
            <a:spLocks noGrp="1"/>
          </p:cNvSpPr>
          <p:nvPr>
            <p:ph type="sldNum" sz="quarter" idx="12"/>
          </p:nvPr>
        </p:nvSpPr>
        <p:spPr/>
        <p:txBody>
          <a:bodyPr/>
          <a:lstStyle/>
          <a:p>
            <a:fld id="{DFA4F046-044E-46E9-9F2A-D598350E22B2}" type="slidenum">
              <a:rPr lang="es-ES" smtClean="0"/>
              <a:t>14</a:t>
            </a:fld>
            <a:endParaRPr lang="es-ES"/>
          </a:p>
        </p:txBody>
      </p:sp>
      <p:sp>
        <p:nvSpPr>
          <p:cNvPr id="31" name="CuadroTexto 30">
            <a:extLst>
              <a:ext uri="{FF2B5EF4-FFF2-40B4-BE49-F238E27FC236}">
                <a16:creationId xmlns:a16="http://schemas.microsoft.com/office/drawing/2014/main" id="{C62DA58D-71EF-4B4F-8F04-5D4BB9C4FDDC}"/>
              </a:ext>
            </a:extLst>
          </p:cNvPr>
          <p:cNvSpPr txBox="1"/>
          <p:nvPr/>
        </p:nvSpPr>
        <p:spPr>
          <a:xfrm>
            <a:off x="0" y="6585789"/>
            <a:ext cx="9144000" cy="276999"/>
          </a:xfrm>
          <a:prstGeom prst="rect">
            <a:avLst/>
          </a:prstGeom>
          <a:solidFill>
            <a:schemeClr val="accent2"/>
          </a:solidFill>
        </p:spPr>
        <p:txBody>
          <a:bodyPr wrap="square" rtlCol="0">
            <a:spAutoFit/>
          </a:bodyPr>
          <a:lstStyle/>
          <a:p>
            <a:r>
              <a:rPr lang="es-ES" sz="1200" b="1" dirty="0">
                <a:solidFill>
                  <a:schemeClr val="bg1"/>
                </a:solidFill>
              </a:rPr>
              <a:t>(</a:t>
            </a:r>
            <a:r>
              <a:rPr lang="es-ES" sz="1200" b="1" dirty="0" err="1">
                <a:solidFill>
                  <a:schemeClr val="bg1"/>
                </a:solidFill>
              </a:rPr>
              <a:t>Statistical</a:t>
            </a:r>
            <a:r>
              <a:rPr lang="es-ES" sz="1200" b="1" dirty="0">
                <a:solidFill>
                  <a:schemeClr val="bg1"/>
                </a:solidFill>
              </a:rPr>
              <a:t>) </a:t>
            </a:r>
            <a:r>
              <a:rPr lang="es-ES" sz="1200" b="1" dirty="0" err="1">
                <a:solidFill>
                  <a:schemeClr val="bg1"/>
                </a:solidFill>
              </a:rPr>
              <a:t>Reaction</a:t>
            </a:r>
            <a:r>
              <a:rPr lang="es-ES" sz="1200" b="1" dirty="0">
                <a:solidFill>
                  <a:schemeClr val="bg1"/>
                </a:solidFill>
              </a:rPr>
              <a:t> </a:t>
            </a:r>
            <a:r>
              <a:rPr lang="es-ES" sz="1200" b="1" dirty="0" err="1">
                <a:solidFill>
                  <a:schemeClr val="bg1"/>
                </a:solidFill>
              </a:rPr>
              <a:t>Rate</a:t>
            </a:r>
            <a:r>
              <a:rPr lang="es-ES" sz="1200" b="1" dirty="0">
                <a:solidFill>
                  <a:schemeClr val="bg1"/>
                </a:solidFill>
              </a:rPr>
              <a:t> </a:t>
            </a:r>
            <a:r>
              <a:rPr lang="es-ES" sz="1200" b="1" dirty="0" err="1">
                <a:solidFill>
                  <a:schemeClr val="bg1"/>
                </a:solidFill>
              </a:rPr>
              <a:t>Theories</a:t>
            </a:r>
            <a:endParaRPr lang="es-ES" sz="1200" b="1" dirty="0">
              <a:solidFill>
                <a:schemeClr val="bg1"/>
              </a:solidFill>
            </a:endParaRPr>
          </a:p>
        </p:txBody>
      </p:sp>
    </p:spTree>
    <p:extLst>
      <p:ext uri="{BB962C8B-B14F-4D97-AF65-F5344CB8AC3E}">
        <p14:creationId xmlns:p14="http://schemas.microsoft.com/office/powerpoint/2010/main" val="3177622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Box 64">
            <a:extLst>
              <a:ext uri="{FF2B5EF4-FFF2-40B4-BE49-F238E27FC236}">
                <a16:creationId xmlns:a16="http://schemas.microsoft.com/office/drawing/2014/main" id="{1ABFF68C-D3FA-488D-922A-B540A90C4EA7}"/>
              </a:ext>
            </a:extLst>
          </p:cNvPr>
          <p:cNvSpPr txBox="1">
            <a:spLocks noChangeArrowheads="1"/>
          </p:cNvSpPr>
          <p:nvPr/>
        </p:nvSpPr>
        <p:spPr bwMode="auto">
          <a:xfrm>
            <a:off x="-1" y="0"/>
            <a:ext cx="9143999" cy="369332"/>
          </a:xfrm>
          <a:prstGeom prst="rect">
            <a:avLst/>
          </a:prstGeom>
          <a:solidFill>
            <a:schemeClr val="bg2"/>
          </a:solidFill>
          <a:ln w="9525">
            <a:noFill/>
            <a:miter lim="800000"/>
            <a:headEnd/>
            <a:tailEnd/>
          </a:ln>
        </p:spPr>
        <p:txBody>
          <a:bodyPr wrap="square">
            <a:spAutoFit/>
          </a:bodyPr>
          <a:lstStyle/>
          <a:p>
            <a:r>
              <a:rPr lang="en-US" b="1">
                <a:solidFill>
                  <a:schemeClr val="accent2"/>
                </a:solidFill>
                <a:latin typeface="Verdana" pitchFamily="34" charset="0"/>
              </a:rPr>
              <a:t>Transition State Theory			</a:t>
            </a:r>
            <a:r>
              <a:rPr lang="en-GB" b="1">
                <a:solidFill>
                  <a:srgbClr val="002060"/>
                </a:solidFill>
                <a:sym typeface="Symbol" panose="05050102010706020507" pitchFamily="18" charset="2"/>
              </a:rPr>
              <a:t>Symmetry and Statistical Factors</a:t>
            </a:r>
            <a:endParaRPr lang="en-US" b="1" baseline="30000">
              <a:solidFill>
                <a:schemeClr val="accent2"/>
              </a:solidFill>
              <a:latin typeface="Verdana" pitchFamily="34" charset="0"/>
            </a:endParaRPr>
          </a:p>
        </p:txBody>
      </p:sp>
      <p:sp>
        <p:nvSpPr>
          <p:cNvPr id="60" name="CuadroTexto 59">
            <a:extLst>
              <a:ext uri="{FF2B5EF4-FFF2-40B4-BE49-F238E27FC236}">
                <a16:creationId xmlns:a16="http://schemas.microsoft.com/office/drawing/2014/main" id="{BC771969-4317-4967-8A73-4E2D0D6B3EBC}"/>
              </a:ext>
            </a:extLst>
          </p:cNvPr>
          <p:cNvSpPr txBox="1"/>
          <p:nvPr/>
        </p:nvSpPr>
        <p:spPr>
          <a:xfrm>
            <a:off x="335202" y="587938"/>
            <a:ext cx="8656804" cy="877163"/>
          </a:xfrm>
          <a:prstGeom prst="rect">
            <a:avLst/>
          </a:prstGeom>
          <a:noFill/>
        </p:spPr>
        <p:txBody>
          <a:bodyPr wrap="square" rtlCol="0">
            <a:spAutoFit/>
          </a:bodyPr>
          <a:lstStyle/>
          <a:p>
            <a:pPr>
              <a:spcBef>
                <a:spcPts val="600"/>
              </a:spcBef>
              <a:spcAft>
                <a:spcPts val="1200"/>
              </a:spcAft>
            </a:pPr>
            <a:r>
              <a:rPr lang="en-GB">
                <a:solidFill>
                  <a:srgbClr val="002060"/>
                </a:solidFill>
                <a:sym typeface="Symbol" panose="05050102010706020507" pitchFamily="18" charset="2"/>
              </a:rPr>
              <a:t>Example 3: </a:t>
            </a:r>
            <a:r>
              <a:rPr lang="en-GB">
                <a:sym typeface="Symbol" panose="05050102010706020507" pitchFamily="18" charset="2"/>
              </a:rPr>
              <a:t>Symmetric Reactions. </a:t>
            </a:r>
          </a:p>
          <a:p>
            <a:pPr>
              <a:spcBef>
                <a:spcPts val="600"/>
              </a:spcBef>
              <a:spcAft>
                <a:spcPts val="1200"/>
              </a:spcAft>
            </a:pPr>
            <a:endParaRPr lang="en-GB">
              <a:sym typeface="Symbol" panose="05050102010706020507" pitchFamily="18" charset="2"/>
            </a:endParaRPr>
          </a:p>
        </p:txBody>
      </p:sp>
      <p:grpSp>
        <p:nvGrpSpPr>
          <p:cNvPr id="33" name="Group 54">
            <a:extLst>
              <a:ext uri="{FF2B5EF4-FFF2-40B4-BE49-F238E27FC236}">
                <a16:creationId xmlns:a16="http://schemas.microsoft.com/office/drawing/2014/main" id="{EFA668BE-BAE2-41B7-B420-749D3532D532}"/>
              </a:ext>
            </a:extLst>
          </p:cNvPr>
          <p:cNvGrpSpPr>
            <a:grpSpLocks/>
          </p:cNvGrpSpPr>
          <p:nvPr/>
        </p:nvGrpSpPr>
        <p:grpSpPr bwMode="auto">
          <a:xfrm>
            <a:off x="431800" y="1206500"/>
            <a:ext cx="4711700" cy="1146175"/>
            <a:chOff x="272" y="760"/>
            <a:chExt cx="2968" cy="722"/>
          </a:xfrm>
        </p:grpSpPr>
        <p:sp>
          <p:nvSpPr>
            <p:cNvPr id="34" name="Text Box 30">
              <a:extLst>
                <a:ext uri="{FF2B5EF4-FFF2-40B4-BE49-F238E27FC236}">
                  <a16:creationId xmlns:a16="http://schemas.microsoft.com/office/drawing/2014/main" id="{2F19AE9B-1F30-46E6-8767-2BECB2E65465}"/>
                </a:ext>
              </a:extLst>
            </p:cNvPr>
            <p:cNvSpPr txBox="1">
              <a:spLocks noChangeArrowheads="1"/>
            </p:cNvSpPr>
            <p:nvPr/>
          </p:nvSpPr>
          <p:spPr bwMode="auto">
            <a:xfrm>
              <a:off x="288" y="760"/>
              <a:ext cx="2914" cy="250"/>
            </a:xfrm>
            <a:prstGeom prst="rect">
              <a:avLst/>
            </a:prstGeom>
            <a:noFill/>
            <a:ln w="9525">
              <a:noFill/>
              <a:miter lim="800000"/>
              <a:headEnd/>
              <a:tailEnd/>
            </a:ln>
            <a:effectLst/>
          </p:spPr>
          <p:txBody>
            <a:bodyPr wrap="none">
              <a:prstTxWarp prst="textNoShape">
                <a:avLst/>
              </a:prstTxWarp>
              <a:spAutoFit/>
            </a:bodyPr>
            <a:lstStyle/>
            <a:p>
              <a:r>
                <a:rPr lang="es-ES_tradnl" sz="2000" err="1"/>
                <a:t>R1</a:t>
              </a:r>
              <a:r>
                <a:rPr lang="es-ES_tradnl" sz="2000"/>
                <a:t>: H  +  </a:t>
              </a:r>
              <a:r>
                <a:rPr lang="es-ES_tradnl" sz="2000" err="1"/>
                <a:t>H</a:t>
              </a:r>
              <a:r>
                <a:rPr lang="es-ES_tradnl" sz="2000" baseline="-25000" err="1"/>
                <a:t>2</a:t>
              </a:r>
              <a:r>
                <a:rPr lang="es-ES_tradnl" sz="2000"/>
                <a:t> </a:t>
              </a:r>
              <a:r>
                <a:rPr lang="es-ES_tradnl" sz="2000">
                  <a:sym typeface="Symbol" pitchFamily="-112" charset="2"/>
                </a:rPr>
                <a:t>  HHH   </a:t>
              </a:r>
              <a:r>
                <a:rPr lang="es-ES_tradnl" sz="2000" err="1">
                  <a:sym typeface="Symbol" pitchFamily="-112" charset="2"/>
                </a:rPr>
                <a:t>H</a:t>
              </a:r>
              <a:r>
                <a:rPr lang="es-ES_tradnl" sz="2000" baseline="-25000" err="1">
                  <a:sym typeface="Symbol" pitchFamily="-112" charset="2"/>
                </a:rPr>
                <a:t>2</a:t>
              </a:r>
              <a:r>
                <a:rPr lang="es-ES_tradnl" sz="2000">
                  <a:sym typeface="Symbol" pitchFamily="-112" charset="2"/>
                </a:rPr>
                <a:t>  +  H</a:t>
              </a:r>
              <a:endParaRPr lang="es-ES" sz="2000">
                <a:sym typeface="Symbol" pitchFamily="-112" charset="2"/>
              </a:endParaRPr>
            </a:p>
          </p:txBody>
        </p:sp>
        <p:sp>
          <p:nvSpPr>
            <p:cNvPr id="35" name="Text Box 33">
              <a:extLst>
                <a:ext uri="{FF2B5EF4-FFF2-40B4-BE49-F238E27FC236}">
                  <a16:creationId xmlns:a16="http://schemas.microsoft.com/office/drawing/2014/main" id="{2A73957F-571F-4E8F-8BB8-62BCCCEEAF28}"/>
                </a:ext>
              </a:extLst>
            </p:cNvPr>
            <p:cNvSpPr txBox="1">
              <a:spLocks noChangeArrowheads="1"/>
            </p:cNvSpPr>
            <p:nvPr/>
          </p:nvSpPr>
          <p:spPr bwMode="auto">
            <a:xfrm>
              <a:off x="272" y="1232"/>
              <a:ext cx="2968" cy="250"/>
            </a:xfrm>
            <a:prstGeom prst="rect">
              <a:avLst/>
            </a:prstGeom>
            <a:noFill/>
            <a:ln w="9525">
              <a:noFill/>
              <a:miter lim="800000"/>
              <a:headEnd/>
              <a:tailEnd/>
            </a:ln>
            <a:effectLst/>
          </p:spPr>
          <p:txBody>
            <a:bodyPr wrap="none">
              <a:prstTxWarp prst="textNoShape">
                <a:avLst/>
              </a:prstTxWarp>
              <a:spAutoFit/>
            </a:bodyPr>
            <a:lstStyle/>
            <a:p>
              <a:r>
                <a:rPr lang="es-ES_tradnl" sz="2000"/>
                <a:t>R2: H  +  D</a:t>
              </a:r>
              <a:r>
                <a:rPr lang="es-ES_tradnl" sz="2000" baseline="-25000"/>
                <a:t>2</a:t>
              </a:r>
              <a:r>
                <a:rPr lang="es-ES_tradnl" sz="2000"/>
                <a:t> </a:t>
              </a:r>
              <a:r>
                <a:rPr lang="es-ES_tradnl" sz="2000">
                  <a:sym typeface="Symbol" pitchFamily="-112" charset="2"/>
                </a:rPr>
                <a:t>  HDD   HD  +  H</a:t>
              </a:r>
              <a:endParaRPr lang="es-ES" sz="2000">
                <a:sym typeface="Symbol" pitchFamily="-112" charset="2"/>
              </a:endParaRPr>
            </a:p>
          </p:txBody>
        </p:sp>
      </p:grpSp>
      <p:sp>
        <p:nvSpPr>
          <p:cNvPr id="2" name="Marcador de número de diapositiva 1">
            <a:extLst>
              <a:ext uri="{FF2B5EF4-FFF2-40B4-BE49-F238E27FC236}">
                <a16:creationId xmlns:a16="http://schemas.microsoft.com/office/drawing/2014/main" id="{DAAC0E55-316B-4263-B568-098EE701D670}"/>
              </a:ext>
            </a:extLst>
          </p:cNvPr>
          <p:cNvSpPr>
            <a:spLocks noGrp="1"/>
          </p:cNvSpPr>
          <p:nvPr>
            <p:ph type="sldNum" sz="quarter" idx="12"/>
          </p:nvPr>
        </p:nvSpPr>
        <p:spPr/>
        <p:txBody>
          <a:bodyPr/>
          <a:lstStyle/>
          <a:p>
            <a:fld id="{DFA4F046-044E-46E9-9F2A-D598350E22B2}" type="slidenum">
              <a:rPr lang="es-ES" smtClean="0"/>
              <a:t>15</a:t>
            </a:fld>
            <a:endParaRPr lang="es-ES"/>
          </a:p>
        </p:txBody>
      </p:sp>
      <p:grpSp>
        <p:nvGrpSpPr>
          <p:cNvPr id="7" name="Grupo 6">
            <a:extLst>
              <a:ext uri="{FF2B5EF4-FFF2-40B4-BE49-F238E27FC236}">
                <a16:creationId xmlns:a16="http://schemas.microsoft.com/office/drawing/2014/main" id="{9B5BDEE8-8DD4-B64F-88F5-47D2AC6142A0}"/>
              </a:ext>
            </a:extLst>
          </p:cNvPr>
          <p:cNvGrpSpPr/>
          <p:nvPr/>
        </p:nvGrpSpPr>
        <p:grpSpPr>
          <a:xfrm>
            <a:off x="376156" y="2532636"/>
            <a:ext cx="4455935" cy="734419"/>
            <a:chOff x="376156" y="2532636"/>
            <a:chExt cx="4455935" cy="734419"/>
          </a:xfrm>
        </p:grpSpPr>
        <p:sp>
          <p:nvSpPr>
            <p:cNvPr id="39" name="CuadroTexto 38">
              <a:extLst>
                <a:ext uri="{FF2B5EF4-FFF2-40B4-BE49-F238E27FC236}">
                  <a16:creationId xmlns:a16="http://schemas.microsoft.com/office/drawing/2014/main" id="{54F88BC8-8C73-4BE5-A530-A3AB9C799E31}"/>
                </a:ext>
              </a:extLst>
            </p:cNvPr>
            <p:cNvSpPr txBox="1"/>
            <p:nvPr/>
          </p:nvSpPr>
          <p:spPr>
            <a:xfrm>
              <a:off x="376156" y="2897723"/>
              <a:ext cx="2210349" cy="369332"/>
            </a:xfrm>
            <a:prstGeom prst="rect">
              <a:avLst/>
            </a:prstGeom>
            <a:noFill/>
          </p:spPr>
          <p:txBody>
            <a:bodyPr wrap="none" rtlCol="0">
              <a:spAutoFit/>
            </a:bodyPr>
            <a:lstStyle/>
            <a:p>
              <a:r>
                <a:rPr lang="es-ES_tradnl" dirty="0">
                  <a:solidFill>
                    <a:srgbClr val="FF0000"/>
                  </a:solidFill>
                </a:rPr>
                <a:t>¿</a:t>
              </a:r>
              <a:r>
                <a:rPr lang="es-ES_tradnl" dirty="0" err="1">
                  <a:solidFill>
                    <a:srgbClr val="FF0000"/>
                  </a:solidFill>
                </a:rPr>
                <a:t>What</a:t>
              </a:r>
              <a:r>
                <a:rPr lang="es-ES_tradnl" dirty="0">
                  <a:solidFill>
                    <a:srgbClr val="FF0000"/>
                  </a:solidFill>
                </a:rPr>
                <a:t> </a:t>
              </a:r>
              <a:r>
                <a:rPr lang="es-ES_tradnl" dirty="0" err="1">
                  <a:solidFill>
                    <a:srgbClr val="FF0000"/>
                  </a:solidFill>
                </a:rPr>
                <a:t>is</a:t>
              </a:r>
              <a:r>
                <a:rPr lang="es-ES_tradnl" dirty="0">
                  <a:solidFill>
                    <a:srgbClr val="FF0000"/>
                  </a:solidFill>
                </a:rPr>
                <a:t> happening?</a:t>
              </a:r>
            </a:p>
          </p:txBody>
        </p:sp>
        <mc:AlternateContent xmlns:mc="http://schemas.openxmlformats.org/markup-compatibility/2006" xmlns:a14="http://schemas.microsoft.com/office/drawing/2010/main">
          <mc:Choice Requires="a14">
            <p:sp>
              <p:nvSpPr>
                <p:cNvPr id="3" name="CuadroTexto 2">
                  <a:extLst>
                    <a:ext uri="{FF2B5EF4-FFF2-40B4-BE49-F238E27FC236}">
                      <a16:creationId xmlns:a16="http://schemas.microsoft.com/office/drawing/2014/main" id="{C54BDBDA-79B9-3245-958F-37A5A059FD89}"/>
                    </a:ext>
                  </a:extLst>
                </p:cNvPr>
                <p:cNvSpPr txBox="1"/>
                <p:nvPr/>
              </p:nvSpPr>
              <p:spPr>
                <a:xfrm>
                  <a:off x="3626120" y="2532636"/>
                  <a:ext cx="1205971" cy="307777"/>
                </a:xfrm>
                <a:prstGeom prst="rect">
                  <a:avLst/>
                </a:prstGeom>
                <a:noFill/>
                <a:ln w="19050">
                  <a:solidFill>
                    <a:schemeClr val="accent1"/>
                  </a:solidFill>
                </a:ln>
              </p:spPr>
              <p:txBody>
                <a:bodyPr wrap="none" lIns="0" tIns="0" rIns="0" bIns="0" rtlCol="0">
                  <a:spAutoFit/>
                </a:bodyPr>
                <a:lstStyle/>
                <a:p>
                  <a14:m>
                    <m:oMath xmlns:m="http://schemas.openxmlformats.org/officeDocument/2006/math">
                      <m:sSub>
                        <m:sSubPr>
                          <m:ctrlPr>
                            <a:rPr lang="es-ES" sz="2000" i="1" smtClean="0">
                              <a:solidFill>
                                <a:srgbClr val="FF0000"/>
                              </a:solidFill>
                              <a:latin typeface="Cambria Math" panose="02040503050406030204" pitchFamily="18" charset="0"/>
                            </a:rPr>
                          </m:ctrlPr>
                        </m:sSubPr>
                        <m:e>
                          <m:r>
                            <a:rPr lang="es-ES" sz="2000" i="1" smtClean="0">
                              <a:solidFill>
                                <a:srgbClr val="FF0000"/>
                              </a:solidFill>
                              <a:latin typeface="Cambria Math" panose="02040503050406030204" pitchFamily="18" charset="0"/>
                              <a:ea typeface="Cambria Math" panose="02040503050406030204" pitchFamily="18" charset="0"/>
                            </a:rPr>
                            <m:t>𝜎</m:t>
                          </m:r>
                        </m:e>
                        <m:sub>
                          <m:r>
                            <a:rPr lang="es-ES" sz="2000" b="0" i="1" smtClean="0">
                              <a:solidFill>
                                <a:srgbClr val="FF0000"/>
                              </a:solidFill>
                              <a:latin typeface="Cambria Math" panose="02040503050406030204" pitchFamily="18" charset="0"/>
                            </a:rPr>
                            <m:t>𝑅</m:t>
                          </m:r>
                          <m:r>
                            <a:rPr lang="es-ES" sz="2000" b="0" i="1" smtClean="0">
                              <a:solidFill>
                                <a:srgbClr val="FF0000"/>
                              </a:solidFill>
                              <a:latin typeface="Cambria Math" panose="02040503050406030204" pitchFamily="18" charset="0"/>
                            </a:rPr>
                            <m:t>1</m:t>
                          </m:r>
                        </m:sub>
                      </m:sSub>
                      <m:r>
                        <a:rPr lang="es-ES" sz="2000" i="1" smtClean="0">
                          <a:solidFill>
                            <a:srgbClr val="FF0000"/>
                          </a:solidFill>
                          <a:latin typeface="Cambria Math" panose="02040503050406030204" pitchFamily="18" charset="0"/>
                          <a:ea typeface="Cambria Math" panose="02040503050406030204" pitchFamily="18" charset="0"/>
                        </a:rPr>
                        <m:t>≠</m:t>
                      </m:r>
                      <m:sSub>
                        <m:sSubPr>
                          <m:ctrlPr>
                            <a:rPr lang="es-ES" sz="2000" i="1">
                              <a:solidFill>
                                <a:srgbClr val="FF0000"/>
                              </a:solidFill>
                              <a:latin typeface="Cambria Math" panose="02040503050406030204" pitchFamily="18" charset="0"/>
                            </a:rPr>
                          </m:ctrlPr>
                        </m:sSubPr>
                        <m:e>
                          <m:r>
                            <a:rPr lang="es-ES" sz="2000" i="1">
                              <a:solidFill>
                                <a:srgbClr val="FF0000"/>
                              </a:solidFill>
                              <a:latin typeface="Cambria Math" panose="02040503050406030204" pitchFamily="18" charset="0"/>
                              <a:ea typeface="Cambria Math" panose="02040503050406030204" pitchFamily="18" charset="0"/>
                            </a:rPr>
                            <m:t>𝜎</m:t>
                          </m:r>
                        </m:e>
                        <m:sub>
                          <m:r>
                            <a:rPr lang="es-ES" sz="2000" i="1">
                              <a:solidFill>
                                <a:srgbClr val="FF0000"/>
                              </a:solidFill>
                              <a:latin typeface="Cambria Math" panose="02040503050406030204" pitchFamily="18" charset="0"/>
                            </a:rPr>
                            <m:t>𝑅</m:t>
                          </m:r>
                          <m:r>
                            <a:rPr lang="es-ES" sz="2000" b="0" i="1" smtClean="0">
                              <a:solidFill>
                                <a:srgbClr val="FF0000"/>
                              </a:solidFill>
                              <a:latin typeface="Cambria Math" panose="02040503050406030204" pitchFamily="18" charset="0"/>
                            </a:rPr>
                            <m:t>2</m:t>
                          </m:r>
                        </m:sub>
                      </m:sSub>
                    </m:oMath>
                  </a14:m>
                  <a:r>
                    <a:rPr lang="es-ES" sz="2000" dirty="0">
                      <a:solidFill>
                        <a:srgbClr val="FF0000"/>
                      </a:solidFill>
                    </a:rPr>
                    <a:t>?</a:t>
                  </a:r>
                </a:p>
              </p:txBody>
            </p:sp>
          </mc:Choice>
          <mc:Fallback xmlns="">
            <p:sp>
              <p:nvSpPr>
                <p:cNvPr id="3" name="CuadroTexto 2">
                  <a:extLst>
                    <a:ext uri="{FF2B5EF4-FFF2-40B4-BE49-F238E27FC236}">
                      <a16:creationId xmlns:a16="http://schemas.microsoft.com/office/drawing/2014/main" id="{C54BDBDA-79B9-3245-958F-37A5A059FD89}"/>
                    </a:ext>
                  </a:extLst>
                </p:cNvPr>
                <p:cNvSpPr txBox="1">
                  <a:spLocks noRot="1" noChangeAspect="1" noMove="1" noResize="1" noEditPoints="1" noAdjustHandles="1" noChangeArrowheads="1" noChangeShapeType="1" noTextEdit="1"/>
                </p:cNvSpPr>
                <p:nvPr/>
              </p:nvSpPr>
              <p:spPr>
                <a:xfrm>
                  <a:off x="3626120" y="2532636"/>
                  <a:ext cx="1205971" cy="307777"/>
                </a:xfrm>
                <a:prstGeom prst="rect">
                  <a:avLst/>
                </a:prstGeom>
                <a:blipFill>
                  <a:blip r:embed="rId3"/>
                  <a:stretch>
                    <a:fillRect l="-4124" t="-17857" r="-10309" b="-35714"/>
                  </a:stretch>
                </a:blipFill>
                <a:ln w="19050">
                  <a:solidFill>
                    <a:schemeClr val="accent1"/>
                  </a:solidFill>
                </a:ln>
              </p:spPr>
              <p:txBody>
                <a:bodyPr/>
                <a:lstStyle/>
                <a:p>
                  <a:r>
                    <a:rPr lang="en-GB">
                      <a:noFill/>
                    </a:rPr>
                    <a:t> </a:t>
                  </a:r>
                </a:p>
              </p:txBody>
            </p:sp>
          </mc:Fallback>
        </mc:AlternateContent>
      </p:grpSp>
      <mc:AlternateContent xmlns:mc="http://schemas.openxmlformats.org/markup-compatibility/2006" xmlns:a14="http://schemas.microsoft.com/office/drawing/2010/main">
        <mc:Choice Requires="a14">
          <p:sp>
            <p:nvSpPr>
              <p:cNvPr id="4" name="CuadroTexto 3">
                <a:extLst>
                  <a:ext uri="{FF2B5EF4-FFF2-40B4-BE49-F238E27FC236}">
                    <a16:creationId xmlns:a16="http://schemas.microsoft.com/office/drawing/2014/main" id="{C50F29EF-F80E-6C44-87B7-5C2D81340A91}"/>
                  </a:ext>
                </a:extLst>
              </p:cNvPr>
              <p:cNvSpPr txBox="1"/>
              <p:nvPr/>
            </p:nvSpPr>
            <p:spPr>
              <a:xfrm>
                <a:off x="5204324" y="1134701"/>
                <a:ext cx="3497887" cy="555986"/>
              </a:xfrm>
              <a:prstGeom prst="rect">
                <a:avLst/>
              </a:prstGeom>
              <a:solidFill>
                <a:schemeClr val="accent4">
                  <a:lumMod val="20000"/>
                  <a:lumOff val="80000"/>
                </a:schemeClr>
              </a:solid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ES" i="1" smtClean="0">
                              <a:latin typeface="Cambria Math" panose="02040503050406030204" pitchFamily="18" charset="0"/>
                            </a:rPr>
                          </m:ctrlPr>
                        </m:sSubPr>
                        <m:e>
                          <m:r>
                            <a:rPr lang="es-ES" i="1" smtClean="0">
                              <a:latin typeface="Cambria Math" panose="02040503050406030204" pitchFamily="18" charset="0"/>
                              <a:ea typeface="Cambria Math" panose="02040503050406030204" pitchFamily="18" charset="0"/>
                            </a:rPr>
                            <m:t>𝜎</m:t>
                          </m:r>
                        </m:e>
                        <m:sub>
                          <m:r>
                            <a:rPr lang="es-ES" b="0" i="1" smtClean="0">
                              <a:latin typeface="Cambria Math" panose="02040503050406030204" pitchFamily="18" charset="0"/>
                            </a:rPr>
                            <m:t>𝑅</m:t>
                          </m:r>
                          <m:r>
                            <a:rPr lang="es-ES" b="0" i="1" smtClean="0">
                              <a:latin typeface="Cambria Math" panose="02040503050406030204" pitchFamily="18" charset="0"/>
                            </a:rPr>
                            <m:t>1</m:t>
                          </m:r>
                        </m:sub>
                      </m:sSub>
                      <m:r>
                        <a:rPr lang="es-ES" b="0" i="1" smtClean="0">
                          <a:latin typeface="Cambria Math" panose="02040503050406030204" pitchFamily="18" charset="0"/>
                        </a:rPr>
                        <m:t>=</m:t>
                      </m:r>
                      <m:f>
                        <m:fPr>
                          <m:ctrlPr>
                            <a:rPr lang="es-ES" b="0" i="1" smtClean="0">
                              <a:latin typeface="Cambria Math" panose="02040503050406030204" pitchFamily="18" charset="0"/>
                            </a:rPr>
                          </m:ctrlPr>
                        </m:fPr>
                        <m:num>
                          <m:sSup>
                            <m:sSupPr>
                              <m:ctrlPr>
                                <a:rPr lang="es-ES" b="0" i="1" smtClean="0">
                                  <a:latin typeface="Cambria Math" panose="02040503050406030204" pitchFamily="18" charset="0"/>
                                </a:rPr>
                              </m:ctrlPr>
                            </m:sSupPr>
                            <m:e>
                              <m:r>
                                <a:rPr lang="es-ES" b="0" i="1" smtClean="0">
                                  <a:latin typeface="Cambria Math" panose="02040503050406030204" pitchFamily="18" charset="0"/>
                                  <a:ea typeface="Cambria Math" panose="02040503050406030204" pitchFamily="18" charset="0"/>
                                </a:rPr>
                                <m:t>𝜎</m:t>
                              </m:r>
                            </m:e>
                            <m:sup>
                              <m:r>
                                <a:rPr lang="es-ES" b="0" i="1" smtClean="0">
                                  <a:latin typeface="Cambria Math" panose="02040503050406030204" pitchFamily="18" charset="0"/>
                                </a:rPr>
                                <m:t>𝑅</m:t>
                              </m:r>
                            </m:sup>
                          </m:sSup>
                        </m:num>
                        <m:den>
                          <m:sSup>
                            <m:sSupPr>
                              <m:ctrlPr>
                                <a:rPr lang="es-ES" i="1">
                                  <a:latin typeface="Cambria Math" panose="02040503050406030204" pitchFamily="18" charset="0"/>
                                </a:rPr>
                              </m:ctrlPr>
                            </m:sSupPr>
                            <m:e>
                              <m:r>
                                <a:rPr lang="es-ES" i="1">
                                  <a:latin typeface="Cambria Math" panose="02040503050406030204" pitchFamily="18" charset="0"/>
                                  <a:ea typeface="Cambria Math" panose="02040503050406030204" pitchFamily="18" charset="0"/>
                                </a:rPr>
                                <m:t>𝜎</m:t>
                              </m:r>
                            </m:e>
                            <m:sup>
                              <m:r>
                                <a:rPr lang="es-ES" b="0" i="1" smtClean="0">
                                  <a:latin typeface="Cambria Math" panose="02040503050406030204" pitchFamily="18" charset="0"/>
                                  <a:ea typeface="Cambria Math" panose="02040503050406030204" pitchFamily="18" charset="0"/>
                                </a:rPr>
                                <m:t>𝑇𝑆</m:t>
                              </m:r>
                            </m:sup>
                          </m:sSup>
                        </m:den>
                      </m:f>
                      <m:r>
                        <a:rPr lang="es-ES" b="0" i="1" smtClean="0">
                          <a:latin typeface="Cambria Math" panose="02040503050406030204" pitchFamily="18" charset="0"/>
                        </a:rPr>
                        <m:t>=</m:t>
                      </m:r>
                      <m:f>
                        <m:fPr>
                          <m:ctrlPr>
                            <a:rPr lang="es-ES" b="0" i="1" smtClean="0">
                              <a:latin typeface="Cambria Math" panose="02040503050406030204" pitchFamily="18" charset="0"/>
                            </a:rPr>
                          </m:ctrlPr>
                        </m:fPr>
                        <m:num>
                          <m:sSub>
                            <m:sSubPr>
                              <m:ctrlPr>
                                <a:rPr lang="es-ES" b="0" i="1" smtClean="0">
                                  <a:latin typeface="Cambria Math" panose="02040503050406030204" pitchFamily="18" charset="0"/>
                                </a:rPr>
                              </m:ctrlPr>
                            </m:sSubPr>
                            <m:e>
                              <m:r>
                                <a:rPr lang="es-ES" i="1">
                                  <a:latin typeface="Cambria Math" panose="02040503050406030204" pitchFamily="18" charset="0"/>
                                  <a:ea typeface="Cambria Math" panose="02040503050406030204" pitchFamily="18" charset="0"/>
                                </a:rPr>
                                <m:t>𝜎</m:t>
                              </m:r>
                            </m:e>
                            <m:sub>
                              <m:r>
                                <a:rPr lang="es-ES" b="0" i="1" smtClean="0">
                                  <a:latin typeface="Cambria Math" panose="02040503050406030204" pitchFamily="18" charset="0"/>
                                </a:rPr>
                                <m:t>𝐻</m:t>
                              </m:r>
                            </m:sub>
                          </m:sSub>
                          <m:r>
                            <a:rPr lang="es-ES" b="0" i="1" smtClean="0">
                              <a:latin typeface="Cambria Math" panose="02040503050406030204" pitchFamily="18" charset="0"/>
                              <a:ea typeface="Cambria Math" panose="02040503050406030204" pitchFamily="18" charset="0"/>
                            </a:rPr>
                            <m:t>×</m:t>
                          </m:r>
                          <m:sSub>
                            <m:sSubPr>
                              <m:ctrlPr>
                                <a:rPr lang="es-ES" i="1">
                                  <a:latin typeface="Cambria Math" panose="02040503050406030204" pitchFamily="18" charset="0"/>
                                </a:rPr>
                              </m:ctrlPr>
                            </m:sSubPr>
                            <m:e>
                              <m:r>
                                <a:rPr lang="es-ES" i="1">
                                  <a:latin typeface="Cambria Math" panose="02040503050406030204" pitchFamily="18" charset="0"/>
                                  <a:ea typeface="Cambria Math" panose="02040503050406030204" pitchFamily="18" charset="0"/>
                                </a:rPr>
                                <m:t>𝜎</m:t>
                              </m:r>
                            </m:e>
                            <m:sub>
                              <m:sSub>
                                <m:sSubPr>
                                  <m:ctrlPr>
                                    <a:rPr lang="es-ES" i="1" smtClean="0">
                                      <a:latin typeface="Cambria Math" panose="02040503050406030204" pitchFamily="18" charset="0"/>
                                      <a:ea typeface="Cambria Math" panose="02040503050406030204" pitchFamily="18" charset="0"/>
                                    </a:rPr>
                                  </m:ctrlPr>
                                </m:sSubPr>
                                <m:e>
                                  <m:r>
                                    <m:rPr>
                                      <m:sty m:val="p"/>
                                    </m:rPr>
                                    <a:rPr lang="es-ES" b="0" i="0" smtClean="0">
                                      <a:latin typeface="Cambria Math" panose="02040503050406030204" pitchFamily="18" charset="0"/>
                                      <a:ea typeface="Cambria Math" panose="02040503050406030204" pitchFamily="18" charset="0"/>
                                    </a:rPr>
                                    <m:t>H</m:t>
                                  </m:r>
                                </m:e>
                                <m:sub>
                                  <m:r>
                                    <a:rPr lang="es-ES" b="0" i="1" smtClean="0">
                                      <a:latin typeface="Cambria Math" panose="02040503050406030204" pitchFamily="18" charset="0"/>
                                      <a:ea typeface="Cambria Math" panose="02040503050406030204" pitchFamily="18" charset="0"/>
                                    </a:rPr>
                                    <m:t>2</m:t>
                                  </m:r>
                                </m:sub>
                              </m:sSub>
                            </m:sub>
                          </m:sSub>
                        </m:num>
                        <m:den>
                          <m:sSup>
                            <m:sSupPr>
                              <m:ctrlPr>
                                <a:rPr lang="es-ES" i="1">
                                  <a:latin typeface="Cambria Math" panose="02040503050406030204" pitchFamily="18" charset="0"/>
                                </a:rPr>
                              </m:ctrlPr>
                            </m:sSupPr>
                            <m:e>
                              <m:r>
                                <a:rPr lang="es-ES" i="1">
                                  <a:latin typeface="Cambria Math" panose="02040503050406030204" pitchFamily="18" charset="0"/>
                                  <a:ea typeface="Cambria Math" panose="02040503050406030204" pitchFamily="18" charset="0"/>
                                </a:rPr>
                                <m:t>𝜎</m:t>
                              </m:r>
                            </m:e>
                            <m:sup>
                              <m:r>
                                <a:rPr lang="es-ES" i="1">
                                  <a:latin typeface="Cambria Math" panose="02040503050406030204" pitchFamily="18" charset="0"/>
                                  <a:ea typeface="Cambria Math" panose="02040503050406030204" pitchFamily="18" charset="0"/>
                                </a:rPr>
                                <m:t>𝑇𝑆</m:t>
                              </m:r>
                            </m:sup>
                          </m:sSup>
                        </m:den>
                      </m:f>
                      <m:r>
                        <a:rPr lang="es-ES" b="0" i="1" smtClean="0">
                          <a:latin typeface="Cambria Math" panose="02040503050406030204" pitchFamily="18" charset="0"/>
                        </a:rPr>
                        <m:t>=</m:t>
                      </m:r>
                      <m:f>
                        <m:fPr>
                          <m:ctrlPr>
                            <a:rPr lang="es-ES" b="0" i="1" smtClean="0">
                              <a:latin typeface="Cambria Math" panose="02040503050406030204" pitchFamily="18" charset="0"/>
                            </a:rPr>
                          </m:ctrlPr>
                        </m:fPr>
                        <m:num>
                          <m:r>
                            <a:rPr lang="es-ES" b="0" i="1" smtClean="0">
                              <a:latin typeface="Cambria Math" panose="02040503050406030204" pitchFamily="18" charset="0"/>
                            </a:rPr>
                            <m:t>1</m:t>
                          </m:r>
                          <m:r>
                            <a:rPr lang="es-ES" b="0" i="1" smtClean="0">
                              <a:latin typeface="Cambria Math" panose="02040503050406030204" pitchFamily="18" charset="0"/>
                              <a:ea typeface="Cambria Math" panose="02040503050406030204" pitchFamily="18" charset="0"/>
                            </a:rPr>
                            <m:t>×2</m:t>
                          </m:r>
                        </m:num>
                        <m:den>
                          <m:r>
                            <a:rPr lang="es-ES" b="0" i="1" smtClean="0">
                              <a:latin typeface="Cambria Math" panose="02040503050406030204" pitchFamily="18" charset="0"/>
                            </a:rPr>
                            <m:t>2</m:t>
                          </m:r>
                        </m:den>
                      </m:f>
                      <m:r>
                        <a:rPr lang="es-ES" b="0" i="1" smtClean="0">
                          <a:latin typeface="Cambria Math" panose="02040503050406030204" pitchFamily="18" charset="0"/>
                        </a:rPr>
                        <m:t>=1</m:t>
                      </m:r>
                    </m:oMath>
                  </m:oMathPara>
                </a14:m>
                <a:endParaRPr lang="es-ES" dirty="0"/>
              </a:p>
            </p:txBody>
          </p:sp>
        </mc:Choice>
        <mc:Fallback xmlns="">
          <p:sp>
            <p:nvSpPr>
              <p:cNvPr id="4" name="CuadroTexto 3">
                <a:extLst>
                  <a:ext uri="{FF2B5EF4-FFF2-40B4-BE49-F238E27FC236}">
                    <a16:creationId xmlns:a16="http://schemas.microsoft.com/office/drawing/2014/main" id="{C50F29EF-F80E-6C44-87B7-5C2D81340A91}"/>
                  </a:ext>
                </a:extLst>
              </p:cNvPr>
              <p:cNvSpPr txBox="1">
                <a:spLocks noRot="1" noChangeAspect="1" noMove="1" noResize="1" noEditPoints="1" noAdjustHandles="1" noChangeArrowheads="1" noChangeShapeType="1" noTextEdit="1"/>
              </p:cNvSpPr>
              <p:nvPr/>
            </p:nvSpPr>
            <p:spPr>
              <a:xfrm>
                <a:off x="5204324" y="1134701"/>
                <a:ext cx="3497887" cy="555986"/>
              </a:xfrm>
              <a:prstGeom prst="rect">
                <a:avLst/>
              </a:prstGeom>
              <a:blipFill>
                <a:blip r:embed="rId4"/>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6" name="CuadroTexto 35">
                <a:extLst>
                  <a:ext uri="{FF2B5EF4-FFF2-40B4-BE49-F238E27FC236}">
                    <a16:creationId xmlns:a16="http://schemas.microsoft.com/office/drawing/2014/main" id="{F6EDF0AD-8B5F-E744-AD5D-72CF83B85B6B}"/>
                  </a:ext>
                </a:extLst>
              </p:cNvPr>
              <p:cNvSpPr txBox="1"/>
              <p:nvPr/>
            </p:nvSpPr>
            <p:spPr>
              <a:xfrm>
                <a:off x="5204324" y="1920125"/>
                <a:ext cx="3497887" cy="555986"/>
              </a:xfrm>
              <a:prstGeom prst="rect">
                <a:avLst/>
              </a:prstGeom>
              <a:solidFill>
                <a:schemeClr val="accent4">
                  <a:lumMod val="20000"/>
                  <a:lumOff val="80000"/>
                </a:schemeClr>
              </a:solid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ES" i="1" smtClean="0">
                              <a:latin typeface="Cambria Math" panose="02040503050406030204" pitchFamily="18" charset="0"/>
                            </a:rPr>
                          </m:ctrlPr>
                        </m:sSubPr>
                        <m:e>
                          <m:r>
                            <a:rPr lang="es-ES" i="1" smtClean="0">
                              <a:latin typeface="Cambria Math" panose="02040503050406030204" pitchFamily="18" charset="0"/>
                              <a:ea typeface="Cambria Math" panose="02040503050406030204" pitchFamily="18" charset="0"/>
                            </a:rPr>
                            <m:t>𝜎</m:t>
                          </m:r>
                        </m:e>
                        <m:sub>
                          <m:r>
                            <a:rPr lang="es-ES" b="0" i="1" smtClean="0">
                              <a:latin typeface="Cambria Math" panose="02040503050406030204" pitchFamily="18" charset="0"/>
                            </a:rPr>
                            <m:t>𝑅</m:t>
                          </m:r>
                          <m:r>
                            <a:rPr lang="es-ES" b="0" i="1" smtClean="0">
                              <a:latin typeface="Cambria Math" panose="02040503050406030204" pitchFamily="18" charset="0"/>
                            </a:rPr>
                            <m:t>2</m:t>
                          </m:r>
                        </m:sub>
                      </m:sSub>
                      <m:r>
                        <a:rPr lang="es-ES" b="0" i="1" smtClean="0">
                          <a:latin typeface="Cambria Math" panose="02040503050406030204" pitchFamily="18" charset="0"/>
                        </a:rPr>
                        <m:t>=</m:t>
                      </m:r>
                      <m:f>
                        <m:fPr>
                          <m:ctrlPr>
                            <a:rPr lang="es-ES" b="0" i="1" smtClean="0">
                              <a:latin typeface="Cambria Math" panose="02040503050406030204" pitchFamily="18" charset="0"/>
                            </a:rPr>
                          </m:ctrlPr>
                        </m:fPr>
                        <m:num>
                          <m:sSup>
                            <m:sSupPr>
                              <m:ctrlPr>
                                <a:rPr lang="es-ES" b="0" i="1" smtClean="0">
                                  <a:latin typeface="Cambria Math" panose="02040503050406030204" pitchFamily="18" charset="0"/>
                                </a:rPr>
                              </m:ctrlPr>
                            </m:sSupPr>
                            <m:e>
                              <m:r>
                                <a:rPr lang="es-ES" b="0" i="1" smtClean="0">
                                  <a:latin typeface="Cambria Math" panose="02040503050406030204" pitchFamily="18" charset="0"/>
                                  <a:ea typeface="Cambria Math" panose="02040503050406030204" pitchFamily="18" charset="0"/>
                                </a:rPr>
                                <m:t>𝜎</m:t>
                              </m:r>
                            </m:e>
                            <m:sup>
                              <m:r>
                                <a:rPr lang="es-ES" b="0" i="1" smtClean="0">
                                  <a:latin typeface="Cambria Math" panose="02040503050406030204" pitchFamily="18" charset="0"/>
                                </a:rPr>
                                <m:t>𝑅</m:t>
                              </m:r>
                            </m:sup>
                          </m:sSup>
                        </m:num>
                        <m:den>
                          <m:sSup>
                            <m:sSupPr>
                              <m:ctrlPr>
                                <a:rPr lang="es-ES" i="1">
                                  <a:latin typeface="Cambria Math" panose="02040503050406030204" pitchFamily="18" charset="0"/>
                                </a:rPr>
                              </m:ctrlPr>
                            </m:sSupPr>
                            <m:e>
                              <m:r>
                                <a:rPr lang="es-ES" i="1">
                                  <a:latin typeface="Cambria Math" panose="02040503050406030204" pitchFamily="18" charset="0"/>
                                  <a:ea typeface="Cambria Math" panose="02040503050406030204" pitchFamily="18" charset="0"/>
                                </a:rPr>
                                <m:t>𝜎</m:t>
                              </m:r>
                            </m:e>
                            <m:sup>
                              <m:r>
                                <a:rPr lang="es-ES" b="0" i="1" smtClean="0">
                                  <a:latin typeface="Cambria Math" panose="02040503050406030204" pitchFamily="18" charset="0"/>
                                  <a:ea typeface="Cambria Math" panose="02040503050406030204" pitchFamily="18" charset="0"/>
                                </a:rPr>
                                <m:t>𝑇𝑆</m:t>
                              </m:r>
                            </m:sup>
                          </m:sSup>
                        </m:den>
                      </m:f>
                      <m:r>
                        <a:rPr lang="es-ES" b="0" i="1" smtClean="0">
                          <a:latin typeface="Cambria Math" panose="02040503050406030204" pitchFamily="18" charset="0"/>
                        </a:rPr>
                        <m:t>=</m:t>
                      </m:r>
                      <m:f>
                        <m:fPr>
                          <m:ctrlPr>
                            <a:rPr lang="es-ES" b="0" i="1" smtClean="0">
                              <a:latin typeface="Cambria Math" panose="02040503050406030204" pitchFamily="18" charset="0"/>
                            </a:rPr>
                          </m:ctrlPr>
                        </m:fPr>
                        <m:num>
                          <m:sSub>
                            <m:sSubPr>
                              <m:ctrlPr>
                                <a:rPr lang="es-ES" b="0" i="1" smtClean="0">
                                  <a:latin typeface="Cambria Math" panose="02040503050406030204" pitchFamily="18" charset="0"/>
                                </a:rPr>
                              </m:ctrlPr>
                            </m:sSubPr>
                            <m:e>
                              <m:r>
                                <a:rPr lang="es-ES" i="1">
                                  <a:latin typeface="Cambria Math" panose="02040503050406030204" pitchFamily="18" charset="0"/>
                                  <a:ea typeface="Cambria Math" panose="02040503050406030204" pitchFamily="18" charset="0"/>
                                </a:rPr>
                                <m:t>𝜎</m:t>
                              </m:r>
                            </m:e>
                            <m:sub>
                              <m:r>
                                <a:rPr lang="es-ES" b="0" i="1" smtClean="0">
                                  <a:latin typeface="Cambria Math" panose="02040503050406030204" pitchFamily="18" charset="0"/>
                                </a:rPr>
                                <m:t>𝐻</m:t>
                              </m:r>
                            </m:sub>
                          </m:sSub>
                          <m:r>
                            <a:rPr lang="es-ES" b="0" i="1" smtClean="0">
                              <a:latin typeface="Cambria Math" panose="02040503050406030204" pitchFamily="18" charset="0"/>
                              <a:ea typeface="Cambria Math" panose="02040503050406030204" pitchFamily="18" charset="0"/>
                            </a:rPr>
                            <m:t>×</m:t>
                          </m:r>
                          <m:sSub>
                            <m:sSubPr>
                              <m:ctrlPr>
                                <a:rPr lang="es-ES" i="1">
                                  <a:latin typeface="Cambria Math" panose="02040503050406030204" pitchFamily="18" charset="0"/>
                                </a:rPr>
                              </m:ctrlPr>
                            </m:sSubPr>
                            <m:e>
                              <m:r>
                                <a:rPr lang="es-ES" i="1">
                                  <a:latin typeface="Cambria Math" panose="02040503050406030204" pitchFamily="18" charset="0"/>
                                  <a:ea typeface="Cambria Math" panose="02040503050406030204" pitchFamily="18" charset="0"/>
                                </a:rPr>
                                <m:t>𝜎</m:t>
                              </m:r>
                            </m:e>
                            <m:sub>
                              <m:sSub>
                                <m:sSubPr>
                                  <m:ctrlPr>
                                    <a:rPr lang="es-ES" i="1" smtClean="0">
                                      <a:latin typeface="Cambria Math" panose="02040503050406030204" pitchFamily="18" charset="0"/>
                                      <a:ea typeface="Cambria Math" panose="02040503050406030204" pitchFamily="18" charset="0"/>
                                    </a:rPr>
                                  </m:ctrlPr>
                                </m:sSubPr>
                                <m:e>
                                  <m:r>
                                    <m:rPr>
                                      <m:sty m:val="p"/>
                                    </m:rPr>
                                    <a:rPr lang="es-ES" b="0" i="0" smtClean="0">
                                      <a:latin typeface="Cambria Math" panose="02040503050406030204" pitchFamily="18" charset="0"/>
                                      <a:ea typeface="Cambria Math" panose="02040503050406030204" pitchFamily="18" charset="0"/>
                                    </a:rPr>
                                    <m:t>D</m:t>
                                  </m:r>
                                </m:e>
                                <m:sub>
                                  <m:r>
                                    <a:rPr lang="es-ES" b="0" i="1" smtClean="0">
                                      <a:latin typeface="Cambria Math" panose="02040503050406030204" pitchFamily="18" charset="0"/>
                                      <a:ea typeface="Cambria Math" panose="02040503050406030204" pitchFamily="18" charset="0"/>
                                    </a:rPr>
                                    <m:t>2</m:t>
                                  </m:r>
                                </m:sub>
                              </m:sSub>
                            </m:sub>
                          </m:sSub>
                        </m:num>
                        <m:den>
                          <m:sSup>
                            <m:sSupPr>
                              <m:ctrlPr>
                                <a:rPr lang="es-ES" i="1">
                                  <a:latin typeface="Cambria Math" panose="02040503050406030204" pitchFamily="18" charset="0"/>
                                </a:rPr>
                              </m:ctrlPr>
                            </m:sSupPr>
                            <m:e>
                              <m:r>
                                <a:rPr lang="es-ES" i="1">
                                  <a:latin typeface="Cambria Math" panose="02040503050406030204" pitchFamily="18" charset="0"/>
                                  <a:ea typeface="Cambria Math" panose="02040503050406030204" pitchFamily="18" charset="0"/>
                                </a:rPr>
                                <m:t>𝜎</m:t>
                              </m:r>
                            </m:e>
                            <m:sup>
                              <m:r>
                                <a:rPr lang="es-ES" i="1">
                                  <a:latin typeface="Cambria Math" panose="02040503050406030204" pitchFamily="18" charset="0"/>
                                  <a:ea typeface="Cambria Math" panose="02040503050406030204" pitchFamily="18" charset="0"/>
                                </a:rPr>
                                <m:t>𝑇𝑆</m:t>
                              </m:r>
                            </m:sup>
                          </m:sSup>
                        </m:den>
                      </m:f>
                      <m:r>
                        <a:rPr lang="es-ES" b="0" i="1" smtClean="0">
                          <a:latin typeface="Cambria Math" panose="02040503050406030204" pitchFamily="18" charset="0"/>
                        </a:rPr>
                        <m:t>=</m:t>
                      </m:r>
                      <m:f>
                        <m:fPr>
                          <m:ctrlPr>
                            <a:rPr lang="es-ES" b="0" i="1" smtClean="0">
                              <a:latin typeface="Cambria Math" panose="02040503050406030204" pitchFamily="18" charset="0"/>
                            </a:rPr>
                          </m:ctrlPr>
                        </m:fPr>
                        <m:num>
                          <m:r>
                            <a:rPr lang="es-ES" b="0" i="1" smtClean="0">
                              <a:latin typeface="Cambria Math" panose="02040503050406030204" pitchFamily="18" charset="0"/>
                            </a:rPr>
                            <m:t>1</m:t>
                          </m:r>
                          <m:r>
                            <a:rPr lang="es-ES" b="0" i="1" smtClean="0">
                              <a:latin typeface="Cambria Math" panose="02040503050406030204" pitchFamily="18" charset="0"/>
                              <a:ea typeface="Cambria Math" panose="02040503050406030204" pitchFamily="18" charset="0"/>
                            </a:rPr>
                            <m:t>×2</m:t>
                          </m:r>
                        </m:num>
                        <m:den>
                          <m:r>
                            <a:rPr lang="es-ES" b="0" i="1" smtClean="0">
                              <a:latin typeface="Cambria Math" panose="02040503050406030204" pitchFamily="18" charset="0"/>
                            </a:rPr>
                            <m:t>1</m:t>
                          </m:r>
                        </m:den>
                      </m:f>
                      <m:r>
                        <a:rPr lang="es-ES" b="0" i="1" smtClean="0">
                          <a:latin typeface="Cambria Math" panose="02040503050406030204" pitchFamily="18" charset="0"/>
                        </a:rPr>
                        <m:t>=2</m:t>
                      </m:r>
                    </m:oMath>
                  </m:oMathPara>
                </a14:m>
                <a:endParaRPr lang="es-ES" dirty="0"/>
              </a:p>
            </p:txBody>
          </p:sp>
        </mc:Choice>
        <mc:Fallback xmlns="">
          <p:sp>
            <p:nvSpPr>
              <p:cNvPr id="36" name="CuadroTexto 35">
                <a:extLst>
                  <a:ext uri="{FF2B5EF4-FFF2-40B4-BE49-F238E27FC236}">
                    <a16:creationId xmlns:a16="http://schemas.microsoft.com/office/drawing/2014/main" id="{F6EDF0AD-8B5F-E744-AD5D-72CF83B85B6B}"/>
                  </a:ext>
                </a:extLst>
              </p:cNvPr>
              <p:cNvSpPr txBox="1">
                <a:spLocks noRot="1" noChangeAspect="1" noMove="1" noResize="1" noEditPoints="1" noAdjustHandles="1" noChangeArrowheads="1" noChangeShapeType="1" noTextEdit="1"/>
              </p:cNvSpPr>
              <p:nvPr/>
            </p:nvSpPr>
            <p:spPr>
              <a:xfrm>
                <a:off x="5204324" y="1920125"/>
                <a:ext cx="3497887" cy="555986"/>
              </a:xfrm>
              <a:prstGeom prst="rect">
                <a:avLst/>
              </a:prstGeom>
              <a:blipFill>
                <a:blip r:embed="rId5"/>
                <a:stretch>
                  <a:fillRect/>
                </a:stretch>
              </a:blipFill>
            </p:spPr>
            <p:txBody>
              <a:bodyPr/>
              <a:lstStyle/>
              <a:p>
                <a:r>
                  <a:rPr lang="en-GB">
                    <a:noFill/>
                  </a:rPr>
                  <a:t> </a:t>
                </a:r>
              </a:p>
            </p:txBody>
          </p:sp>
        </mc:Fallback>
      </mc:AlternateContent>
      <p:grpSp>
        <p:nvGrpSpPr>
          <p:cNvPr id="6" name="Grupo 5">
            <a:extLst>
              <a:ext uri="{FF2B5EF4-FFF2-40B4-BE49-F238E27FC236}">
                <a16:creationId xmlns:a16="http://schemas.microsoft.com/office/drawing/2014/main" id="{E2C2EFBA-1276-674E-9B6C-C7973E04CE57}"/>
              </a:ext>
            </a:extLst>
          </p:cNvPr>
          <p:cNvGrpSpPr/>
          <p:nvPr/>
        </p:nvGrpSpPr>
        <p:grpSpPr>
          <a:xfrm>
            <a:off x="187325" y="3162300"/>
            <a:ext cx="8728088" cy="3021429"/>
            <a:chOff x="187325" y="3162300"/>
            <a:chExt cx="8728088" cy="3021429"/>
          </a:xfrm>
        </p:grpSpPr>
        <p:grpSp>
          <p:nvGrpSpPr>
            <p:cNvPr id="50" name="Group 58">
              <a:extLst>
                <a:ext uri="{FF2B5EF4-FFF2-40B4-BE49-F238E27FC236}">
                  <a16:creationId xmlns:a16="http://schemas.microsoft.com/office/drawing/2014/main" id="{B21D89FB-BB14-4FA3-B9A0-923DE42D1186}"/>
                </a:ext>
              </a:extLst>
            </p:cNvPr>
            <p:cNvGrpSpPr>
              <a:grpSpLocks/>
            </p:cNvGrpSpPr>
            <p:nvPr/>
          </p:nvGrpSpPr>
          <p:grpSpPr bwMode="auto">
            <a:xfrm>
              <a:off x="1803400" y="3632201"/>
              <a:ext cx="7112006" cy="887413"/>
              <a:chOff x="1136" y="2288"/>
              <a:chExt cx="4480" cy="559"/>
            </a:xfrm>
          </p:grpSpPr>
          <p:sp>
            <p:nvSpPr>
              <p:cNvPr id="51" name="Text Box 50">
                <a:extLst>
                  <a:ext uri="{FF2B5EF4-FFF2-40B4-BE49-F238E27FC236}">
                    <a16:creationId xmlns:a16="http://schemas.microsoft.com/office/drawing/2014/main" id="{DF624013-8656-4141-B206-61670395EB5D}"/>
                  </a:ext>
                </a:extLst>
              </p:cNvPr>
              <p:cNvSpPr txBox="1">
                <a:spLocks noChangeArrowheads="1"/>
              </p:cNvSpPr>
              <p:nvPr/>
            </p:nvSpPr>
            <p:spPr bwMode="auto">
              <a:xfrm>
                <a:off x="1828" y="2440"/>
                <a:ext cx="3788" cy="407"/>
              </a:xfrm>
              <a:prstGeom prst="rect">
                <a:avLst/>
              </a:prstGeom>
              <a:noFill/>
              <a:ln w="9525">
                <a:noFill/>
                <a:miter lim="800000"/>
                <a:headEnd/>
                <a:tailEnd/>
              </a:ln>
              <a:effectLst/>
            </p:spPr>
            <p:txBody>
              <a:bodyPr wrap="square">
                <a:prstTxWarp prst="textNoShape">
                  <a:avLst/>
                </a:prstTxWarp>
                <a:spAutoFit/>
              </a:bodyPr>
              <a:lstStyle/>
              <a:p>
                <a:r>
                  <a:rPr lang="en-US" dirty="0">
                    <a:solidFill>
                      <a:srgbClr val="FF0000"/>
                    </a:solidFill>
                  </a:rPr>
                  <a:t>However,</a:t>
                </a:r>
                <a:r>
                  <a:rPr lang="en-US" dirty="0"/>
                  <a:t> for R1 reactants and products are the same, so the total rate constant should be multiplied by 2</a:t>
                </a:r>
                <a:r>
                  <a:rPr lang="es-ES_tradnl" dirty="0"/>
                  <a:t>. </a:t>
                </a:r>
                <a:endParaRPr lang="es-ES" dirty="0"/>
              </a:p>
            </p:txBody>
          </p:sp>
          <p:sp>
            <p:nvSpPr>
              <p:cNvPr id="52" name="Line 51">
                <a:extLst>
                  <a:ext uri="{FF2B5EF4-FFF2-40B4-BE49-F238E27FC236}">
                    <a16:creationId xmlns:a16="http://schemas.microsoft.com/office/drawing/2014/main" id="{4A9B2B9C-D7B3-4599-AA99-527344EBA19D}"/>
                  </a:ext>
                </a:extLst>
              </p:cNvPr>
              <p:cNvSpPr>
                <a:spLocks noChangeShapeType="1"/>
              </p:cNvSpPr>
              <p:nvPr/>
            </p:nvSpPr>
            <p:spPr bwMode="auto">
              <a:xfrm rot="-10776127">
                <a:off x="1136" y="2288"/>
                <a:ext cx="576" cy="1"/>
              </a:xfrm>
              <a:prstGeom prst="line">
                <a:avLst/>
              </a:prstGeom>
              <a:noFill/>
              <a:ln w="9525">
                <a:solidFill>
                  <a:srgbClr val="CC0000"/>
                </a:solidFill>
                <a:round/>
                <a:headEnd/>
                <a:tailEnd type="triangle" w="med" len="med"/>
              </a:ln>
              <a:effectLst/>
            </p:spPr>
            <p:txBody>
              <a:bodyPr>
                <a:prstTxWarp prst="textNoShape">
                  <a:avLst/>
                </a:prstTxWarp>
              </a:bodyPr>
              <a:lstStyle/>
              <a:p>
                <a:endParaRPr lang="es-ES_tradnl"/>
              </a:p>
            </p:txBody>
          </p:sp>
        </p:grpSp>
        <p:grpSp>
          <p:nvGrpSpPr>
            <p:cNvPr id="5" name="Grupo 4">
              <a:extLst>
                <a:ext uri="{FF2B5EF4-FFF2-40B4-BE49-F238E27FC236}">
                  <a16:creationId xmlns:a16="http://schemas.microsoft.com/office/drawing/2014/main" id="{8DF6FC36-3F04-6143-8AD4-5485A7FC0316}"/>
                </a:ext>
              </a:extLst>
            </p:cNvPr>
            <p:cNvGrpSpPr/>
            <p:nvPr/>
          </p:nvGrpSpPr>
          <p:grpSpPr>
            <a:xfrm>
              <a:off x="187325" y="3162300"/>
              <a:ext cx="8728088" cy="3021429"/>
              <a:chOff x="187325" y="3162300"/>
              <a:chExt cx="8728088" cy="3021429"/>
            </a:xfrm>
          </p:grpSpPr>
          <p:grpSp>
            <p:nvGrpSpPr>
              <p:cNvPr id="40" name="Group 59">
                <a:extLst>
                  <a:ext uri="{FF2B5EF4-FFF2-40B4-BE49-F238E27FC236}">
                    <a16:creationId xmlns:a16="http://schemas.microsoft.com/office/drawing/2014/main" id="{1F0F546F-CA21-42FC-9CF9-B0593040138E}"/>
                  </a:ext>
                </a:extLst>
              </p:cNvPr>
              <p:cNvGrpSpPr>
                <a:grpSpLocks/>
              </p:cNvGrpSpPr>
              <p:nvPr/>
            </p:nvGrpSpPr>
            <p:grpSpPr bwMode="auto">
              <a:xfrm>
                <a:off x="212725" y="3162300"/>
                <a:ext cx="8702688" cy="2617788"/>
                <a:chOff x="134" y="1992"/>
                <a:chExt cx="5482" cy="1649"/>
              </a:xfrm>
            </p:grpSpPr>
            <p:sp>
              <p:nvSpPr>
                <p:cNvPr id="41" name="Freeform 39">
                  <a:extLst>
                    <a:ext uri="{FF2B5EF4-FFF2-40B4-BE49-F238E27FC236}">
                      <a16:creationId xmlns:a16="http://schemas.microsoft.com/office/drawing/2014/main" id="{0997A0A4-C7C8-482B-9EA0-0304AEC4AD04}"/>
                    </a:ext>
                  </a:extLst>
                </p:cNvPr>
                <p:cNvSpPr>
                  <a:spLocks/>
                </p:cNvSpPr>
                <p:nvPr/>
              </p:nvSpPr>
              <p:spPr bwMode="auto">
                <a:xfrm>
                  <a:off x="136" y="2478"/>
                  <a:ext cx="1260" cy="928"/>
                </a:xfrm>
                <a:custGeom>
                  <a:avLst/>
                  <a:gdLst/>
                  <a:ahLst/>
                  <a:cxnLst>
                    <a:cxn ang="0">
                      <a:pos x="0" y="624"/>
                    </a:cxn>
                    <a:cxn ang="0">
                      <a:pos x="240" y="624"/>
                    </a:cxn>
                    <a:cxn ang="0">
                      <a:pos x="384" y="624"/>
                    </a:cxn>
                    <a:cxn ang="0">
                      <a:pos x="624" y="576"/>
                    </a:cxn>
                    <a:cxn ang="0">
                      <a:pos x="912" y="432"/>
                    </a:cxn>
                    <a:cxn ang="0">
                      <a:pos x="1152" y="192"/>
                    </a:cxn>
                    <a:cxn ang="0">
                      <a:pos x="1344" y="48"/>
                    </a:cxn>
                    <a:cxn ang="0">
                      <a:pos x="1584" y="0"/>
                    </a:cxn>
                  </a:cxnLst>
                  <a:rect l="0" t="0" r="r" b="b"/>
                  <a:pathLst>
                    <a:path w="1584" h="632">
                      <a:moveTo>
                        <a:pt x="0" y="624"/>
                      </a:moveTo>
                      <a:cubicBezTo>
                        <a:pt x="88" y="624"/>
                        <a:pt x="176" y="624"/>
                        <a:pt x="240" y="624"/>
                      </a:cubicBezTo>
                      <a:cubicBezTo>
                        <a:pt x="304" y="624"/>
                        <a:pt x="320" y="632"/>
                        <a:pt x="384" y="624"/>
                      </a:cubicBezTo>
                      <a:cubicBezTo>
                        <a:pt x="448" y="616"/>
                        <a:pt x="536" y="608"/>
                        <a:pt x="624" y="576"/>
                      </a:cubicBezTo>
                      <a:cubicBezTo>
                        <a:pt x="712" y="544"/>
                        <a:pt x="824" y="496"/>
                        <a:pt x="912" y="432"/>
                      </a:cubicBezTo>
                      <a:cubicBezTo>
                        <a:pt x="1000" y="368"/>
                        <a:pt x="1080" y="256"/>
                        <a:pt x="1152" y="192"/>
                      </a:cubicBezTo>
                      <a:cubicBezTo>
                        <a:pt x="1224" y="128"/>
                        <a:pt x="1272" y="80"/>
                        <a:pt x="1344" y="48"/>
                      </a:cubicBezTo>
                      <a:cubicBezTo>
                        <a:pt x="1416" y="16"/>
                        <a:pt x="1500" y="8"/>
                        <a:pt x="1584" y="0"/>
                      </a:cubicBezTo>
                    </a:path>
                  </a:pathLst>
                </a:custGeom>
                <a:noFill/>
                <a:ln w="9525">
                  <a:solidFill>
                    <a:schemeClr val="tx1"/>
                  </a:solidFill>
                  <a:round/>
                  <a:headEnd/>
                  <a:tailEnd/>
                </a:ln>
                <a:effectLst/>
              </p:spPr>
              <p:txBody>
                <a:bodyPr>
                  <a:prstTxWarp prst="textNoShape">
                    <a:avLst/>
                  </a:prstTxWarp>
                </a:bodyPr>
                <a:lstStyle/>
                <a:p>
                  <a:endParaRPr lang="es-ES_tradnl"/>
                </a:p>
              </p:txBody>
            </p:sp>
            <p:grpSp>
              <p:nvGrpSpPr>
                <p:cNvPr id="42" name="Group 57">
                  <a:extLst>
                    <a:ext uri="{FF2B5EF4-FFF2-40B4-BE49-F238E27FC236}">
                      <a16:creationId xmlns:a16="http://schemas.microsoft.com/office/drawing/2014/main" id="{AEE70330-F210-43AB-9107-0B0B372D008D}"/>
                    </a:ext>
                  </a:extLst>
                </p:cNvPr>
                <p:cNvGrpSpPr>
                  <a:grpSpLocks/>
                </p:cNvGrpSpPr>
                <p:nvPr/>
              </p:nvGrpSpPr>
              <p:grpSpPr bwMode="auto">
                <a:xfrm>
                  <a:off x="134" y="1992"/>
                  <a:ext cx="5482" cy="1649"/>
                  <a:chOff x="134" y="1992"/>
                  <a:chExt cx="5482" cy="1649"/>
                </a:xfrm>
              </p:grpSpPr>
              <p:grpSp>
                <p:nvGrpSpPr>
                  <p:cNvPr id="43" name="Group 56">
                    <a:extLst>
                      <a:ext uri="{FF2B5EF4-FFF2-40B4-BE49-F238E27FC236}">
                        <a16:creationId xmlns:a16="http://schemas.microsoft.com/office/drawing/2014/main" id="{F74CB866-42DB-405E-9650-48A1940B52A6}"/>
                      </a:ext>
                    </a:extLst>
                  </p:cNvPr>
                  <p:cNvGrpSpPr>
                    <a:grpSpLocks/>
                  </p:cNvGrpSpPr>
                  <p:nvPr/>
                </p:nvGrpSpPr>
                <p:grpSpPr bwMode="auto">
                  <a:xfrm>
                    <a:off x="134" y="2208"/>
                    <a:ext cx="2530" cy="1433"/>
                    <a:chOff x="134" y="2208"/>
                    <a:chExt cx="2530" cy="1433"/>
                  </a:xfrm>
                </p:grpSpPr>
                <p:sp>
                  <p:nvSpPr>
                    <p:cNvPr id="45" name="Freeform 41">
                      <a:extLst>
                        <a:ext uri="{FF2B5EF4-FFF2-40B4-BE49-F238E27FC236}">
                          <a16:creationId xmlns:a16="http://schemas.microsoft.com/office/drawing/2014/main" id="{B2D50251-CB86-42E2-A17F-727F51942D11}"/>
                        </a:ext>
                      </a:extLst>
                    </p:cNvPr>
                    <p:cNvSpPr>
                      <a:spLocks/>
                    </p:cNvSpPr>
                    <p:nvPr/>
                  </p:nvSpPr>
                  <p:spPr bwMode="auto">
                    <a:xfrm>
                      <a:off x="1396" y="2478"/>
                      <a:ext cx="1076" cy="934"/>
                    </a:xfrm>
                    <a:custGeom>
                      <a:avLst/>
                      <a:gdLst/>
                      <a:ahLst/>
                      <a:cxnLst>
                        <a:cxn ang="0">
                          <a:pos x="0" y="0"/>
                        </a:cxn>
                        <a:cxn ang="0">
                          <a:pos x="176" y="24"/>
                        </a:cxn>
                        <a:cxn ang="0">
                          <a:pos x="296" y="80"/>
                        </a:cxn>
                        <a:cxn ang="0">
                          <a:pos x="552" y="312"/>
                        </a:cxn>
                        <a:cxn ang="0">
                          <a:pos x="728" y="440"/>
                        </a:cxn>
                        <a:cxn ang="0">
                          <a:pos x="952" y="512"/>
                        </a:cxn>
                        <a:cxn ang="0">
                          <a:pos x="1208" y="536"/>
                        </a:cxn>
                        <a:cxn ang="0">
                          <a:pos x="1352" y="536"/>
                        </a:cxn>
                      </a:cxnLst>
                      <a:rect l="0" t="0" r="r" b="b"/>
                      <a:pathLst>
                        <a:path w="1352" h="540">
                          <a:moveTo>
                            <a:pt x="0" y="0"/>
                          </a:moveTo>
                          <a:cubicBezTo>
                            <a:pt x="63" y="5"/>
                            <a:pt x="127" y="11"/>
                            <a:pt x="176" y="24"/>
                          </a:cubicBezTo>
                          <a:cubicBezTo>
                            <a:pt x="225" y="37"/>
                            <a:pt x="233" y="32"/>
                            <a:pt x="296" y="80"/>
                          </a:cubicBezTo>
                          <a:cubicBezTo>
                            <a:pt x="359" y="128"/>
                            <a:pt x="480" y="252"/>
                            <a:pt x="552" y="312"/>
                          </a:cubicBezTo>
                          <a:cubicBezTo>
                            <a:pt x="624" y="372"/>
                            <a:pt x="661" y="407"/>
                            <a:pt x="728" y="440"/>
                          </a:cubicBezTo>
                          <a:cubicBezTo>
                            <a:pt x="795" y="473"/>
                            <a:pt x="872" y="496"/>
                            <a:pt x="952" y="512"/>
                          </a:cubicBezTo>
                          <a:cubicBezTo>
                            <a:pt x="1032" y="528"/>
                            <a:pt x="1141" y="532"/>
                            <a:pt x="1208" y="536"/>
                          </a:cubicBezTo>
                          <a:cubicBezTo>
                            <a:pt x="1275" y="540"/>
                            <a:pt x="1329" y="537"/>
                            <a:pt x="1352" y="536"/>
                          </a:cubicBezTo>
                        </a:path>
                      </a:pathLst>
                    </a:custGeom>
                    <a:noFill/>
                    <a:ln w="9525">
                      <a:solidFill>
                        <a:schemeClr val="tx1"/>
                      </a:solidFill>
                      <a:round/>
                      <a:headEnd/>
                      <a:tailEnd/>
                    </a:ln>
                    <a:effectLst/>
                  </p:spPr>
                  <p:txBody>
                    <a:bodyPr>
                      <a:prstTxWarp prst="textNoShape">
                        <a:avLst/>
                      </a:prstTxWarp>
                    </a:bodyPr>
                    <a:lstStyle/>
                    <a:p>
                      <a:endParaRPr lang="es-ES_tradnl"/>
                    </a:p>
                  </p:txBody>
                </p:sp>
                <p:sp>
                  <p:nvSpPr>
                    <p:cNvPr id="46" name="Line 42">
                      <a:extLst>
                        <a:ext uri="{FF2B5EF4-FFF2-40B4-BE49-F238E27FC236}">
                          <a16:creationId xmlns:a16="http://schemas.microsoft.com/office/drawing/2014/main" id="{18BA4901-5F8D-4A30-A355-89D85BF8C231}"/>
                        </a:ext>
                      </a:extLst>
                    </p:cNvPr>
                    <p:cNvSpPr>
                      <a:spLocks noChangeShapeType="1"/>
                    </p:cNvSpPr>
                    <p:nvPr/>
                  </p:nvSpPr>
                  <p:spPr bwMode="auto">
                    <a:xfrm flipH="1">
                      <a:off x="1396" y="2208"/>
                      <a:ext cx="0" cy="564"/>
                    </a:xfrm>
                    <a:prstGeom prst="line">
                      <a:avLst/>
                    </a:prstGeom>
                    <a:noFill/>
                    <a:ln w="9525">
                      <a:solidFill>
                        <a:schemeClr val="tx1"/>
                      </a:solidFill>
                      <a:round/>
                      <a:headEnd/>
                      <a:tailEnd/>
                    </a:ln>
                    <a:effectLst/>
                  </p:spPr>
                  <p:txBody>
                    <a:bodyPr>
                      <a:prstTxWarp prst="textNoShape">
                        <a:avLst/>
                      </a:prstTxWarp>
                    </a:bodyPr>
                    <a:lstStyle/>
                    <a:p>
                      <a:endParaRPr lang="es-ES_tradnl"/>
                    </a:p>
                  </p:txBody>
                </p:sp>
                <p:sp>
                  <p:nvSpPr>
                    <p:cNvPr id="47" name="Text Box 44">
                      <a:extLst>
                        <a:ext uri="{FF2B5EF4-FFF2-40B4-BE49-F238E27FC236}">
                          <a16:creationId xmlns:a16="http://schemas.microsoft.com/office/drawing/2014/main" id="{D1CFE3FC-0904-4859-8AAC-5A02C025E3AC}"/>
                        </a:ext>
                      </a:extLst>
                    </p:cNvPr>
                    <p:cNvSpPr txBox="1">
                      <a:spLocks noChangeArrowheads="1"/>
                    </p:cNvSpPr>
                    <p:nvPr/>
                  </p:nvSpPr>
                  <p:spPr bwMode="auto">
                    <a:xfrm>
                      <a:off x="134" y="3410"/>
                      <a:ext cx="466" cy="231"/>
                    </a:xfrm>
                    <a:prstGeom prst="rect">
                      <a:avLst/>
                    </a:prstGeom>
                    <a:noFill/>
                    <a:ln w="9525">
                      <a:noFill/>
                      <a:miter lim="800000"/>
                      <a:headEnd/>
                      <a:tailEnd/>
                    </a:ln>
                    <a:effectLst/>
                  </p:spPr>
                  <p:txBody>
                    <a:bodyPr wrap="none">
                      <a:prstTxWarp prst="textNoShape">
                        <a:avLst/>
                      </a:prstTxWarp>
                      <a:spAutoFit/>
                    </a:bodyPr>
                    <a:lstStyle/>
                    <a:p>
                      <a:r>
                        <a:rPr lang="es-ES_tradnl"/>
                        <a:t>H+H</a:t>
                      </a:r>
                      <a:r>
                        <a:rPr lang="es-ES_tradnl" baseline="-25000"/>
                        <a:t>2</a:t>
                      </a:r>
                      <a:endParaRPr lang="es-ES"/>
                    </a:p>
                  </p:txBody>
                </p:sp>
                <p:sp>
                  <p:nvSpPr>
                    <p:cNvPr id="48" name="Text Box 45">
                      <a:extLst>
                        <a:ext uri="{FF2B5EF4-FFF2-40B4-BE49-F238E27FC236}">
                          <a16:creationId xmlns:a16="http://schemas.microsoft.com/office/drawing/2014/main" id="{C2AA1A1F-8032-443E-B69B-ADCC3A59D7EE}"/>
                        </a:ext>
                      </a:extLst>
                    </p:cNvPr>
                    <p:cNvSpPr txBox="1">
                      <a:spLocks noChangeArrowheads="1"/>
                    </p:cNvSpPr>
                    <p:nvPr/>
                  </p:nvSpPr>
                  <p:spPr bwMode="auto">
                    <a:xfrm>
                      <a:off x="2198" y="3410"/>
                      <a:ext cx="466" cy="231"/>
                    </a:xfrm>
                    <a:prstGeom prst="rect">
                      <a:avLst/>
                    </a:prstGeom>
                    <a:noFill/>
                    <a:ln w="9525">
                      <a:noFill/>
                      <a:miter lim="800000"/>
                      <a:headEnd/>
                      <a:tailEnd/>
                    </a:ln>
                    <a:effectLst/>
                  </p:spPr>
                  <p:txBody>
                    <a:bodyPr wrap="none">
                      <a:prstTxWarp prst="textNoShape">
                        <a:avLst/>
                      </a:prstTxWarp>
                      <a:spAutoFit/>
                    </a:bodyPr>
                    <a:lstStyle/>
                    <a:p>
                      <a:r>
                        <a:rPr lang="es-ES_tradnl"/>
                        <a:t>H</a:t>
                      </a:r>
                      <a:r>
                        <a:rPr lang="es-ES_tradnl" baseline="-25000"/>
                        <a:t>2</a:t>
                      </a:r>
                      <a:r>
                        <a:rPr lang="es-ES_tradnl"/>
                        <a:t>+H</a:t>
                      </a:r>
                      <a:endParaRPr lang="es-ES"/>
                    </a:p>
                  </p:txBody>
                </p:sp>
                <p:sp>
                  <p:nvSpPr>
                    <p:cNvPr id="49" name="Line 47">
                      <a:extLst>
                        <a:ext uri="{FF2B5EF4-FFF2-40B4-BE49-F238E27FC236}">
                          <a16:creationId xmlns:a16="http://schemas.microsoft.com/office/drawing/2014/main" id="{7677FF0E-7EA1-4530-AA7C-205D26F32EFA}"/>
                        </a:ext>
                      </a:extLst>
                    </p:cNvPr>
                    <p:cNvSpPr>
                      <a:spLocks noChangeShapeType="1"/>
                    </p:cNvSpPr>
                    <p:nvPr/>
                  </p:nvSpPr>
                  <p:spPr bwMode="auto">
                    <a:xfrm>
                      <a:off x="1152" y="2376"/>
                      <a:ext cx="576" cy="0"/>
                    </a:xfrm>
                    <a:prstGeom prst="line">
                      <a:avLst/>
                    </a:prstGeom>
                    <a:noFill/>
                    <a:ln w="9525">
                      <a:solidFill>
                        <a:schemeClr val="tx1"/>
                      </a:solidFill>
                      <a:round/>
                      <a:headEnd/>
                      <a:tailEnd type="triangle" w="med" len="med"/>
                    </a:ln>
                    <a:effectLst/>
                  </p:spPr>
                  <p:txBody>
                    <a:bodyPr>
                      <a:prstTxWarp prst="textNoShape">
                        <a:avLst/>
                      </a:prstTxWarp>
                    </a:bodyPr>
                    <a:lstStyle/>
                    <a:p>
                      <a:endParaRPr lang="es-ES_tradnl"/>
                    </a:p>
                  </p:txBody>
                </p:sp>
              </p:grpSp>
              <p:sp>
                <p:nvSpPr>
                  <p:cNvPr id="44" name="Text Box 48">
                    <a:extLst>
                      <a:ext uri="{FF2B5EF4-FFF2-40B4-BE49-F238E27FC236}">
                        <a16:creationId xmlns:a16="http://schemas.microsoft.com/office/drawing/2014/main" id="{82DA85ED-4C55-4491-AD23-9920BD263F52}"/>
                      </a:ext>
                    </a:extLst>
                  </p:cNvPr>
                  <p:cNvSpPr txBox="1">
                    <a:spLocks noChangeArrowheads="1"/>
                  </p:cNvSpPr>
                  <p:nvPr/>
                </p:nvSpPr>
                <p:spPr bwMode="auto">
                  <a:xfrm>
                    <a:off x="1968" y="1992"/>
                    <a:ext cx="3648" cy="407"/>
                  </a:xfrm>
                  <a:prstGeom prst="rect">
                    <a:avLst/>
                  </a:prstGeom>
                  <a:noFill/>
                  <a:ln w="9525">
                    <a:noFill/>
                    <a:miter lim="800000"/>
                    <a:headEnd/>
                    <a:tailEnd/>
                  </a:ln>
                  <a:effectLst/>
                </p:spPr>
                <p:txBody>
                  <a:bodyPr wrap="square">
                    <a:prstTxWarp prst="textNoShape">
                      <a:avLst/>
                    </a:prstTxWarp>
                    <a:spAutoFit/>
                  </a:bodyPr>
                  <a:lstStyle/>
                  <a:p>
                    <a:r>
                      <a:rPr lang="en-US" dirty="0"/>
                      <a:t>TST rate constant: is the forward flux (from reactants to products of molecules) crossing the dividing surface.  </a:t>
                    </a:r>
                  </a:p>
                </p:txBody>
              </p:sp>
            </p:grpSp>
          </p:grpSp>
          <p:sp>
            <p:nvSpPr>
              <p:cNvPr id="54" name="Text Box 53">
                <a:extLst>
                  <a:ext uri="{FF2B5EF4-FFF2-40B4-BE49-F238E27FC236}">
                    <a16:creationId xmlns:a16="http://schemas.microsoft.com/office/drawing/2014/main" id="{ABF31629-1253-47F4-8A47-71D761541C0A}"/>
                  </a:ext>
                </a:extLst>
              </p:cNvPr>
              <p:cNvSpPr txBox="1">
                <a:spLocks noChangeArrowheads="1"/>
              </p:cNvSpPr>
              <p:nvPr/>
            </p:nvSpPr>
            <p:spPr bwMode="auto">
              <a:xfrm>
                <a:off x="187325" y="5845175"/>
                <a:ext cx="8099525" cy="338554"/>
              </a:xfrm>
              <a:prstGeom prst="rect">
                <a:avLst/>
              </a:prstGeom>
              <a:noFill/>
              <a:ln w="9525">
                <a:noFill/>
                <a:miter lim="800000"/>
                <a:headEnd/>
                <a:tailEnd/>
              </a:ln>
              <a:effectLst/>
            </p:spPr>
            <p:txBody>
              <a:bodyPr wrap="none">
                <a:prstTxWarp prst="textNoShape">
                  <a:avLst/>
                </a:prstTxWarp>
                <a:spAutoFit/>
              </a:bodyPr>
              <a:lstStyle/>
              <a:p>
                <a:r>
                  <a:rPr lang="en-US" sz="1600" dirty="0"/>
                  <a:t>The same rule applies to unimolecular reactions, e.g. </a:t>
                </a:r>
                <a:r>
                  <a:rPr lang="en-US" sz="1600" u="sng" dirty="0"/>
                  <a:t>proton transfer reaction in malonaldehyde</a:t>
                </a:r>
                <a:endParaRPr lang="en-US" sz="1600" dirty="0"/>
              </a:p>
            </p:txBody>
          </p:sp>
        </p:grpSp>
        <mc:AlternateContent xmlns:mc="http://schemas.openxmlformats.org/markup-compatibility/2006" xmlns:a14="http://schemas.microsoft.com/office/drawing/2010/main">
          <mc:Choice Requires="a14">
            <p:sp>
              <p:nvSpPr>
                <p:cNvPr id="56" name="CuadroTexto 55">
                  <a:extLst>
                    <a:ext uri="{FF2B5EF4-FFF2-40B4-BE49-F238E27FC236}">
                      <a16:creationId xmlns:a16="http://schemas.microsoft.com/office/drawing/2014/main" id="{83D643CC-D741-6D43-A463-58140F1B6D37}"/>
                    </a:ext>
                  </a:extLst>
                </p:cNvPr>
                <p:cNvSpPr txBox="1"/>
                <p:nvPr/>
              </p:nvSpPr>
              <p:spPr>
                <a:xfrm>
                  <a:off x="4615044" y="4857389"/>
                  <a:ext cx="4087167" cy="679097"/>
                </a:xfrm>
                <a:prstGeom prst="rect">
                  <a:avLst/>
                </a:prstGeom>
                <a:noFill/>
                <a:ln w="19050">
                  <a:solidFill>
                    <a:srgbClr val="FF0000"/>
                  </a:solid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ES" i="1" smtClean="0">
                                <a:latin typeface="Cambria Math" panose="02040503050406030204" pitchFamily="18" charset="0"/>
                              </a:rPr>
                            </m:ctrlPr>
                          </m:sSubPr>
                          <m:e>
                            <m:r>
                              <a:rPr lang="es-ES" i="1" smtClean="0">
                                <a:latin typeface="Cambria Math" panose="02040503050406030204" pitchFamily="18" charset="0"/>
                                <a:ea typeface="Cambria Math" panose="02040503050406030204" pitchFamily="18" charset="0"/>
                              </a:rPr>
                              <m:t>𝜎</m:t>
                            </m:r>
                          </m:e>
                          <m:sub>
                            <m:r>
                              <a:rPr lang="es-ES" b="0" i="1" smtClean="0">
                                <a:latin typeface="Cambria Math" panose="02040503050406030204" pitchFamily="18" charset="0"/>
                              </a:rPr>
                              <m:t>𝑅</m:t>
                            </m:r>
                            <m:r>
                              <a:rPr lang="es-ES" b="0" i="1" smtClean="0">
                                <a:latin typeface="Cambria Math" panose="02040503050406030204" pitchFamily="18" charset="0"/>
                              </a:rPr>
                              <m:t>1</m:t>
                            </m:r>
                          </m:sub>
                        </m:sSub>
                        <m:r>
                          <a:rPr lang="es-ES" b="0" i="1" smtClean="0">
                            <a:latin typeface="Cambria Math" panose="02040503050406030204" pitchFamily="18" charset="0"/>
                          </a:rPr>
                          <m:t>=2</m:t>
                        </m:r>
                        <m:f>
                          <m:fPr>
                            <m:ctrlPr>
                              <a:rPr lang="es-ES" b="0" i="1" smtClean="0">
                                <a:latin typeface="Cambria Math" panose="02040503050406030204" pitchFamily="18" charset="0"/>
                              </a:rPr>
                            </m:ctrlPr>
                          </m:fPr>
                          <m:num>
                            <m:sSup>
                              <m:sSupPr>
                                <m:ctrlPr>
                                  <a:rPr lang="es-ES" b="0" i="1" smtClean="0">
                                    <a:latin typeface="Cambria Math" panose="02040503050406030204" pitchFamily="18" charset="0"/>
                                  </a:rPr>
                                </m:ctrlPr>
                              </m:sSupPr>
                              <m:e>
                                <m:r>
                                  <a:rPr lang="es-ES" b="0" i="1" smtClean="0">
                                    <a:latin typeface="Cambria Math" panose="02040503050406030204" pitchFamily="18" charset="0"/>
                                    <a:ea typeface="Cambria Math" panose="02040503050406030204" pitchFamily="18" charset="0"/>
                                  </a:rPr>
                                  <m:t>𝜎</m:t>
                                </m:r>
                              </m:e>
                              <m:sup>
                                <m:r>
                                  <a:rPr lang="es-ES" b="0" i="1" smtClean="0">
                                    <a:latin typeface="Cambria Math" panose="02040503050406030204" pitchFamily="18" charset="0"/>
                                  </a:rPr>
                                  <m:t>𝑅</m:t>
                                </m:r>
                              </m:sup>
                            </m:sSup>
                          </m:num>
                          <m:den>
                            <m:sSup>
                              <m:sSupPr>
                                <m:ctrlPr>
                                  <a:rPr lang="es-ES" i="1">
                                    <a:latin typeface="Cambria Math" panose="02040503050406030204" pitchFamily="18" charset="0"/>
                                  </a:rPr>
                                </m:ctrlPr>
                              </m:sSupPr>
                              <m:e>
                                <m:r>
                                  <a:rPr lang="es-ES" i="1">
                                    <a:latin typeface="Cambria Math" panose="02040503050406030204" pitchFamily="18" charset="0"/>
                                    <a:ea typeface="Cambria Math" panose="02040503050406030204" pitchFamily="18" charset="0"/>
                                  </a:rPr>
                                  <m:t>𝜎</m:t>
                                </m:r>
                              </m:e>
                              <m:sup>
                                <m:r>
                                  <a:rPr lang="es-ES" b="0" i="1" smtClean="0">
                                    <a:latin typeface="Cambria Math" panose="02040503050406030204" pitchFamily="18" charset="0"/>
                                    <a:ea typeface="Cambria Math" panose="02040503050406030204" pitchFamily="18" charset="0"/>
                                  </a:rPr>
                                  <m:t>𝑇𝑆</m:t>
                                </m:r>
                              </m:sup>
                            </m:sSup>
                          </m:den>
                        </m:f>
                        <m:r>
                          <a:rPr lang="es-ES" b="0" i="1" smtClean="0">
                            <a:latin typeface="Cambria Math" panose="02040503050406030204" pitchFamily="18" charset="0"/>
                          </a:rPr>
                          <m:t>=2</m:t>
                        </m:r>
                        <m:f>
                          <m:fPr>
                            <m:ctrlPr>
                              <a:rPr lang="es-ES" b="0" i="1" smtClean="0">
                                <a:latin typeface="Cambria Math" panose="02040503050406030204" pitchFamily="18" charset="0"/>
                              </a:rPr>
                            </m:ctrlPr>
                          </m:fPr>
                          <m:num>
                            <m:sSub>
                              <m:sSubPr>
                                <m:ctrlPr>
                                  <a:rPr lang="es-ES" b="0" i="1" smtClean="0">
                                    <a:latin typeface="Cambria Math" panose="02040503050406030204" pitchFamily="18" charset="0"/>
                                  </a:rPr>
                                </m:ctrlPr>
                              </m:sSubPr>
                              <m:e>
                                <m:r>
                                  <a:rPr lang="es-ES" i="1">
                                    <a:latin typeface="Cambria Math" panose="02040503050406030204" pitchFamily="18" charset="0"/>
                                    <a:ea typeface="Cambria Math" panose="02040503050406030204" pitchFamily="18" charset="0"/>
                                  </a:rPr>
                                  <m:t>𝜎</m:t>
                                </m:r>
                              </m:e>
                              <m:sub>
                                <m:r>
                                  <a:rPr lang="es-ES" b="0" i="1" smtClean="0">
                                    <a:latin typeface="Cambria Math" panose="02040503050406030204" pitchFamily="18" charset="0"/>
                                  </a:rPr>
                                  <m:t>𝐻</m:t>
                                </m:r>
                              </m:sub>
                            </m:sSub>
                            <m:r>
                              <a:rPr lang="es-ES" b="0" i="1" smtClean="0">
                                <a:latin typeface="Cambria Math" panose="02040503050406030204" pitchFamily="18" charset="0"/>
                                <a:ea typeface="Cambria Math" panose="02040503050406030204" pitchFamily="18" charset="0"/>
                              </a:rPr>
                              <m:t>×</m:t>
                            </m:r>
                            <m:sSub>
                              <m:sSubPr>
                                <m:ctrlPr>
                                  <a:rPr lang="es-ES" i="1">
                                    <a:latin typeface="Cambria Math" panose="02040503050406030204" pitchFamily="18" charset="0"/>
                                  </a:rPr>
                                </m:ctrlPr>
                              </m:sSubPr>
                              <m:e>
                                <m:r>
                                  <a:rPr lang="es-ES" i="1">
                                    <a:latin typeface="Cambria Math" panose="02040503050406030204" pitchFamily="18" charset="0"/>
                                    <a:ea typeface="Cambria Math" panose="02040503050406030204" pitchFamily="18" charset="0"/>
                                  </a:rPr>
                                  <m:t>𝜎</m:t>
                                </m:r>
                              </m:e>
                              <m:sub>
                                <m:sSub>
                                  <m:sSubPr>
                                    <m:ctrlPr>
                                      <a:rPr lang="es-ES" i="1" smtClean="0">
                                        <a:latin typeface="Cambria Math" panose="02040503050406030204" pitchFamily="18" charset="0"/>
                                        <a:ea typeface="Cambria Math" panose="02040503050406030204" pitchFamily="18" charset="0"/>
                                      </a:rPr>
                                    </m:ctrlPr>
                                  </m:sSubPr>
                                  <m:e>
                                    <m:r>
                                      <m:rPr>
                                        <m:sty m:val="p"/>
                                      </m:rPr>
                                      <a:rPr lang="es-ES" b="0" i="0" smtClean="0">
                                        <a:latin typeface="Cambria Math" panose="02040503050406030204" pitchFamily="18" charset="0"/>
                                        <a:ea typeface="Cambria Math" panose="02040503050406030204" pitchFamily="18" charset="0"/>
                                      </a:rPr>
                                      <m:t>H</m:t>
                                    </m:r>
                                  </m:e>
                                  <m:sub>
                                    <m:r>
                                      <a:rPr lang="es-ES" b="0" i="1" smtClean="0">
                                        <a:latin typeface="Cambria Math" panose="02040503050406030204" pitchFamily="18" charset="0"/>
                                        <a:ea typeface="Cambria Math" panose="02040503050406030204" pitchFamily="18" charset="0"/>
                                      </a:rPr>
                                      <m:t>2</m:t>
                                    </m:r>
                                  </m:sub>
                                </m:sSub>
                              </m:sub>
                            </m:sSub>
                          </m:num>
                          <m:den>
                            <m:sSup>
                              <m:sSupPr>
                                <m:ctrlPr>
                                  <a:rPr lang="es-ES" i="1">
                                    <a:latin typeface="Cambria Math" panose="02040503050406030204" pitchFamily="18" charset="0"/>
                                  </a:rPr>
                                </m:ctrlPr>
                              </m:sSupPr>
                              <m:e>
                                <m:r>
                                  <a:rPr lang="es-ES" i="1">
                                    <a:latin typeface="Cambria Math" panose="02040503050406030204" pitchFamily="18" charset="0"/>
                                    <a:ea typeface="Cambria Math" panose="02040503050406030204" pitchFamily="18" charset="0"/>
                                  </a:rPr>
                                  <m:t>𝜎</m:t>
                                </m:r>
                              </m:e>
                              <m:sup>
                                <m:r>
                                  <a:rPr lang="es-ES" i="1">
                                    <a:latin typeface="Cambria Math" panose="02040503050406030204" pitchFamily="18" charset="0"/>
                                    <a:ea typeface="Cambria Math" panose="02040503050406030204" pitchFamily="18" charset="0"/>
                                  </a:rPr>
                                  <m:t>𝑇𝑆</m:t>
                                </m:r>
                              </m:sup>
                            </m:sSup>
                          </m:den>
                        </m:f>
                        <m:r>
                          <a:rPr lang="es-ES" b="0" i="1" smtClean="0">
                            <a:latin typeface="Cambria Math" panose="02040503050406030204" pitchFamily="18" charset="0"/>
                          </a:rPr>
                          <m:t>=2</m:t>
                        </m:r>
                        <m:f>
                          <m:fPr>
                            <m:ctrlPr>
                              <a:rPr lang="es-ES" b="0" i="1" smtClean="0">
                                <a:latin typeface="Cambria Math" panose="02040503050406030204" pitchFamily="18" charset="0"/>
                              </a:rPr>
                            </m:ctrlPr>
                          </m:fPr>
                          <m:num>
                            <m:r>
                              <a:rPr lang="es-ES" b="0" i="1" smtClean="0">
                                <a:latin typeface="Cambria Math" panose="02040503050406030204" pitchFamily="18" charset="0"/>
                              </a:rPr>
                              <m:t>1</m:t>
                            </m:r>
                            <m:r>
                              <a:rPr lang="es-ES" b="0" i="1" smtClean="0">
                                <a:latin typeface="Cambria Math" panose="02040503050406030204" pitchFamily="18" charset="0"/>
                                <a:ea typeface="Cambria Math" panose="02040503050406030204" pitchFamily="18" charset="0"/>
                              </a:rPr>
                              <m:t>×2</m:t>
                            </m:r>
                          </m:num>
                          <m:den>
                            <m:r>
                              <a:rPr lang="es-ES" b="0" i="1" smtClean="0">
                                <a:latin typeface="Cambria Math" panose="02040503050406030204" pitchFamily="18" charset="0"/>
                              </a:rPr>
                              <m:t>2</m:t>
                            </m:r>
                          </m:den>
                        </m:f>
                        <m:r>
                          <a:rPr lang="es-ES" b="0" i="1" smtClean="0">
                            <a:latin typeface="Cambria Math" panose="02040503050406030204" pitchFamily="18" charset="0"/>
                          </a:rPr>
                          <m:t>=2</m:t>
                        </m:r>
                      </m:oMath>
                    </m:oMathPara>
                  </a14:m>
                  <a:endParaRPr lang="es-ES" dirty="0"/>
                </a:p>
                <a:p>
                  <a:endParaRPr lang="es-ES" sz="800" dirty="0"/>
                </a:p>
              </p:txBody>
            </p:sp>
          </mc:Choice>
          <mc:Fallback xmlns="">
            <p:sp>
              <p:nvSpPr>
                <p:cNvPr id="56" name="CuadroTexto 55">
                  <a:extLst>
                    <a:ext uri="{FF2B5EF4-FFF2-40B4-BE49-F238E27FC236}">
                      <a16:creationId xmlns:a16="http://schemas.microsoft.com/office/drawing/2014/main" id="{83D643CC-D741-6D43-A463-58140F1B6D37}"/>
                    </a:ext>
                  </a:extLst>
                </p:cNvPr>
                <p:cNvSpPr txBox="1">
                  <a:spLocks noRot="1" noChangeAspect="1" noMove="1" noResize="1" noEditPoints="1" noAdjustHandles="1" noChangeArrowheads="1" noChangeShapeType="1" noTextEdit="1"/>
                </p:cNvSpPr>
                <p:nvPr/>
              </p:nvSpPr>
              <p:spPr>
                <a:xfrm>
                  <a:off x="4615044" y="4857389"/>
                  <a:ext cx="4087167" cy="679097"/>
                </a:xfrm>
                <a:prstGeom prst="rect">
                  <a:avLst/>
                </a:prstGeom>
                <a:blipFill>
                  <a:blip r:embed="rId6"/>
                  <a:stretch>
                    <a:fillRect/>
                  </a:stretch>
                </a:blipFill>
                <a:ln w="19050">
                  <a:solidFill>
                    <a:srgbClr val="FF0000"/>
                  </a:solidFill>
                </a:ln>
              </p:spPr>
              <p:txBody>
                <a:bodyPr/>
                <a:lstStyle/>
                <a:p>
                  <a:r>
                    <a:rPr lang="en-GB">
                      <a:noFill/>
                    </a:rPr>
                    <a:t> </a:t>
                  </a:r>
                </a:p>
              </p:txBody>
            </p:sp>
          </mc:Fallback>
        </mc:AlternateContent>
      </p:grpSp>
      <p:sp>
        <p:nvSpPr>
          <p:cNvPr id="31" name="CuadroTexto 30">
            <a:extLst>
              <a:ext uri="{FF2B5EF4-FFF2-40B4-BE49-F238E27FC236}">
                <a16:creationId xmlns:a16="http://schemas.microsoft.com/office/drawing/2014/main" id="{C4541E66-B1DB-4781-97E4-37C55A2074F8}"/>
              </a:ext>
            </a:extLst>
          </p:cNvPr>
          <p:cNvSpPr txBox="1"/>
          <p:nvPr/>
        </p:nvSpPr>
        <p:spPr>
          <a:xfrm>
            <a:off x="0" y="6585789"/>
            <a:ext cx="9144000" cy="276999"/>
          </a:xfrm>
          <a:prstGeom prst="rect">
            <a:avLst/>
          </a:prstGeom>
          <a:solidFill>
            <a:schemeClr val="accent2"/>
          </a:solidFill>
        </p:spPr>
        <p:txBody>
          <a:bodyPr wrap="square" rtlCol="0">
            <a:spAutoFit/>
          </a:bodyPr>
          <a:lstStyle/>
          <a:p>
            <a:r>
              <a:rPr lang="es-ES" sz="1200" b="1" dirty="0">
                <a:solidFill>
                  <a:schemeClr val="bg1"/>
                </a:solidFill>
              </a:rPr>
              <a:t>(</a:t>
            </a:r>
            <a:r>
              <a:rPr lang="es-ES" sz="1200" b="1" dirty="0" err="1">
                <a:solidFill>
                  <a:schemeClr val="bg1"/>
                </a:solidFill>
              </a:rPr>
              <a:t>Statistical</a:t>
            </a:r>
            <a:r>
              <a:rPr lang="es-ES" sz="1200" b="1" dirty="0">
                <a:solidFill>
                  <a:schemeClr val="bg1"/>
                </a:solidFill>
              </a:rPr>
              <a:t>) </a:t>
            </a:r>
            <a:r>
              <a:rPr lang="es-ES" sz="1200" b="1" dirty="0" err="1">
                <a:solidFill>
                  <a:schemeClr val="bg1"/>
                </a:solidFill>
              </a:rPr>
              <a:t>Reaction</a:t>
            </a:r>
            <a:r>
              <a:rPr lang="es-ES" sz="1200" b="1" dirty="0">
                <a:solidFill>
                  <a:schemeClr val="bg1"/>
                </a:solidFill>
              </a:rPr>
              <a:t> </a:t>
            </a:r>
            <a:r>
              <a:rPr lang="es-ES" sz="1200" b="1" dirty="0" err="1">
                <a:solidFill>
                  <a:schemeClr val="bg1"/>
                </a:solidFill>
              </a:rPr>
              <a:t>Rate</a:t>
            </a:r>
            <a:r>
              <a:rPr lang="es-ES" sz="1200" b="1" dirty="0">
                <a:solidFill>
                  <a:schemeClr val="bg1"/>
                </a:solidFill>
              </a:rPr>
              <a:t> </a:t>
            </a:r>
            <a:r>
              <a:rPr lang="es-ES" sz="1200" b="1" dirty="0" err="1">
                <a:solidFill>
                  <a:schemeClr val="bg1"/>
                </a:solidFill>
              </a:rPr>
              <a:t>Theories</a:t>
            </a:r>
            <a:endParaRPr lang="es-ES" sz="1200" b="1" dirty="0">
              <a:solidFill>
                <a:schemeClr val="bg1"/>
              </a:solidFill>
            </a:endParaRPr>
          </a:p>
        </p:txBody>
      </p:sp>
    </p:spTree>
    <p:extLst>
      <p:ext uri="{BB962C8B-B14F-4D97-AF65-F5344CB8AC3E}">
        <p14:creationId xmlns:p14="http://schemas.microsoft.com/office/powerpoint/2010/main" val="4260989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Box 64">
            <a:extLst>
              <a:ext uri="{FF2B5EF4-FFF2-40B4-BE49-F238E27FC236}">
                <a16:creationId xmlns:a16="http://schemas.microsoft.com/office/drawing/2014/main" id="{1ABFF68C-D3FA-488D-922A-B540A90C4EA7}"/>
              </a:ext>
            </a:extLst>
          </p:cNvPr>
          <p:cNvSpPr txBox="1">
            <a:spLocks noChangeArrowheads="1"/>
          </p:cNvSpPr>
          <p:nvPr/>
        </p:nvSpPr>
        <p:spPr bwMode="auto">
          <a:xfrm>
            <a:off x="-1" y="0"/>
            <a:ext cx="9143999" cy="369332"/>
          </a:xfrm>
          <a:prstGeom prst="rect">
            <a:avLst/>
          </a:prstGeom>
          <a:solidFill>
            <a:schemeClr val="bg2"/>
          </a:solidFill>
          <a:ln w="9525">
            <a:noFill/>
            <a:miter lim="800000"/>
            <a:headEnd/>
            <a:tailEnd/>
          </a:ln>
        </p:spPr>
        <p:txBody>
          <a:bodyPr wrap="square">
            <a:spAutoFit/>
          </a:bodyPr>
          <a:lstStyle/>
          <a:p>
            <a:r>
              <a:rPr lang="en-US" b="1">
                <a:solidFill>
                  <a:schemeClr val="accent2"/>
                </a:solidFill>
                <a:latin typeface="Verdana" pitchFamily="34" charset="0"/>
              </a:rPr>
              <a:t>Transition State Theory		</a:t>
            </a:r>
            <a:r>
              <a:rPr lang="en-GB" b="1">
                <a:solidFill>
                  <a:srgbClr val="002060"/>
                </a:solidFill>
                <a:sym typeface="Symbol" panose="05050102010706020507" pitchFamily="18" charset="2"/>
              </a:rPr>
              <a:t>Discussion of the Main Assumptions</a:t>
            </a:r>
            <a:endParaRPr lang="en-US" b="1" baseline="30000">
              <a:solidFill>
                <a:schemeClr val="accent2"/>
              </a:solidFill>
              <a:latin typeface="Verdana" pitchFamily="34" charset="0"/>
            </a:endParaRPr>
          </a:p>
        </p:txBody>
      </p:sp>
      <p:sp>
        <p:nvSpPr>
          <p:cNvPr id="60" name="CuadroTexto 59">
            <a:extLst>
              <a:ext uri="{FF2B5EF4-FFF2-40B4-BE49-F238E27FC236}">
                <a16:creationId xmlns:a16="http://schemas.microsoft.com/office/drawing/2014/main" id="{BC771969-4317-4967-8A73-4E2D0D6B3EBC}"/>
              </a:ext>
            </a:extLst>
          </p:cNvPr>
          <p:cNvSpPr txBox="1"/>
          <p:nvPr/>
        </p:nvSpPr>
        <p:spPr>
          <a:xfrm>
            <a:off x="335202" y="558203"/>
            <a:ext cx="8585062" cy="2492990"/>
          </a:xfrm>
          <a:prstGeom prst="rect">
            <a:avLst/>
          </a:prstGeom>
          <a:noFill/>
        </p:spPr>
        <p:txBody>
          <a:bodyPr wrap="square" rtlCol="0">
            <a:spAutoFit/>
          </a:bodyPr>
          <a:lstStyle/>
          <a:p>
            <a:pPr>
              <a:spcBef>
                <a:spcPts val="600"/>
              </a:spcBef>
              <a:spcAft>
                <a:spcPts val="1200"/>
              </a:spcAft>
            </a:pPr>
            <a:r>
              <a:rPr lang="en-GB" b="1" dirty="0">
                <a:solidFill>
                  <a:srgbClr val="002060"/>
                </a:solidFill>
                <a:sym typeface="Symbol" panose="05050102010706020507" pitchFamily="18" charset="2"/>
              </a:rPr>
              <a:t>The quasi-equilibrium assumption</a:t>
            </a:r>
          </a:p>
          <a:p>
            <a:pPr>
              <a:spcBef>
                <a:spcPts val="600"/>
              </a:spcBef>
              <a:spcAft>
                <a:spcPts val="1200"/>
              </a:spcAft>
            </a:pPr>
            <a:r>
              <a:rPr lang="en-GB" dirty="0">
                <a:sym typeface="Symbol" panose="05050102010706020507" pitchFamily="18" charset="2"/>
              </a:rPr>
              <a:t>According to postulates 2 and 3 (the latter is sometimes considered as a consequence of postulate 2), the states of reactants and activated complexes are in thermal equilibrium during the reaction.</a:t>
            </a:r>
          </a:p>
          <a:p>
            <a:pPr>
              <a:spcBef>
                <a:spcPts val="600"/>
              </a:spcBef>
              <a:spcAft>
                <a:spcPts val="1200"/>
              </a:spcAft>
            </a:pPr>
            <a:r>
              <a:rPr lang="en-GB" dirty="0">
                <a:sym typeface="Symbol" panose="05050102010706020507" pitchFamily="18" charset="2"/>
              </a:rPr>
              <a:t>In general, this assumption is valid for most bimolecular reactions (gas-phase and solution) because the inelastic collisions efficiently repopulate the reactant rovibrational states, maintaining the Boltzmann distribution. </a:t>
            </a:r>
          </a:p>
        </p:txBody>
      </p:sp>
      <p:sp>
        <p:nvSpPr>
          <p:cNvPr id="2" name="Marcador de número de diapositiva 1">
            <a:extLst>
              <a:ext uri="{FF2B5EF4-FFF2-40B4-BE49-F238E27FC236}">
                <a16:creationId xmlns:a16="http://schemas.microsoft.com/office/drawing/2014/main" id="{B721A0C2-3129-4E8F-952D-68D5051EC3B2}"/>
              </a:ext>
            </a:extLst>
          </p:cNvPr>
          <p:cNvSpPr>
            <a:spLocks noGrp="1"/>
          </p:cNvSpPr>
          <p:nvPr>
            <p:ph type="sldNum" sz="quarter" idx="12"/>
          </p:nvPr>
        </p:nvSpPr>
        <p:spPr/>
        <p:txBody>
          <a:bodyPr/>
          <a:lstStyle/>
          <a:p>
            <a:fld id="{DFA4F046-044E-46E9-9F2A-D598350E22B2}" type="slidenum">
              <a:rPr lang="es-ES" smtClean="0"/>
              <a:t>16</a:t>
            </a:fld>
            <a:endParaRPr lang="es-ES"/>
          </a:p>
        </p:txBody>
      </p:sp>
      <p:sp>
        <p:nvSpPr>
          <p:cNvPr id="6" name="CuadroTexto 5">
            <a:extLst>
              <a:ext uri="{FF2B5EF4-FFF2-40B4-BE49-F238E27FC236}">
                <a16:creationId xmlns:a16="http://schemas.microsoft.com/office/drawing/2014/main" id="{68271217-4170-4BB9-B038-C9EB41432AC5}"/>
              </a:ext>
            </a:extLst>
          </p:cNvPr>
          <p:cNvSpPr txBox="1"/>
          <p:nvPr/>
        </p:nvSpPr>
        <p:spPr>
          <a:xfrm>
            <a:off x="0" y="6585789"/>
            <a:ext cx="9144000" cy="276999"/>
          </a:xfrm>
          <a:prstGeom prst="rect">
            <a:avLst/>
          </a:prstGeom>
          <a:solidFill>
            <a:schemeClr val="accent2"/>
          </a:solidFill>
        </p:spPr>
        <p:txBody>
          <a:bodyPr wrap="square" rtlCol="0">
            <a:spAutoFit/>
          </a:bodyPr>
          <a:lstStyle/>
          <a:p>
            <a:r>
              <a:rPr lang="es-ES" sz="1200" b="1" dirty="0">
                <a:solidFill>
                  <a:schemeClr val="bg1"/>
                </a:solidFill>
              </a:rPr>
              <a:t>(</a:t>
            </a:r>
            <a:r>
              <a:rPr lang="es-ES" sz="1200" b="1" dirty="0" err="1">
                <a:solidFill>
                  <a:schemeClr val="bg1"/>
                </a:solidFill>
              </a:rPr>
              <a:t>Statistical</a:t>
            </a:r>
            <a:r>
              <a:rPr lang="es-ES" sz="1200" b="1" dirty="0">
                <a:solidFill>
                  <a:schemeClr val="bg1"/>
                </a:solidFill>
              </a:rPr>
              <a:t>) </a:t>
            </a:r>
            <a:r>
              <a:rPr lang="es-ES" sz="1200" b="1" dirty="0" err="1">
                <a:solidFill>
                  <a:schemeClr val="bg1"/>
                </a:solidFill>
              </a:rPr>
              <a:t>Reaction</a:t>
            </a:r>
            <a:r>
              <a:rPr lang="es-ES" sz="1200" b="1" dirty="0">
                <a:solidFill>
                  <a:schemeClr val="bg1"/>
                </a:solidFill>
              </a:rPr>
              <a:t> </a:t>
            </a:r>
            <a:r>
              <a:rPr lang="es-ES" sz="1200" b="1" dirty="0" err="1">
                <a:solidFill>
                  <a:schemeClr val="bg1"/>
                </a:solidFill>
              </a:rPr>
              <a:t>Rate</a:t>
            </a:r>
            <a:r>
              <a:rPr lang="es-ES" sz="1200" b="1" dirty="0">
                <a:solidFill>
                  <a:schemeClr val="bg1"/>
                </a:solidFill>
              </a:rPr>
              <a:t> </a:t>
            </a:r>
            <a:r>
              <a:rPr lang="es-ES" sz="1200" b="1" dirty="0" err="1">
                <a:solidFill>
                  <a:schemeClr val="bg1"/>
                </a:solidFill>
              </a:rPr>
              <a:t>Theories</a:t>
            </a:r>
            <a:endParaRPr lang="es-ES" sz="1200" b="1" dirty="0">
              <a:solidFill>
                <a:schemeClr val="bg1"/>
              </a:solidFill>
            </a:endParaRPr>
          </a:p>
        </p:txBody>
      </p:sp>
      <p:grpSp>
        <p:nvGrpSpPr>
          <p:cNvPr id="4" name="Grupo 3">
            <a:extLst>
              <a:ext uri="{FF2B5EF4-FFF2-40B4-BE49-F238E27FC236}">
                <a16:creationId xmlns:a16="http://schemas.microsoft.com/office/drawing/2014/main" id="{E83117B1-B31B-4C5B-906D-3BF87B8523D3}"/>
              </a:ext>
            </a:extLst>
          </p:cNvPr>
          <p:cNvGrpSpPr/>
          <p:nvPr/>
        </p:nvGrpSpPr>
        <p:grpSpPr>
          <a:xfrm>
            <a:off x="335202" y="2815938"/>
            <a:ext cx="8329502" cy="3722975"/>
            <a:chOff x="335202" y="2815938"/>
            <a:chExt cx="8329502" cy="3722975"/>
          </a:xfrm>
        </p:grpSpPr>
        <p:pic>
          <p:nvPicPr>
            <p:cNvPr id="7" name="Imagen 6">
              <a:extLst>
                <a:ext uri="{FF2B5EF4-FFF2-40B4-BE49-F238E27FC236}">
                  <a16:creationId xmlns:a16="http://schemas.microsoft.com/office/drawing/2014/main" id="{D044CA29-8165-43BB-9167-AD8AD1E39281}"/>
                </a:ext>
              </a:extLst>
            </p:cNvPr>
            <p:cNvPicPr>
              <a:picLocks noChangeAspect="1"/>
            </p:cNvPicPr>
            <p:nvPr/>
          </p:nvPicPr>
          <p:blipFill>
            <a:blip r:embed="rId3"/>
            <a:stretch>
              <a:fillRect/>
            </a:stretch>
          </p:blipFill>
          <p:spPr>
            <a:xfrm>
              <a:off x="6168938" y="2815938"/>
              <a:ext cx="2495766" cy="3722975"/>
            </a:xfrm>
            <a:prstGeom prst="rect">
              <a:avLst/>
            </a:prstGeom>
          </p:spPr>
        </p:pic>
        <p:sp>
          <p:nvSpPr>
            <p:cNvPr id="9" name="CuadroTexto 8">
              <a:extLst>
                <a:ext uri="{FF2B5EF4-FFF2-40B4-BE49-F238E27FC236}">
                  <a16:creationId xmlns:a16="http://schemas.microsoft.com/office/drawing/2014/main" id="{873B4E65-FF7E-4E6F-8627-919B84DED73C}"/>
                </a:ext>
              </a:extLst>
            </p:cNvPr>
            <p:cNvSpPr txBox="1"/>
            <p:nvPr/>
          </p:nvSpPr>
          <p:spPr>
            <a:xfrm>
              <a:off x="2377440" y="5771576"/>
              <a:ext cx="3791498" cy="584775"/>
            </a:xfrm>
            <a:prstGeom prst="rect">
              <a:avLst/>
            </a:prstGeom>
            <a:noFill/>
          </p:spPr>
          <p:txBody>
            <a:bodyPr wrap="square" rtlCol="0">
              <a:spAutoFit/>
            </a:bodyPr>
            <a:lstStyle/>
            <a:p>
              <a:r>
                <a:rPr lang="es-ES" sz="1600" dirty="0" err="1"/>
                <a:t>Graph</a:t>
              </a:r>
              <a:r>
                <a:rPr lang="es-ES" sz="1600" dirty="0"/>
                <a:t> </a:t>
              </a:r>
              <a:r>
                <a:rPr lang="es-ES" sz="1600" dirty="0" err="1"/>
                <a:t>from</a:t>
              </a:r>
              <a:r>
                <a:rPr lang="es-ES" sz="1600" dirty="0"/>
                <a:t> I. N. Levine, </a:t>
              </a:r>
              <a:r>
                <a:rPr lang="es-ES" sz="1600" dirty="0" err="1"/>
                <a:t>Physical</a:t>
              </a:r>
              <a:r>
                <a:rPr lang="es-ES" sz="1600" dirty="0"/>
                <a:t> </a:t>
              </a:r>
              <a:r>
                <a:rPr lang="es-ES" sz="1600" dirty="0" err="1"/>
                <a:t>Chemistry</a:t>
              </a:r>
              <a:r>
                <a:rPr lang="es-ES" sz="1600" dirty="0"/>
                <a:t>, 6th ed. McGraw-Hill (2009).</a:t>
              </a:r>
            </a:p>
          </p:txBody>
        </p:sp>
        <p:sp>
          <p:nvSpPr>
            <p:cNvPr id="3" name="CuadroTexto 2">
              <a:extLst>
                <a:ext uri="{FF2B5EF4-FFF2-40B4-BE49-F238E27FC236}">
                  <a16:creationId xmlns:a16="http://schemas.microsoft.com/office/drawing/2014/main" id="{05390EBF-B2EB-4BCE-AF96-2876A19FECFD}"/>
                </a:ext>
              </a:extLst>
            </p:cNvPr>
            <p:cNvSpPr txBox="1"/>
            <p:nvPr/>
          </p:nvSpPr>
          <p:spPr>
            <a:xfrm>
              <a:off x="335202" y="3429000"/>
              <a:ext cx="5360204" cy="1477328"/>
            </a:xfrm>
            <a:prstGeom prst="rect">
              <a:avLst/>
            </a:prstGeom>
            <a:noFill/>
          </p:spPr>
          <p:txBody>
            <a:bodyPr wrap="square" rtlCol="0">
              <a:spAutoFit/>
            </a:bodyPr>
            <a:lstStyle/>
            <a:p>
              <a:r>
                <a:rPr lang="en-GB" dirty="0">
                  <a:solidFill>
                    <a:srgbClr val="FF0000"/>
                  </a:solidFill>
                  <a:sym typeface="Symbol" panose="05050102010706020507" pitchFamily="18" charset="2"/>
                </a:rPr>
                <a:t>For gas-phase unimolecular reactions </a:t>
              </a:r>
              <a:r>
                <a:rPr lang="en-GB" dirty="0">
                  <a:sym typeface="Symbol" panose="05050102010706020507" pitchFamily="18" charset="2"/>
                </a:rPr>
                <a:t>at low pressures, the quasi-equilibrium assumption breaks down and the rate constants become pressure dependent. </a:t>
              </a:r>
              <a:r>
                <a:rPr lang="en-GB" b="1" dirty="0">
                  <a:solidFill>
                    <a:srgbClr val="FF0000"/>
                  </a:solidFill>
                  <a:sym typeface="Symbol" panose="05050102010706020507" pitchFamily="18" charset="2"/>
                </a:rPr>
                <a:t>TST gives the high-pressure limit</a:t>
              </a:r>
              <a:r>
                <a:rPr lang="en-GB" dirty="0">
                  <a:sym typeface="Symbol" panose="05050102010706020507" pitchFamily="18" charset="2"/>
                </a:rPr>
                <a:t>.</a:t>
              </a:r>
            </a:p>
            <a:p>
              <a:endParaRPr lang="es-ES" dirty="0"/>
            </a:p>
          </p:txBody>
        </p:sp>
      </p:grpSp>
    </p:spTree>
    <p:extLst>
      <p:ext uri="{BB962C8B-B14F-4D97-AF65-F5344CB8AC3E}">
        <p14:creationId xmlns:p14="http://schemas.microsoft.com/office/powerpoint/2010/main" val="1468301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Box 64">
            <a:extLst>
              <a:ext uri="{FF2B5EF4-FFF2-40B4-BE49-F238E27FC236}">
                <a16:creationId xmlns:a16="http://schemas.microsoft.com/office/drawing/2014/main" id="{1ABFF68C-D3FA-488D-922A-B540A90C4EA7}"/>
              </a:ext>
            </a:extLst>
          </p:cNvPr>
          <p:cNvSpPr txBox="1">
            <a:spLocks noChangeArrowheads="1"/>
          </p:cNvSpPr>
          <p:nvPr/>
        </p:nvSpPr>
        <p:spPr bwMode="auto">
          <a:xfrm>
            <a:off x="-1" y="0"/>
            <a:ext cx="9143999" cy="369332"/>
          </a:xfrm>
          <a:prstGeom prst="rect">
            <a:avLst/>
          </a:prstGeom>
          <a:solidFill>
            <a:schemeClr val="bg2"/>
          </a:solidFill>
          <a:ln w="9525">
            <a:noFill/>
            <a:miter lim="800000"/>
            <a:headEnd/>
            <a:tailEnd/>
          </a:ln>
        </p:spPr>
        <p:txBody>
          <a:bodyPr wrap="square">
            <a:spAutoFit/>
          </a:bodyPr>
          <a:lstStyle/>
          <a:p>
            <a:r>
              <a:rPr lang="en-US" b="1">
                <a:solidFill>
                  <a:schemeClr val="accent2"/>
                </a:solidFill>
                <a:latin typeface="Verdana" pitchFamily="34" charset="0"/>
              </a:rPr>
              <a:t>Transition State Theory		</a:t>
            </a:r>
            <a:r>
              <a:rPr lang="en-GB" b="1">
                <a:solidFill>
                  <a:srgbClr val="002060"/>
                </a:solidFill>
                <a:sym typeface="Symbol" panose="05050102010706020507" pitchFamily="18" charset="2"/>
              </a:rPr>
              <a:t>Discussion of the Main Assumptions</a:t>
            </a:r>
            <a:endParaRPr lang="en-US" b="1" baseline="30000">
              <a:solidFill>
                <a:schemeClr val="accent2"/>
              </a:solidFill>
              <a:latin typeface="Verdana" pitchFamily="34" charset="0"/>
            </a:endParaRPr>
          </a:p>
        </p:txBody>
      </p:sp>
      <p:sp>
        <p:nvSpPr>
          <p:cNvPr id="60" name="CuadroTexto 59">
            <a:extLst>
              <a:ext uri="{FF2B5EF4-FFF2-40B4-BE49-F238E27FC236}">
                <a16:creationId xmlns:a16="http://schemas.microsoft.com/office/drawing/2014/main" id="{BC771969-4317-4967-8A73-4E2D0D6B3EBC}"/>
              </a:ext>
            </a:extLst>
          </p:cNvPr>
          <p:cNvSpPr txBox="1"/>
          <p:nvPr/>
        </p:nvSpPr>
        <p:spPr>
          <a:xfrm>
            <a:off x="335202" y="748365"/>
            <a:ext cx="8585062" cy="1985159"/>
          </a:xfrm>
          <a:prstGeom prst="rect">
            <a:avLst/>
          </a:prstGeom>
          <a:noFill/>
        </p:spPr>
        <p:txBody>
          <a:bodyPr wrap="square" rtlCol="0">
            <a:spAutoFit/>
          </a:bodyPr>
          <a:lstStyle/>
          <a:p>
            <a:pPr>
              <a:spcBef>
                <a:spcPts val="600"/>
              </a:spcBef>
              <a:spcAft>
                <a:spcPts val="1200"/>
              </a:spcAft>
            </a:pPr>
            <a:r>
              <a:rPr lang="en-GB" b="1" dirty="0">
                <a:solidFill>
                  <a:srgbClr val="002060"/>
                </a:solidFill>
                <a:sym typeface="Symbol" panose="05050102010706020507" pitchFamily="18" charset="2"/>
              </a:rPr>
              <a:t>Quantum effects</a:t>
            </a:r>
          </a:p>
          <a:p>
            <a:pPr>
              <a:spcBef>
                <a:spcPts val="600"/>
              </a:spcBef>
              <a:spcAft>
                <a:spcPts val="1200"/>
              </a:spcAft>
            </a:pPr>
            <a:r>
              <a:rPr lang="en-GB" dirty="0">
                <a:sym typeface="Symbol" panose="05050102010706020507" pitchFamily="18" charset="2"/>
              </a:rPr>
              <a:t>We have mixed classical mechanics with quantum mechanics (use of harmonic oscillator energy levels for the vibrational partition function). This “quasi-classical” approach may be very </a:t>
            </a:r>
            <a:r>
              <a:rPr lang="en-GB" dirty="0">
                <a:solidFill>
                  <a:srgbClr val="FF0000"/>
                </a:solidFill>
                <a:sym typeface="Symbol" panose="05050102010706020507" pitchFamily="18" charset="2"/>
              </a:rPr>
              <a:t>inaccurate for reactions involving very light species </a:t>
            </a:r>
            <a:r>
              <a:rPr lang="en-GB" dirty="0">
                <a:sym typeface="Symbol" panose="05050102010706020507" pitchFamily="18" charset="2"/>
              </a:rPr>
              <a:t>(H or D atoms), where tunnelling may be significant (particularly at low and moderate temperatures). </a:t>
            </a:r>
            <a:r>
              <a:rPr lang="en-US" dirty="0"/>
              <a:t>We need to incorporate quantum effects into the reaction coordinate.</a:t>
            </a:r>
            <a:endParaRPr lang="en-GB" b="1" dirty="0">
              <a:solidFill>
                <a:srgbClr val="002060"/>
              </a:solidFill>
              <a:sym typeface="Symbol" panose="05050102010706020507" pitchFamily="18" charset="2"/>
            </a:endParaRPr>
          </a:p>
        </p:txBody>
      </p:sp>
      <p:sp>
        <p:nvSpPr>
          <p:cNvPr id="2" name="Marcador de número de diapositiva 1">
            <a:extLst>
              <a:ext uri="{FF2B5EF4-FFF2-40B4-BE49-F238E27FC236}">
                <a16:creationId xmlns:a16="http://schemas.microsoft.com/office/drawing/2014/main" id="{B721A0C2-3129-4E8F-952D-68D5051EC3B2}"/>
              </a:ext>
            </a:extLst>
          </p:cNvPr>
          <p:cNvSpPr>
            <a:spLocks noGrp="1"/>
          </p:cNvSpPr>
          <p:nvPr>
            <p:ph type="sldNum" sz="quarter" idx="12"/>
          </p:nvPr>
        </p:nvSpPr>
        <p:spPr/>
        <p:txBody>
          <a:bodyPr/>
          <a:lstStyle/>
          <a:p>
            <a:fld id="{DFA4F046-044E-46E9-9F2A-D598350E22B2}" type="slidenum">
              <a:rPr lang="es-ES" smtClean="0"/>
              <a:t>17</a:t>
            </a:fld>
            <a:endParaRPr lang="es-ES"/>
          </a:p>
        </p:txBody>
      </p:sp>
      <p:sp>
        <p:nvSpPr>
          <p:cNvPr id="3" name="CuadroTexto 2">
            <a:extLst>
              <a:ext uri="{FF2B5EF4-FFF2-40B4-BE49-F238E27FC236}">
                <a16:creationId xmlns:a16="http://schemas.microsoft.com/office/drawing/2014/main" id="{8677A126-27BE-8C4C-94FC-86FA47D8C2D5}"/>
              </a:ext>
            </a:extLst>
          </p:cNvPr>
          <p:cNvSpPr txBox="1"/>
          <p:nvPr/>
        </p:nvSpPr>
        <p:spPr>
          <a:xfrm>
            <a:off x="335202" y="3015481"/>
            <a:ext cx="8585062" cy="1431161"/>
          </a:xfrm>
          <a:prstGeom prst="rect">
            <a:avLst/>
          </a:prstGeom>
          <a:noFill/>
        </p:spPr>
        <p:txBody>
          <a:bodyPr wrap="square" rtlCol="0">
            <a:spAutoFit/>
          </a:bodyPr>
          <a:lstStyle/>
          <a:p>
            <a:pPr>
              <a:spcBef>
                <a:spcPts val="600"/>
              </a:spcBef>
              <a:spcAft>
                <a:spcPts val="1200"/>
              </a:spcAft>
            </a:pPr>
            <a:r>
              <a:rPr lang="en-GB" b="1" dirty="0" err="1">
                <a:solidFill>
                  <a:srgbClr val="002060"/>
                </a:solidFill>
                <a:sym typeface="Symbol" panose="05050102010706020507" pitchFamily="18" charset="2"/>
              </a:rPr>
              <a:t>Anharmonic</a:t>
            </a:r>
            <a:r>
              <a:rPr lang="en-GB" b="1" dirty="0">
                <a:solidFill>
                  <a:srgbClr val="002060"/>
                </a:solidFill>
                <a:sym typeface="Symbol" panose="05050102010706020507" pitchFamily="18" charset="2"/>
              </a:rPr>
              <a:t> effects</a:t>
            </a:r>
          </a:p>
          <a:p>
            <a:pPr>
              <a:spcBef>
                <a:spcPts val="600"/>
              </a:spcBef>
              <a:spcAft>
                <a:spcPts val="1200"/>
              </a:spcAft>
            </a:pPr>
            <a:r>
              <a:rPr lang="en-GB" dirty="0">
                <a:sym typeface="Symbol" panose="05050102010706020507" pitchFamily="18" charset="2"/>
              </a:rPr>
              <a:t>We used the harmonic oscillator as a model for molecular vibrations. Depending on the nature of reactants and TS, and on the temperature, the inclusion of </a:t>
            </a:r>
            <a:r>
              <a:rPr lang="en-GB" dirty="0" err="1">
                <a:sym typeface="Symbol" panose="05050102010706020507" pitchFamily="18" charset="2"/>
              </a:rPr>
              <a:t>anharmonic</a:t>
            </a:r>
            <a:r>
              <a:rPr lang="en-GB" dirty="0">
                <a:sym typeface="Symbol" panose="05050102010706020507" pitchFamily="18" charset="2"/>
              </a:rPr>
              <a:t> corrections may be important.</a:t>
            </a:r>
          </a:p>
        </p:txBody>
      </p:sp>
      <p:sp>
        <p:nvSpPr>
          <p:cNvPr id="4" name="Rectángulo 3">
            <a:extLst>
              <a:ext uri="{FF2B5EF4-FFF2-40B4-BE49-F238E27FC236}">
                <a16:creationId xmlns:a16="http://schemas.microsoft.com/office/drawing/2014/main" id="{17B3F1A3-4DAB-FB49-9DE7-2E34845EBFFB}"/>
              </a:ext>
            </a:extLst>
          </p:cNvPr>
          <p:cNvSpPr/>
          <p:nvPr/>
        </p:nvSpPr>
        <p:spPr>
          <a:xfrm>
            <a:off x="335202" y="4719801"/>
            <a:ext cx="8479014" cy="1154162"/>
          </a:xfrm>
          <a:prstGeom prst="rect">
            <a:avLst/>
          </a:prstGeom>
        </p:spPr>
        <p:txBody>
          <a:bodyPr wrap="square">
            <a:spAutoFit/>
          </a:bodyPr>
          <a:lstStyle/>
          <a:p>
            <a:pPr>
              <a:spcBef>
                <a:spcPts val="600"/>
              </a:spcBef>
              <a:spcAft>
                <a:spcPts val="1200"/>
              </a:spcAft>
            </a:pPr>
            <a:r>
              <a:rPr lang="en-GB" b="1" dirty="0">
                <a:solidFill>
                  <a:srgbClr val="002060"/>
                </a:solidFill>
                <a:sym typeface="Symbol" panose="05050102010706020507" pitchFamily="18" charset="2"/>
              </a:rPr>
              <a:t>Separability of the reaction coordinate</a:t>
            </a:r>
          </a:p>
          <a:p>
            <a:pPr>
              <a:spcBef>
                <a:spcPts val="600"/>
              </a:spcBef>
              <a:spcAft>
                <a:spcPts val="1200"/>
              </a:spcAft>
            </a:pPr>
            <a:r>
              <a:rPr lang="en-GB" dirty="0">
                <a:sym typeface="Symbol" panose="05050102010706020507" pitchFamily="18" charset="2"/>
              </a:rPr>
              <a:t>When the reaction coordinate is significantly coupled to other degrees of freedom, this assumption may lead to inaccuracies in the calculation of rate constants. </a:t>
            </a:r>
          </a:p>
        </p:txBody>
      </p:sp>
      <p:sp>
        <p:nvSpPr>
          <p:cNvPr id="9" name="CuadroTexto 8">
            <a:extLst>
              <a:ext uri="{FF2B5EF4-FFF2-40B4-BE49-F238E27FC236}">
                <a16:creationId xmlns:a16="http://schemas.microsoft.com/office/drawing/2014/main" id="{AEDCE964-9A8B-4699-B99E-A2CCA23D9107}"/>
              </a:ext>
            </a:extLst>
          </p:cNvPr>
          <p:cNvSpPr txBox="1"/>
          <p:nvPr/>
        </p:nvSpPr>
        <p:spPr>
          <a:xfrm>
            <a:off x="0" y="6585789"/>
            <a:ext cx="9144000" cy="276999"/>
          </a:xfrm>
          <a:prstGeom prst="rect">
            <a:avLst/>
          </a:prstGeom>
          <a:solidFill>
            <a:schemeClr val="accent2"/>
          </a:solidFill>
        </p:spPr>
        <p:txBody>
          <a:bodyPr wrap="square" rtlCol="0">
            <a:spAutoFit/>
          </a:bodyPr>
          <a:lstStyle/>
          <a:p>
            <a:r>
              <a:rPr lang="es-ES" sz="1200" b="1" dirty="0">
                <a:solidFill>
                  <a:schemeClr val="bg1"/>
                </a:solidFill>
              </a:rPr>
              <a:t>(</a:t>
            </a:r>
            <a:r>
              <a:rPr lang="es-ES" sz="1200" b="1" dirty="0" err="1">
                <a:solidFill>
                  <a:schemeClr val="bg1"/>
                </a:solidFill>
              </a:rPr>
              <a:t>Statistical</a:t>
            </a:r>
            <a:r>
              <a:rPr lang="es-ES" sz="1200" b="1" dirty="0">
                <a:solidFill>
                  <a:schemeClr val="bg1"/>
                </a:solidFill>
              </a:rPr>
              <a:t>) </a:t>
            </a:r>
            <a:r>
              <a:rPr lang="es-ES" sz="1200" b="1" dirty="0" err="1">
                <a:solidFill>
                  <a:schemeClr val="bg1"/>
                </a:solidFill>
              </a:rPr>
              <a:t>Reaction</a:t>
            </a:r>
            <a:r>
              <a:rPr lang="es-ES" sz="1200" b="1" dirty="0">
                <a:solidFill>
                  <a:schemeClr val="bg1"/>
                </a:solidFill>
              </a:rPr>
              <a:t> </a:t>
            </a:r>
            <a:r>
              <a:rPr lang="es-ES" sz="1200" b="1" dirty="0" err="1">
                <a:solidFill>
                  <a:schemeClr val="bg1"/>
                </a:solidFill>
              </a:rPr>
              <a:t>Rate</a:t>
            </a:r>
            <a:r>
              <a:rPr lang="es-ES" sz="1200" b="1" dirty="0">
                <a:solidFill>
                  <a:schemeClr val="bg1"/>
                </a:solidFill>
              </a:rPr>
              <a:t> </a:t>
            </a:r>
            <a:r>
              <a:rPr lang="es-ES" sz="1200" b="1" dirty="0" err="1">
                <a:solidFill>
                  <a:schemeClr val="bg1"/>
                </a:solidFill>
              </a:rPr>
              <a:t>Theories</a:t>
            </a:r>
            <a:endParaRPr lang="es-ES" sz="1200" b="1" dirty="0">
              <a:solidFill>
                <a:schemeClr val="bg1"/>
              </a:solidFill>
            </a:endParaRPr>
          </a:p>
        </p:txBody>
      </p:sp>
    </p:spTree>
    <p:extLst>
      <p:ext uri="{BB962C8B-B14F-4D97-AF65-F5344CB8AC3E}">
        <p14:creationId xmlns:p14="http://schemas.microsoft.com/office/powerpoint/2010/main" val="642066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p:bldP spid="3" grpId="0"/>
      <p:bldP spid="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Box 64">
            <a:extLst>
              <a:ext uri="{FF2B5EF4-FFF2-40B4-BE49-F238E27FC236}">
                <a16:creationId xmlns:a16="http://schemas.microsoft.com/office/drawing/2014/main" id="{1ABFF68C-D3FA-488D-922A-B540A90C4EA7}"/>
              </a:ext>
            </a:extLst>
          </p:cNvPr>
          <p:cNvSpPr txBox="1">
            <a:spLocks noChangeArrowheads="1"/>
          </p:cNvSpPr>
          <p:nvPr/>
        </p:nvSpPr>
        <p:spPr bwMode="auto">
          <a:xfrm>
            <a:off x="-1" y="0"/>
            <a:ext cx="9143999" cy="369332"/>
          </a:xfrm>
          <a:prstGeom prst="rect">
            <a:avLst/>
          </a:prstGeom>
          <a:solidFill>
            <a:schemeClr val="bg2"/>
          </a:solidFill>
          <a:ln w="9525">
            <a:noFill/>
            <a:miter lim="800000"/>
            <a:headEnd/>
            <a:tailEnd/>
          </a:ln>
        </p:spPr>
        <p:txBody>
          <a:bodyPr wrap="square">
            <a:spAutoFit/>
          </a:bodyPr>
          <a:lstStyle/>
          <a:p>
            <a:r>
              <a:rPr lang="en-US" b="1">
                <a:solidFill>
                  <a:schemeClr val="accent2"/>
                </a:solidFill>
                <a:latin typeface="Verdana" pitchFamily="34" charset="0"/>
              </a:rPr>
              <a:t>Transition State Theory		</a:t>
            </a:r>
            <a:r>
              <a:rPr lang="en-GB" b="1">
                <a:solidFill>
                  <a:srgbClr val="002060"/>
                </a:solidFill>
                <a:sym typeface="Symbol" panose="05050102010706020507" pitchFamily="18" charset="2"/>
              </a:rPr>
              <a:t>Discussion of the Main Assumptions</a:t>
            </a:r>
            <a:endParaRPr lang="en-US" b="1" baseline="30000">
              <a:solidFill>
                <a:schemeClr val="accent2"/>
              </a:solidFill>
              <a:latin typeface="Verdana" pitchFamily="34" charset="0"/>
            </a:endParaRPr>
          </a:p>
        </p:txBody>
      </p:sp>
      <p:sp>
        <p:nvSpPr>
          <p:cNvPr id="60" name="CuadroTexto 59">
            <a:extLst>
              <a:ext uri="{FF2B5EF4-FFF2-40B4-BE49-F238E27FC236}">
                <a16:creationId xmlns:a16="http://schemas.microsoft.com/office/drawing/2014/main" id="{BC771969-4317-4967-8A73-4E2D0D6B3EBC}"/>
              </a:ext>
            </a:extLst>
          </p:cNvPr>
          <p:cNvSpPr txBox="1"/>
          <p:nvPr/>
        </p:nvSpPr>
        <p:spPr>
          <a:xfrm>
            <a:off x="335202" y="442022"/>
            <a:ext cx="5384539" cy="369332"/>
          </a:xfrm>
          <a:prstGeom prst="rect">
            <a:avLst/>
          </a:prstGeom>
          <a:noFill/>
        </p:spPr>
        <p:txBody>
          <a:bodyPr wrap="square" rtlCol="0">
            <a:spAutoFit/>
          </a:bodyPr>
          <a:lstStyle/>
          <a:p>
            <a:pPr>
              <a:spcBef>
                <a:spcPts val="600"/>
              </a:spcBef>
              <a:spcAft>
                <a:spcPts val="1200"/>
              </a:spcAft>
            </a:pPr>
            <a:r>
              <a:rPr lang="en-GB" b="1" dirty="0">
                <a:solidFill>
                  <a:srgbClr val="002060"/>
                </a:solidFill>
                <a:sym typeface="Symbol" panose="05050102010706020507" pitchFamily="18" charset="2"/>
              </a:rPr>
              <a:t>The no-</a:t>
            </a:r>
            <a:r>
              <a:rPr lang="en-GB" b="1" dirty="0" err="1">
                <a:solidFill>
                  <a:srgbClr val="002060"/>
                </a:solidFill>
                <a:sym typeface="Symbol" panose="05050102010706020507" pitchFamily="18" charset="2"/>
              </a:rPr>
              <a:t>recrossing</a:t>
            </a:r>
            <a:r>
              <a:rPr lang="en-GB" b="1" dirty="0">
                <a:solidFill>
                  <a:srgbClr val="002060"/>
                </a:solidFill>
                <a:sym typeface="Symbol" panose="05050102010706020507" pitchFamily="18" charset="2"/>
              </a:rPr>
              <a:t> approximation</a:t>
            </a:r>
          </a:p>
        </p:txBody>
      </p:sp>
      <p:sp>
        <p:nvSpPr>
          <p:cNvPr id="2" name="Marcador de número de diapositiva 1">
            <a:extLst>
              <a:ext uri="{FF2B5EF4-FFF2-40B4-BE49-F238E27FC236}">
                <a16:creationId xmlns:a16="http://schemas.microsoft.com/office/drawing/2014/main" id="{FC1D889C-EA66-4B3D-A875-D41DFDF9905A}"/>
              </a:ext>
            </a:extLst>
          </p:cNvPr>
          <p:cNvSpPr>
            <a:spLocks noGrp="1"/>
          </p:cNvSpPr>
          <p:nvPr>
            <p:ph type="sldNum" sz="quarter" idx="12"/>
          </p:nvPr>
        </p:nvSpPr>
        <p:spPr/>
        <p:txBody>
          <a:bodyPr/>
          <a:lstStyle/>
          <a:p>
            <a:fld id="{DFA4F046-044E-46E9-9F2A-D598350E22B2}" type="slidenum">
              <a:rPr lang="es-ES" smtClean="0"/>
              <a:t>18</a:t>
            </a:fld>
            <a:endParaRPr lang="es-ES"/>
          </a:p>
        </p:txBody>
      </p:sp>
      <p:grpSp>
        <p:nvGrpSpPr>
          <p:cNvPr id="6" name="Grupo 5">
            <a:extLst>
              <a:ext uri="{FF2B5EF4-FFF2-40B4-BE49-F238E27FC236}">
                <a16:creationId xmlns:a16="http://schemas.microsoft.com/office/drawing/2014/main" id="{57E9CDE5-1478-D645-BE25-D5B7DAD0F802}"/>
              </a:ext>
            </a:extLst>
          </p:cNvPr>
          <p:cNvGrpSpPr/>
          <p:nvPr/>
        </p:nvGrpSpPr>
        <p:grpSpPr>
          <a:xfrm>
            <a:off x="309897" y="902949"/>
            <a:ext cx="5450645" cy="5682792"/>
            <a:chOff x="309897" y="902949"/>
            <a:chExt cx="5450645" cy="5682792"/>
          </a:xfrm>
        </p:grpSpPr>
        <p:grpSp>
          <p:nvGrpSpPr>
            <p:cNvPr id="3" name="Grupo 2">
              <a:extLst>
                <a:ext uri="{FF2B5EF4-FFF2-40B4-BE49-F238E27FC236}">
                  <a16:creationId xmlns:a16="http://schemas.microsoft.com/office/drawing/2014/main" id="{DE5B26E1-D4BF-48A4-8FA6-B7FF5F9D9919}"/>
                </a:ext>
              </a:extLst>
            </p:cNvPr>
            <p:cNvGrpSpPr/>
            <p:nvPr/>
          </p:nvGrpSpPr>
          <p:grpSpPr>
            <a:xfrm>
              <a:off x="309897" y="1625500"/>
              <a:ext cx="5450645" cy="4960241"/>
              <a:chOff x="309897" y="1625500"/>
              <a:chExt cx="5450645" cy="4960241"/>
            </a:xfrm>
          </p:grpSpPr>
          <p:grpSp>
            <p:nvGrpSpPr>
              <p:cNvPr id="66" name="13 Grupo">
                <a:extLst>
                  <a:ext uri="{FF2B5EF4-FFF2-40B4-BE49-F238E27FC236}">
                    <a16:creationId xmlns:a16="http://schemas.microsoft.com/office/drawing/2014/main" id="{8581824A-E886-4674-807F-C00A30307D5A}"/>
                  </a:ext>
                </a:extLst>
              </p:cNvPr>
              <p:cNvGrpSpPr>
                <a:grpSpLocks/>
              </p:cNvGrpSpPr>
              <p:nvPr/>
            </p:nvGrpSpPr>
            <p:grpSpPr bwMode="auto">
              <a:xfrm>
                <a:off x="309897" y="1625500"/>
                <a:ext cx="4182913" cy="2071688"/>
                <a:chOff x="3081250" y="1988840"/>
                <a:chExt cx="4183288" cy="2071118"/>
              </a:xfrm>
            </p:grpSpPr>
            <p:sp>
              <p:nvSpPr>
                <p:cNvPr id="67" name="6 CuadroTexto">
                  <a:extLst>
                    <a:ext uri="{FF2B5EF4-FFF2-40B4-BE49-F238E27FC236}">
                      <a16:creationId xmlns:a16="http://schemas.microsoft.com/office/drawing/2014/main" id="{7C1C6D58-F216-446B-B32D-C3893FE20B53}"/>
                    </a:ext>
                  </a:extLst>
                </p:cNvPr>
                <p:cNvSpPr txBox="1">
                  <a:spLocks noChangeArrowheads="1"/>
                </p:cNvSpPr>
                <p:nvPr/>
              </p:nvSpPr>
              <p:spPr bwMode="auto">
                <a:xfrm>
                  <a:off x="4932040" y="1988840"/>
                  <a:ext cx="233249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r>
                    <a:rPr lang="es-ES" altLang="es-ES" dirty="0"/>
                    <a:t>“</a:t>
                  </a:r>
                  <a:r>
                    <a:rPr lang="es-ES" altLang="es-ES" dirty="0" err="1"/>
                    <a:t>Tight</a:t>
                  </a:r>
                  <a:r>
                    <a:rPr lang="es-ES" altLang="es-ES" dirty="0"/>
                    <a:t>” </a:t>
                  </a:r>
                  <a:r>
                    <a:rPr lang="es-ES" altLang="es-ES" dirty="0" err="1"/>
                    <a:t>transition</a:t>
                  </a:r>
                  <a:r>
                    <a:rPr lang="es-ES" altLang="es-ES" dirty="0"/>
                    <a:t> </a:t>
                  </a:r>
                  <a:r>
                    <a:rPr lang="es-ES" altLang="es-ES" dirty="0" err="1"/>
                    <a:t>state</a:t>
                  </a:r>
                  <a:endParaRPr lang="en-GB" altLang="es-ES" dirty="0"/>
                </a:p>
              </p:txBody>
            </p:sp>
            <p:sp>
              <p:nvSpPr>
                <p:cNvPr id="68" name="37 CuadroTexto">
                  <a:extLst>
                    <a:ext uri="{FF2B5EF4-FFF2-40B4-BE49-F238E27FC236}">
                      <a16:creationId xmlns:a16="http://schemas.microsoft.com/office/drawing/2014/main" id="{45D07254-21CA-45B7-8AC9-26523FE0E270}"/>
                    </a:ext>
                  </a:extLst>
                </p:cNvPr>
                <p:cNvSpPr txBox="1">
                  <a:spLocks noChangeArrowheads="1"/>
                </p:cNvSpPr>
                <p:nvPr/>
              </p:nvSpPr>
              <p:spPr bwMode="auto">
                <a:xfrm rot="-5400000">
                  <a:off x="2497117" y="2798878"/>
                  <a:ext cx="1496748" cy="3284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r>
                    <a:rPr lang="es-ES" altLang="es-ES" dirty="0" err="1"/>
                    <a:t>Potential</a:t>
                  </a:r>
                  <a:r>
                    <a:rPr lang="es-ES" altLang="es-ES" dirty="0"/>
                    <a:t> </a:t>
                  </a:r>
                  <a:r>
                    <a:rPr lang="es-ES" altLang="es-ES" dirty="0" err="1"/>
                    <a:t>energy</a:t>
                  </a:r>
                  <a:endParaRPr lang="en-GB" altLang="es-ES" dirty="0"/>
                </a:p>
              </p:txBody>
            </p:sp>
            <p:sp>
              <p:nvSpPr>
                <p:cNvPr id="69" name="5 Forma libre">
                  <a:extLst>
                    <a:ext uri="{FF2B5EF4-FFF2-40B4-BE49-F238E27FC236}">
                      <a16:creationId xmlns:a16="http://schemas.microsoft.com/office/drawing/2014/main" id="{078124D9-375E-4BAA-90DD-FC49824CE977}"/>
                    </a:ext>
                  </a:extLst>
                </p:cNvPr>
                <p:cNvSpPr/>
                <p:nvPr/>
              </p:nvSpPr>
              <p:spPr>
                <a:xfrm>
                  <a:off x="3609934" y="2347516"/>
                  <a:ext cx="2068698" cy="1044288"/>
                </a:xfrm>
                <a:custGeom>
                  <a:avLst/>
                  <a:gdLst>
                    <a:gd name="connsiteX0" fmla="*/ 0 w 2068286"/>
                    <a:gd name="connsiteY0" fmla="*/ 904281 h 1043790"/>
                    <a:gd name="connsiteX1" fmla="*/ 337458 w 2068286"/>
                    <a:gd name="connsiteY1" fmla="*/ 969595 h 1043790"/>
                    <a:gd name="connsiteX2" fmla="*/ 1110343 w 2068286"/>
                    <a:gd name="connsiteY2" fmla="*/ 766 h 1043790"/>
                    <a:gd name="connsiteX3" fmla="*/ 1676400 w 2068286"/>
                    <a:gd name="connsiteY3" fmla="*/ 806309 h 1043790"/>
                    <a:gd name="connsiteX4" fmla="*/ 2068286 w 2068286"/>
                    <a:gd name="connsiteY4" fmla="*/ 762766 h 10437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8286" h="1043790">
                      <a:moveTo>
                        <a:pt x="0" y="904281"/>
                      </a:moveTo>
                      <a:cubicBezTo>
                        <a:pt x="76200" y="1012231"/>
                        <a:pt x="152401" y="1120181"/>
                        <a:pt x="337458" y="969595"/>
                      </a:cubicBezTo>
                      <a:cubicBezTo>
                        <a:pt x="522515" y="819009"/>
                        <a:pt x="887186" y="27980"/>
                        <a:pt x="1110343" y="766"/>
                      </a:cubicBezTo>
                      <a:cubicBezTo>
                        <a:pt x="1333500" y="-26448"/>
                        <a:pt x="1516743" y="679309"/>
                        <a:pt x="1676400" y="806309"/>
                      </a:cubicBezTo>
                      <a:cubicBezTo>
                        <a:pt x="1836057" y="933309"/>
                        <a:pt x="1952171" y="848037"/>
                        <a:pt x="2068286" y="762766"/>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GB">
                    <a:ln>
                      <a:solidFill>
                        <a:schemeClr val="tx1"/>
                      </a:solidFill>
                    </a:ln>
                    <a:solidFill>
                      <a:schemeClr val="tx1"/>
                    </a:solidFill>
                  </a:endParaRPr>
                </a:p>
              </p:txBody>
            </p:sp>
            <p:cxnSp>
              <p:nvCxnSpPr>
                <p:cNvPr id="70" name="32 Conector recto de flecha">
                  <a:extLst>
                    <a:ext uri="{FF2B5EF4-FFF2-40B4-BE49-F238E27FC236}">
                      <a16:creationId xmlns:a16="http://schemas.microsoft.com/office/drawing/2014/main" id="{52CEBCBD-1330-4447-BC45-246D742D3A39}"/>
                    </a:ext>
                  </a:extLst>
                </p:cNvPr>
                <p:cNvCxnSpPr/>
                <p:nvPr/>
              </p:nvCxnSpPr>
              <p:spPr>
                <a:xfrm flipV="1">
                  <a:off x="3417830" y="2123741"/>
                  <a:ext cx="0" cy="1566431"/>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1" name="33 Conector recto de flecha">
                  <a:extLst>
                    <a:ext uri="{FF2B5EF4-FFF2-40B4-BE49-F238E27FC236}">
                      <a16:creationId xmlns:a16="http://schemas.microsoft.com/office/drawing/2014/main" id="{0B7B6D2A-197B-48F3-AF0E-DBDFEA61FC5D}"/>
                    </a:ext>
                  </a:extLst>
                </p:cNvPr>
                <p:cNvCxnSpPr/>
                <p:nvPr/>
              </p:nvCxnSpPr>
              <p:spPr>
                <a:xfrm>
                  <a:off x="3417830" y="3690172"/>
                  <a:ext cx="2306844" cy="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2" name="35 CuadroTexto">
                  <a:extLst>
                    <a:ext uri="{FF2B5EF4-FFF2-40B4-BE49-F238E27FC236}">
                      <a16:creationId xmlns:a16="http://schemas.microsoft.com/office/drawing/2014/main" id="{C6A30A9B-DFED-40BA-A1FE-69239B95F89D}"/>
                    </a:ext>
                  </a:extLst>
                </p:cNvPr>
                <p:cNvSpPr txBox="1">
                  <a:spLocks noChangeArrowheads="1"/>
                </p:cNvSpPr>
                <p:nvPr/>
              </p:nvSpPr>
              <p:spPr bwMode="auto">
                <a:xfrm>
                  <a:off x="3707904" y="3356992"/>
                  <a:ext cx="918923" cy="338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r>
                    <a:rPr lang="es-ES" altLang="es-ES" sz="1600" err="1"/>
                    <a:t>Reactant</a:t>
                  </a:r>
                  <a:endParaRPr lang="en-GB" altLang="es-ES" sz="1600"/>
                </a:p>
              </p:txBody>
            </p:sp>
            <p:sp>
              <p:nvSpPr>
                <p:cNvPr id="73" name="36 CuadroTexto">
                  <a:extLst>
                    <a:ext uri="{FF2B5EF4-FFF2-40B4-BE49-F238E27FC236}">
                      <a16:creationId xmlns:a16="http://schemas.microsoft.com/office/drawing/2014/main" id="{97E49FA8-D165-42AB-8F8D-812C2B0D4F2C}"/>
                    </a:ext>
                  </a:extLst>
                </p:cNvPr>
                <p:cNvSpPr txBox="1">
                  <a:spLocks noChangeArrowheads="1"/>
                </p:cNvSpPr>
                <p:nvPr/>
              </p:nvSpPr>
              <p:spPr bwMode="auto">
                <a:xfrm>
                  <a:off x="5364088" y="3179463"/>
                  <a:ext cx="918795" cy="338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r>
                    <a:rPr lang="es-ES" altLang="es-ES" sz="1600" dirty="0" err="1"/>
                    <a:t>Products</a:t>
                  </a:r>
                  <a:endParaRPr lang="en-GB" altLang="es-ES" sz="1600" dirty="0"/>
                </a:p>
              </p:txBody>
            </p:sp>
            <p:sp>
              <p:nvSpPr>
                <p:cNvPr id="74" name="38 CuadroTexto">
                  <a:extLst>
                    <a:ext uri="{FF2B5EF4-FFF2-40B4-BE49-F238E27FC236}">
                      <a16:creationId xmlns:a16="http://schemas.microsoft.com/office/drawing/2014/main" id="{985C2FED-5BE0-4ED3-84BE-97A0D420D528}"/>
                    </a:ext>
                  </a:extLst>
                </p:cNvPr>
                <p:cNvSpPr txBox="1">
                  <a:spLocks noChangeArrowheads="1"/>
                </p:cNvSpPr>
                <p:nvPr/>
              </p:nvSpPr>
              <p:spPr bwMode="auto">
                <a:xfrm>
                  <a:off x="3619953" y="3690626"/>
                  <a:ext cx="206729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r>
                    <a:rPr lang="es-ES" altLang="es-ES" dirty="0" err="1"/>
                    <a:t>Reaction</a:t>
                  </a:r>
                  <a:r>
                    <a:rPr lang="es-ES" altLang="es-ES" dirty="0"/>
                    <a:t> </a:t>
                  </a:r>
                  <a:r>
                    <a:rPr lang="es-ES" altLang="es-ES" dirty="0" err="1"/>
                    <a:t>coordinate</a:t>
                  </a:r>
                  <a:endParaRPr lang="en-GB" altLang="es-ES" dirty="0"/>
                </a:p>
              </p:txBody>
            </p:sp>
            <p:sp>
              <p:nvSpPr>
                <p:cNvPr id="75" name="39 CuadroTexto">
                  <a:extLst>
                    <a:ext uri="{FF2B5EF4-FFF2-40B4-BE49-F238E27FC236}">
                      <a16:creationId xmlns:a16="http://schemas.microsoft.com/office/drawing/2014/main" id="{7B37926C-90F1-4FAA-8F82-6388FC76AAF4}"/>
                    </a:ext>
                  </a:extLst>
                </p:cNvPr>
                <p:cNvSpPr txBox="1">
                  <a:spLocks noChangeArrowheads="1"/>
                </p:cNvSpPr>
                <p:nvPr/>
              </p:nvSpPr>
              <p:spPr bwMode="auto">
                <a:xfrm>
                  <a:off x="4572000" y="1988840"/>
                  <a:ext cx="401556" cy="369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r>
                    <a:rPr lang="es-ES" altLang="es-ES" err="1"/>
                    <a:t>TS</a:t>
                  </a:r>
                  <a:endParaRPr lang="en-GB" altLang="es-ES"/>
                </a:p>
              </p:txBody>
            </p:sp>
          </p:grpSp>
          <p:grpSp>
            <p:nvGrpSpPr>
              <p:cNvPr id="76" name="9 Grupo">
                <a:extLst>
                  <a:ext uri="{FF2B5EF4-FFF2-40B4-BE49-F238E27FC236}">
                    <a16:creationId xmlns:a16="http://schemas.microsoft.com/office/drawing/2014/main" id="{E0D5EA88-5C3C-4F24-8EE7-411378D80187}"/>
                  </a:ext>
                </a:extLst>
              </p:cNvPr>
              <p:cNvGrpSpPr>
                <a:grpSpLocks/>
              </p:cNvGrpSpPr>
              <p:nvPr/>
            </p:nvGrpSpPr>
            <p:grpSpPr bwMode="auto">
              <a:xfrm>
                <a:off x="309897" y="3843722"/>
                <a:ext cx="4848225" cy="2016125"/>
                <a:chOff x="4147556" y="4653136"/>
                <a:chExt cx="4848506" cy="2016224"/>
              </a:xfrm>
            </p:grpSpPr>
            <p:sp>
              <p:nvSpPr>
                <p:cNvPr id="77" name="23 CuadroTexto">
                  <a:extLst>
                    <a:ext uri="{FF2B5EF4-FFF2-40B4-BE49-F238E27FC236}">
                      <a16:creationId xmlns:a16="http://schemas.microsoft.com/office/drawing/2014/main" id="{DAB99ACC-DA95-4C94-BB8A-1E77B1197F31}"/>
                    </a:ext>
                  </a:extLst>
                </p:cNvPr>
                <p:cNvSpPr txBox="1">
                  <a:spLocks noChangeArrowheads="1"/>
                </p:cNvSpPr>
                <p:nvPr/>
              </p:nvSpPr>
              <p:spPr bwMode="auto">
                <a:xfrm>
                  <a:off x="6516216" y="4653136"/>
                  <a:ext cx="247984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r>
                    <a:rPr lang="es-ES" altLang="es-ES" dirty="0"/>
                    <a:t>“</a:t>
                  </a:r>
                  <a:r>
                    <a:rPr lang="es-ES" altLang="es-ES" dirty="0" err="1"/>
                    <a:t>Loose</a:t>
                  </a:r>
                  <a:r>
                    <a:rPr lang="es-ES" altLang="es-ES" dirty="0"/>
                    <a:t>” </a:t>
                  </a:r>
                  <a:r>
                    <a:rPr lang="es-ES" altLang="es-ES" dirty="0" err="1"/>
                    <a:t>transition</a:t>
                  </a:r>
                  <a:r>
                    <a:rPr lang="es-ES" altLang="es-ES" dirty="0"/>
                    <a:t> </a:t>
                  </a:r>
                  <a:r>
                    <a:rPr lang="es-ES" altLang="es-ES" dirty="0" err="1"/>
                    <a:t>states</a:t>
                  </a:r>
                  <a:endParaRPr lang="en-GB" altLang="es-ES" dirty="0"/>
                </a:p>
              </p:txBody>
            </p:sp>
            <p:cxnSp>
              <p:nvCxnSpPr>
                <p:cNvPr id="78" name="8 Conector recto de flecha">
                  <a:extLst>
                    <a:ext uri="{FF2B5EF4-FFF2-40B4-BE49-F238E27FC236}">
                      <a16:creationId xmlns:a16="http://schemas.microsoft.com/office/drawing/2014/main" id="{20378EAA-93B9-49D0-95F3-11DD32D25D62}"/>
                    </a:ext>
                  </a:extLst>
                </p:cNvPr>
                <p:cNvCxnSpPr/>
                <p:nvPr/>
              </p:nvCxnSpPr>
              <p:spPr>
                <a:xfrm flipV="1">
                  <a:off x="4484126" y="4732515"/>
                  <a:ext cx="0" cy="1566939"/>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9" name="12 Conector recto de flecha">
                  <a:extLst>
                    <a:ext uri="{FF2B5EF4-FFF2-40B4-BE49-F238E27FC236}">
                      <a16:creationId xmlns:a16="http://schemas.microsoft.com/office/drawing/2014/main" id="{8D1C7DE3-9149-489F-9368-4C9469C683CB}"/>
                    </a:ext>
                  </a:extLst>
                </p:cNvPr>
                <p:cNvCxnSpPr/>
                <p:nvPr/>
              </p:nvCxnSpPr>
              <p:spPr>
                <a:xfrm>
                  <a:off x="4484126" y="6299454"/>
                  <a:ext cx="2306771" cy="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80" name="17 Forma libre">
                  <a:extLst>
                    <a:ext uri="{FF2B5EF4-FFF2-40B4-BE49-F238E27FC236}">
                      <a16:creationId xmlns:a16="http://schemas.microsoft.com/office/drawing/2014/main" id="{503149A8-A63C-4734-B562-FB6501391ACF}"/>
                    </a:ext>
                  </a:extLst>
                </p:cNvPr>
                <p:cNvSpPr/>
                <p:nvPr/>
              </p:nvSpPr>
              <p:spPr>
                <a:xfrm>
                  <a:off x="4676224" y="4980177"/>
                  <a:ext cx="1714599" cy="1119242"/>
                </a:xfrm>
                <a:custGeom>
                  <a:avLst/>
                  <a:gdLst>
                    <a:gd name="connsiteX0" fmla="*/ 0 w 1926771"/>
                    <a:gd name="connsiteY0" fmla="*/ 1088571 h 1209069"/>
                    <a:gd name="connsiteX1" fmla="*/ 359228 w 1926771"/>
                    <a:gd name="connsiteY1" fmla="*/ 1132114 h 1209069"/>
                    <a:gd name="connsiteX2" fmla="*/ 1055914 w 1926771"/>
                    <a:gd name="connsiteY2" fmla="*/ 195943 h 1209069"/>
                    <a:gd name="connsiteX3" fmla="*/ 1926771 w 1926771"/>
                    <a:gd name="connsiteY3" fmla="*/ 0 h 1209069"/>
                  </a:gdLst>
                  <a:ahLst/>
                  <a:cxnLst>
                    <a:cxn ang="0">
                      <a:pos x="connsiteX0" y="connsiteY0"/>
                    </a:cxn>
                    <a:cxn ang="0">
                      <a:pos x="connsiteX1" y="connsiteY1"/>
                    </a:cxn>
                    <a:cxn ang="0">
                      <a:pos x="connsiteX2" y="connsiteY2"/>
                    </a:cxn>
                    <a:cxn ang="0">
                      <a:pos x="connsiteX3" y="connsiteY3"/>
                    </a:cxn>
                  </a:cxnLst>
                  <a:rect l="l" t="t" r="r" b="b"/>
                  <a:pathLst>
                    <a:path w="1926771" h="1209069">
                      <a:moveTo>
                        <a:pt x="0" y="1088571"/>
                      </a:moveTo>
                      <a:cubicBezTo>
                        <a:pt x="91621" y="1184728"/>
                        <a:pt x="183242" y="1280885"/>
                        <a:pt x="359228" y="1132114"/>
                      </a:cubicBezTo>
                      <a:cubicBezTo>
                        <a:pt x="535214" y="983343"/>
                        <a:pt x="794657" y="384629"/>
                        <a:pt x="1055914" y="195943"/>
                      </a:cubicBezTo>
                      <a:cubicBezTo>
                        <a:pt x="1317171" y="7257"/>
                        <a:pt x="1621971" y="3628"/>
                        <a:pt x="1926771" y="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GB"/>
                </a:p>
              </p:txBody>
            </p:sp>
            <p:sp>
              <p:nvSpPr>
                <p:cNvPr id="81" name="21 CuadroTexto">
                  <a:extLst>
                    <a:ext uri="{FF2B5EF4-FFF2-40B4-BE49-F238E27FC236}">
                      <a16:creationId xmlns:a16="http://schemas.microsoft.com/office/drawing/2014/main" id="{873BF0E6-9888-4436-B94A-7A411E8B0380}"/>
                    </a:ext>
                  </a:extLst>
                </p:cNvPr>
                <p:cNvSpPr txBox="1">
                  <a:spLocks noChangeArrowheads="1"/>
                </p:cNvSpPr>
                <p:nvPr/>
              </p:nvSpPr>
              <p:spPr bwMode="auto">
                <a:xfrm>
                  <a:off x="4933180" y="5978482"/>
                  <a:ext cx="918894" cy="3385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r>
                    <a:rPr lang="es-ES" altLang="es-ES" sz="1600" err="1"/>
                    <a:t>Reactant</a:t>
                  </a:r>
                  <a:endParaRPr lang="en-GB" altLang="es-ES" sz="1600"/>
                </a:p>
              </p:txBody>
            </p:sp>
            <p:sp>
              <p:nvSpPr>
                <p:cNvPr id="82" name="22 CuadroTexto">
                  <a:extLst>
                    <a:ext uri="{FF2B5EF4-FFF2-40B4-BE49-F238E27FC236}">
                      <a16:creationId xmlns:a16="http://schemas.microsoft.com/office/drawing/2014/main" id="{59CF90F8-5F44-40FE-8148-B531BFD83C5D}"/>
                    </a:ext>
                  </a:extLst>
                </p:cNvPr>
                <p:cNvSpPr txBox="1">
                  <a:spLocks noChangeArrowheads="1"/>
                </p:cNvSpPr>
                <p:nvPr/>
              </p:nvSpPr>
              <p:spPr bwMode="auto">
                <a:xfrm>
                  <a:off x="6300192" y="4979663"/>
                  <a:ext cx="918766" cy="3385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r>
                    <a:rPr lang="es-ES" altLang="es-ES" sz="1600" err="1"/>
                    <a:t>Products</a:t>
                  </a:r>
                  <a:endParaRPr lang="en-GB" altLang="es-ES" sz="1600"/>
                </a:p>
              </p:txBody>
            </p:sp>
            <p:sp>
              <p:nvSpPr>
                <p:cNvPr id="83" name="20 CuadroTexto">
                  <a:extLst>
                    <a:ext uri="{FF2B5EF4-FFF2-40B4-BE49-F238E27FC236}">
                      <a16:creationId xmlns:a16="http://schemas.microsoft.com/office/drawing/2014/main" id="{946449C5-CB8B-4482-B944-31D497F98EBC}"/>
                    </a:ext>
                  </a:extLst>
                </p:cNvPr>
                <p:cNvSpPr txBox="1">
                  <a:spLocks noChangeArrowheads="1"/>
                </p:cNvSpPr>
                <p:nvPr/>
              </p:nvSpPr>
              <p:spPr bwMode="auto">
                <a:xfrm rot="-5400000">
                  <a:off x="3563423" y="5408280"/>
                  <a:ext cx="1496748" cy="3284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r>
                    <a:rPr lang="es-ES" altLang="es-ES"/>
                    <a:t>Potential energy</a:t>
                  </a:r>
                  <a:endParaRPr lang="en-GB" altLang="es-ES"/>
                </a:p>
              </p:txBody>
            </p:sp>
            <p:sp>
              <p:nvSpPr>
                <p:cNvPr id="84" name="24 CuadroTexto">
                  <a:extLst>
                    <a:ext uri="{FF2B5EF4-FFF2-40B4-BE49-F238E27FC236}">
                      <a16:creationId xmlns:a16="http://schemas.microsoft.com/office/drawing/2014/main" id="{480BC7B4-FF5E-4A2D-8F93-1B1BB2C6F685}"/>
                    </a:ext>
                  </a:extLst>
                </p:cNvPr>
                <p:cNvSpPr txBox="1">
                  <a:spLocks noChangeArrowheads="1"/>
                </p:cNvSpPr>
                <p:nvPr/>
              </p:nvSpPr>
              <p:spPr bwMode="auto">
                <a:xfrm>
                  <a:off x="4686259" y="6300028"/>
                  <a:ext cx="206729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r>
                    <a:rPr lang="es-ES" altLang="es-ES" err="1"/>
                    <a:t>Reaction</a:t>
                  </a:r>
                  <a:r>
                    <a:rPr lang="es-ES" altLang="es-ES"/>
                    <a:t> </a:t>
                  </a:r>
                  <a:r>
                    <a:rPr lang="es-ES" altLang="es-ES" err="1"/>
                    <a:t>coordinate</a:t>
                  </a:r>
                  <a:endParaRPr lang="en-GB" altLang="es-ES"/>
                </a:p>
              </p:txBody>
            </p:sp>
            <p:sp>
              <p:nvSpPr>
                <p:cNvPr id="85" name="16 Forma libre">
                  <a:extLst>
                    <a:ext uri="{FF2B5EF4-FFF2-40B4-BE49-F238E27FC236}">
                      <a16:creationId xmlns:a16="http://schemas.microsoft.com/office/drawing/2014/main" id="{1333B2F2-C268-488F-A827-38D6E37D348F}"/>
                    </a:ext>
                  </a:extLst>
                </p:cNvPr>
                <p:cNvSpPr/>
                <p:nvPr/>
              </p:nvSpPr>
              <p:spPr>
                <a:xfrm>
                  <a:off x="4684162" y="5264353"/>
                  <a:ext cx="1732062" cy="831891"/>
                </a:xfrm>
                <a:custGeom>
                  <a:avLst/>
                  <a:gdLst>
                    <a:gd name="connsiteX0" fmla="*/ 0 w 1784195"/>
                    <a:gd name="connsiteY0" fmla="*/ 811190 h 919803"/>
                    <a:gd name="connsiteX1" fmla="*/ 345688 w 1784195"/>
                    <a:gd name="connsiteY1" fmla="*/ 855795 h 919803"/>
                    <a:gd name="connsiteX2" fmla="*/ 1037064 w 1784195"/>
                    <a:gd name="connsiteY2" fmla="*/ 52907 h 919803"/>
                    <a:gd name="connsiteX3" fmla="*/ 1561171 w 1784195"/>
                    <a:gd name="connsiteY3" fmla="*/ 75209 h 919803"/>
                    <a:gd name="connsiteX4" fmla="*/ 1784195 w 1784195"/>
                    <a:gd name="connsiteY4" fmla="*/ 64058 h 9198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4195" h="919803">
                      <a:moveTo>
                        <a:pt x="0" y="811190"/>
                      </a:moveTo>
                      <a:cubicBezTo>
                        <a:pt x="86422" y="896682"/>
                        <a:pt x="172844" y="982175"/>
                        <a:pt x="345688" y="855795"/>
                      </a:cubicBezTo>
                      <a:cubicBezTo>
                        <a:pt x="518532" y="729415"/>
                        <a:pt x="834484" y="183005"/>
                        <a:pt x="1037064" y="52907"/>
                      </a:cubicBezTo>
                      <a:cubicBezTo>
                        <a:pt x="1239644" y="-77191"/>
                        <a:pt x="1436649" y="73351"/>
                        <a:pt x="1561171" y="75209"/>
                      </a:cubicBezTo>
                      <a:cubicBezTo>
                        <a:pt x="1685693" y="77067"/>
                        <a:pt x="1734944" y="70562"/>
                        <a:pt x="1784195" y="64058"/>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GB"/>
                </a:p>
              </p:txBody>
            </p:sp>
            <p:sp>
              <p:nvSpPr>
                <p:cNvPr id="86" name="30 CuadroTexto">
                  <a:extLst>
                    <a:ext uri="{FF2B5EF4-FFF2-40B4-BE49-F238E27FC236}">
                      <a16:creationId xmlns:a16="http://schemas.microsoft.com/office/drawing/2014/main" id="{F5468A5F-9F9A-490E-A26A-66EACA5C77A7}"/>
                    </a:ext>
                  </a:extLst>
                </p:cNvPr>
                <p:cNvSpPr txBox="1">
                  <a:spLocks noChangeArrowheads="1"/>
                </p:cNvSpPr>
                <p:nvPr/>
              </p:nvSpPr>
              <p:spPr bwMode="auto">
                <a:xfrm>
                  <a:off x="7103653" y="5229200"/>
                  <a:ext cx="157280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r>
                    <a:rPr lang="es-ES" altLang="es-ES" err="1">
                      <a:solidFill>
                        <a:srgbClr val="FF0000"/>
                      </a:solidFill>
                    </a:rPr>
                    <a:t>Variational</a:t>
                  </a:r>
                  <a:r>
                    <a:rPr lang="es-ES" altLang="es-ES">
                      <a:solidFill>
                        <a:srgbClr val="FF0000"/>
                      </a:solidFill>
                    </a:rPr>
                    <a:t> </a:t>
                  </a:r>
                  <a:r>
                    <a:rPr lang="es-ES" altLang="es-ES" err="1">
                      <a:solidFill>
                        <a:srgbClr val="FF0000"/>
                      </a:solidFill>
                    </a:rPr>
                    <a:t>TST</a:t>
                  </a:r>
                  <a:endParaRPr lang="en-GB" altLang="es-ES">
                    <a:solidFill>
                      <a:srgbClr val="FF0000"/>
                    </a:solidFill>
                  </a:endParaRPr>
                </a:p>
              </p:txBody>
            </p:sp>
          </p:grpSp>
          <p:sp>
            <p:nvSpPr>
              <p:cNvPr id="17" name="CuadroTexto 16">
                <a:extLst>
                  <a:ext uri="{FF2B5EF4-FFF2-40B4-BE49-F238E27FC236}">
                    <a16:creationId xmlns:a16="http://schemas.microsoft.com/office/drawing/2014/main" id="{3E2ADE20-F950-4B37-B95C-F768F947DE5B}"/>
                  </a:ext>
                </a:extLst>
              </p:cNvPr>
              <p:cNvSpPr txBox="1"/>
              <p:nvPr/>
            </p:nvSpPr>
            <p:spPr>
              <a:xfrm>
                <a:off x="335202" y="5939410"/>
                <a:ext cx="5425340" cy="646331"/>
              </a:xfrm>
              <a:prstGeom prst="rect">
                <a:avLst/>
              </a:prstGeom>
              <a:noFill/>
            </p:spPr>
            <p:txBody>
              <a:bodyPr wrap="square" rtlCol="0">
                <a:spAutoFit/>
              </a:bodyPr>
              <a:lstStyle/>
              <a:p>
                <a:r>
                  <a:rPr lang="en-US">
                    <a:solidFill>
                      <a:srgbClr val="FF0000"/>
                    </a:solidFill>
                  </a:rPr>
                  <a:t>Classical </a:t>
                </a:r>
                <a:r>
                  <a:rPr lang="en-US" err="1">
                    <a:solidFill>
                      <a:srgbClr val="FF0000"/>
                    </a:solidFill>
                  </a:rPr>
                  <a:t>TST</a:t>
                </a:r>
                <a:r>
                  <a:rPr lang="en-US">
                    <a:solidFill>
                      <a:srgbClr val="FF0000"/>
                    </a:solidFill>
                  </a:rPr>
                  <a:t> gives an upper bound to the correct classical rate constant!</a:t>
                </a:r>
              </a:p>
            </p:txBody>
          </p:sp>
        </p:grpSp>
        <p:sp>
          <p:nvSpPr>
            <p:cNvPr id="5" name="CuadroTexto 4">
              <a:extLst>
                <a:ext uri="{FF2B5EF4-FFF2-40B4-BE49-F238E27FC236}">
                  <a16:creationId xmlns:a16="http://schemas.microsoft.com/office/drawing/2014/main" id="{75CC89A7-F1ED-7C4A-BC89-DDF928EBC77C}"/>
                </a:ext>
              </a:extLst>
            </p:cNvPr>
            <p:cNvSpPr txBox="1"/>
            <p:nvPr/>
          </p:nvSpPr>
          <p:spPr>
            <a:xfrm>
              <a:off x="335202" y="902949"/>
              <a:ext cx="5278518" cy="923330"/>
            </a:xfrm>
            <a:prstGeom prst="rect">
              <a:avLst/>
            </a:prstGeom>
            <a:noFill/>
          </p:spPr>
          <p:txBody>
            <a:bodyPr wrap="square" rtlCol="0">
              <a:spAutoFit/>
            </a:bodyPr>
            <a:lstStyle/>
            <a:p>
              <a:r>
                <a:rPr lang="en-GB" dirty="0">
                  <a:sym typeface="Symbol" panose="05050102010706020507" pitchFamily="18" charset="2"/>
                </a:rPr>
                <a:t>Depending on the shape of the PES, the no-</a:t>
              </a:r>
              <a:r>
                <a:rPr lang="en-GB" dirty="0" err="1">
                  <a:sym typeface="Symbol" panose="05050102010706020507" pitchFamily="18" charset="2"/>
                </a:rPr>
                <a:t>recrossing</a:t>
              </a:r>
              <a:r>
                <a:rPr lang="en-GB" dirty="0">
                  <a:sym typeface="Symbol" panose="05050102010706020507" pitchFamily="18" charset="2"/>
                </a:rPr>
                <a:t> approximation may fail dramatically. </a:t>
              </a:r>
            </a:p>
            <a:p>
              <a:endParaRPr lang="es-ES" dirty="0"/>
            </a:p>
          </p:txBody>
        </p:sp>
      </p:grpSp>
      <p:grpSp>
        <p:nvGrpSpPr>
          <p:cNvPr id="21" name="Grupo 20">
            <a:extLst>
              <a:ext uri="{FF2B5EF4-FFF2-40B4-BE49-F238E27FC236}">
                <a16:creationId xmlns:a16="http://schemas.microsoft.com/office/drawing/2014/main" id="{37CABAC0-3781-C248-8F26-6647426C2AF5}"/>
              </a:ext>
            </a:extLst>
          </p:cNvPr>
          <p:cNvGrpSpPr/>
          <p:nvPr/>
        </p:nvGrpSpPr>
        <p:grpSpPr>
          <a:xfrm>
            <a:off x="7364625" y="1291959"/>
            <a:ext cx="550151" cy="4322856"/>
            <a:chOff x="7509006" y="1291959"/>
            <a:chExt cx="550151" cy="4322856"/>
          </a:xfrm>
        </p:grpSpPr>
        <p:cxnSp>
          <p:nvCxnSpPr>
            <p:cNvPr id="36" name="Conector recto 35">
              <a:extLst>
                <a:ext uri="{FF2B5EF4-FFF2-40B4-BE49-F238E27FC236}">
                  <a16:creationId xmlns:a16="http://schemas.microsoft.com/office/drawing/2014/main" id="{D076CE7C-7B76-4336-A0A9-A36059CDA467}"/>
                </a:ext>
              </a:extLst>
            </p:cNvPr>
            <p:cNvCxnSpPr>
              <a:cxnSpLocks/>
            </p:cNvCxnSpPr>
            <p:nvPr/>
          </p:nvCxnSpPr>
          <p:spPr>
            <a:xfrm>
              <a:off x="7703872" y="1291959"/>
              <a:ext cx="0" cy="3929975"/>
            </a:xfrm>
            <a:prstGeom prst="line">
              <a:avLst/>
            </a:prstGeom>
            <a:ln w="28575">
              <a:prstDash val="sysDash"/>
            </a:ln>
          </p:spPr>
          <p:style>
            <a:lnRef idx="1">
              <a:schemeClr val="dk1"/>
            </a:lnRef>
            <a:fillRef idx="0">
              <a:schemeClr val="dk1"/>
            </a:fillRef>
            <a:effectRef idx="0">
              <a:schemeClr val="dk1"/>
            </a:effectRef>
            <a:fontRef idx="minor">
              <a:schemeClr val="tx1"/>
            </a:fontRef>
          </p:style>
        </p:cxnSp>
        <p:sp>
          <p:nvSpPr>
            <p:cNvPr id="56" name="CuadroTexto 55">
              <a:extLst>
                <a:ext uri="{FF2B5EF4-FFF2-40B4-BE49-F238E27FC236}">
                  <a16:creationId xmlns:a16="http://schemas.microsoft.com/office/drawing/2014/main" id="{6318170F-00D6-4CE1-9817-898650F7A9EC}"/>
                </a:ext>
              </a:extLst>
            </p:cNvPr>
            <p:cNvSpPr txBox="1"/>
            <p:nvPr/>
          </p:nvSpPr>
          <p:spPr>
            <a:xfrm>
              <a:off x="7509006" y="5245483"/>
              <a:ext cx="550151" cy="369332"/>
            </a:xfrm>
            <a:prstGeom prst="rect">
              <a:avLst/>
            </a:prstGeom>
            <a:noFill/>
          </p:spPr>
          <p:txBody>
            <a:bodyPr wrap="none" rtlCol="0">
              <a:spAutoFit/>
            </a:bodyPr>
            <a:lstStyle/>
            <a:p>
              <a:r>
                <a:rPr lang="en-US" dirty="0"/>
                <a:t>DS2</a:t>
              </a:r>
            </a:p>
          </p:txBody>
        </p:sp>
      </p:grpSp>
      <p:grpSp>
        <p:nvGrpSpPr>
          <p:cNvPr id="23" name="Grupo 22">
            <a:extLst>
              <a:ext uri="{FF2B5EF4-FFF2-40B4-BE49-F238E27FC236}">
                <a16:creationId xmlns:a16="http://schemas.microsoft.com/office/drawing/2014/main" id="{1B4EF93B-74DA-8C49-937B-6F38E1A570FA}"/>
              </a:ext>
            </a:extLst>
          </p:cNvPr>
          <p:cNvGrpSpPr/>
          <p:nvPr/>
        </p:nvGrpSpPr>
        <p:grpSpPr>
          <a:xfrm>
            <a:off x="5567244" y="1116315"/>
            <a:ext cx="3448417" cy="5176061"/>
            <a:chOff x="5727664" y="1116315"/>
            <a:chExt cx="3448417" cy="5176061"/>
          </a:xfrm>
        </p:grpSpPr>
        <p:sp>
          <p:nvSpPr>
            <p:cNvPr id="19" name="CuadroTexto 18">
              <a:extLst>
                <a:ext uri="{FF2B5EF4-FFF2-40B4-BE49-F238E27FC236}">
                  <a16:creationId xmlns:a16="http://schemas.microsoft.com/office/drawing/2014/main" id="{172CCC34-9A96-F546-9B68-2C6B39DED7DA}"/>
                </a:ext>
              </a:extLst>
            </p:cNvPr>
            <p:cNvSpPr txBox="1"/>
            <p:nvPr/>
          </p:nvSpPr>
          <p:spPr>
            <a:xfrm>
              <a:off x="5727664" y="1116315"/>
              <a:ext cx="1100622" cy="369332"/>
            </a:xfrm>
            <a:prstGeom prst="rect">
              <a:avLst/>
            </a:prstGeom>
            <a:noFill/>
          </p:spPr>
          <p:txBody>
            <a:bodyPr wrap="none" rtlCol="0">
              <a:spAutoFit/>
            </a:bodyPr>
            <a:lstStyle/>
            <a:p>
              <a:r>
                <a:rPr lang="en-GB" dirty="0"/>
                <a:t>Reactants</a:t>
              </a:r>
            </a:p>
          </p:txBody>
        </p:sp>
        <p:grpSp>
          <p:nvGrpSpPr>
            <p:cNvPr id="22" name="Grupo 21">
              <a:extLst>
                <a:ext uri="{FF2B5EF4-FFF2-40B4-BE49-F238E27FC236}">
                  <a16:creationId xmlns:a16="http://schemas.microsoft.com/office/drawing/2014/main" id="{FC65DB29-19FD-1345-8091-B59EE25F166A}"/>
                </a:ext>
              </a:extLst>
            </p:cNvPr>
            <p:cNvGrpSpPr/>
            <p:nvPr/>
          </p:nvGrpSpPr>
          <p:grpSpPr>
            <a:xfrm>
              <a:off x="5751830" y="1124337"/>
              <a:ext cx="3424251" cy="5168039"/>
              <a:chOff x="5719746" y="1124337"/>
              <a:chExt cx="3424251" cy="5168039"/>
            </a:xfrm>
          </p:grpSpPr>
          <p:cxnSp>
            <p:nvCxnSpPr>
              <p:cNvPr id="4" name="Conector recto 3">
                <a:extLst>
                  <a:ext uri="{FF2B5EF4-FFF2-40B4-BE49-F238E27FC236}">
                    <a16:creationId xmlns:a16="http://schemas.microsoft.com/office/drawing/2014/main" id="{FF8B214E-831C-4825-9202-655AC6D30098}"/>
                  </a:ext>
                </a:extLst>
              </p:cNvPr>
              <p:cNvCxnSpPr>
                <a:cxnSpLocks/>
              </p:cNvCxnSpPr>
              <p:nvPr/>
            </p:nvCxnSpPr>
            <p:spPr>
              <a:xfrm>
                <a:off x="6859092" y="1291959"/>
                <a:ext cx="0" cy="3929975"/>
              </a:xfrm>
              <a:prstGeom prst="line">
                <a:avLst/>
              </a:prstGeom>
              <a:ln w="28575"/>
            </p:spPr>
            <p:style>
              <a:lnRef idx="1">
                <a:schemeClr val="dk1"/>
              </a:lnRef>
              <a:fillRef idx="0">
                <a:schemeClr val="dk1"/>
              </a:fillRef>
              <a:effectRef idx="0">
                <a:schemeClr val="dk1"/>
              </a:effectRef>
              <a:fontRef idx="minor">
                <a:schemeClr val="tx1"/>
              </a:fontRef>
            </p:style>
          </p:cxnSp>
          <p:cxnSp>
            <p:nvCxnSpPr>
              <p:cNvPr id="7" name="Conector recto de flecha 6">
                <a:extLst>
                  <a:ext uri="{FF2B5EF4-FFF2-40B4-BE49-F238E27FC236}">
                    <a16:creationId xmlns:a16="http://schemas.microsoft.com/office/drawing/2014/main" id="{2A4FC65C-FC56-45FD-9F6C-69085DD65ACD}"/>
                  </a:ext>
                </a:extLst>
              </p:cNvPr>
              <p:cNvCxnSpPr/>
              <p:nvPr/>
            </p:nvCxnSpPr>
            <p:spPr>
              <a:xfrm>
                <a:off x="5963067" y="1605051"/>
                <a:ext cx="2762656"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8" name="Conector recto de flecha 37">
                <a:extLst>
                  <a:ext uri="{FF2B5EF4-FFF2-40B4-BE49-F238E27FC236}">
                    <a16:creationId xmlns:a16="http://schemas.microsoft.com/office/drawing/2014/main" id="{415D5592-8DAD-48D5-B408-AC49CE2492A4}"/>
                  </a:ext>
                </a:extLst>
              </p:cNvPr>
              <p:cNvCxnSpPr/>
              <p:nvPr/>
            </p:nvCxnSpPr>
            <p:spPr>
              <a:xfrm>
                <a:off x="5959820" y="1893639"/>
                <a:ext cx="2762656" cy="0"/>
              </a:xfrm>
              <a:prstGeom prst="straightConnector1">
                <a:avLst/>
              </a:prstGeom>
              <a:ln w="19050">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9" name="Forma libre: forma 8">
                <a:extLst>
                  <a:ext uri="{FF2B5EF4-FFF2-40B4-BE49-F238E27FC236}">
                    <a16:creationId xmlns:a16="http://schemas.microsoft.com/office/drawing/2014/main" id="{4094B28F-F530-41D0-B0DC-D588D2C080B2}"/>
                  </a:ext>
                </a:extLst>
              </p:cNvPr>
              <p:cNvSpPr/>
              <p:nvPr/>
            </p:nvSpPr>
            <p:spPr>
              <a:xfrm>
                <a:off x="6021433" y="2196365"/>
                <a:ext cx="1153264" cy="303631"/>
              </a:xfrm>
              <a:custGeom>
                <a:avLst/>
                <a:gdLst>
                  <a:gd name="connsiteX0" fmla="*/ 0 w 1153264"/>
                  <a:gd name="connsiteY0" fmla="*/ 21528 h 303631"/>
                  <a:gd name="connsiteX1" fmla="*/ 972766 w 1153264"/>
                  <a:gd name="connsiteY1" fmla="*/ 21528 h 303631"/>
                  <a:gd name="connsiteX2" fmla="*/ 1070043 w 1153264"/>
                  <a:gd name="connsiteY2" fmla="*/ 245265 h 303631"/>
                  <a:gd name="connsiteX3" fmla="*/ 58366 w 1153264"/>
                  <a:gd name="connsiteY3" fmla="*/ 303631 h 303631"/>
                </a:gdLst>
                <a:ahLst/>
                <a:cxnLst>
                  <a:cxn ang="0">
                    <a:pos x="connsiteX0" y="connsiteY0"/>
                  </a:cxn>
                  <a:cxn ang="0">
                    <a:pos x="connsiteX1" y="connsiteY1"/>
                  </a:cxn>
                  <a:cxn ang="0">
                    <a:pos x="connsiteX2" y="connsiteY2"/>
                  </a:cxn>
                  <a:cxn ang="0">
                    <a:pos x="connsiteX3" y="connsiteY3"/>
                  </a:cxn>
                </a:cxnLst>
                <a:rect l="l" t="t" r="r" b="b"/>
                <a:pathLst>
                  <a:path w="1153264" h="303631">
                    <a:moveTo>
                      <a:pt x="0" y="21528"/>
                    </a:moveTo>
                    <a:cubicBezTo>
                      <a:pt x="397213" y="2883"/>
                      <a:pt x="794426" y="-15761"/>
                      <a:pt x="972766" y="21528"/>
                    </a:cubicBezTo>
                    <a:cubicBezTo>
                      <a:pt x="1151106" y="58817"/>
                      <a:pt x="1222443" y="198248"/>
                      <a:pt x="1070043" y="245265"/>
                    </a:cubicBezTo>
                    <a:cubicBezTo>
                      <a:pt x="917643" y="292282"/>
                      <a:pt x="488004" y="297956"/>
                      <a:pt x="58366" y="303631"/>
                    </a:cubicBezTo>
                  </a:path>
                </a:pathLst>
              </a:custGeom>
              <a:noFill/>
              <a:ln w="19050">
                <a:headEnd type="non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orma libre: forma 9">
                <a:extLst>
                  <a:ext uri="{FF2B5EF4-FFF2-40B4-BE49-F238E27FC236}">
                    <a16:creationId xmlns:a16="http://schemas.microsoft.com/office/drawing/2014/main" id="{7F5363CC-84E0-4727-9515-EB7BAA621A33}"/>
                  </a:ext>
                </a:extLst>
              </p:cNvPr>
              <p:cNvSpPr/>
              <p:nvPr/>
            </p:nvSpPr>
            <p:spPr>
              <a:xfrm>
                <a:off x="5910756" y="2807514"/>
                <a:ext cx="2746873" cy="373418"/>
              </a:xfrm>
              <a:custGeom>
                <a:avLst/>
                <a:gdLst>
                  <a:gd name="connsiteX0" fmla="*/ 2746873 w 2746873"/>
                  <a:gd name="connsiteY0" fmla="*/ 32950 h 373418"/>
                  <a:gd name="connsiteX1" fmla="*/ 334414 w 2746873"/>
                  <a:gd name="connsiteY1" fmla="*/ 23222 h 373418"/>
                  <a:gd name="connsiteX2" fmla="*/ 276048 w 2746873"/>
                  <a:gd name="connsiteY2" fmla="*/ 295597 h 373418"/>
                  <a:gd name="connsiteX3" fmla="*/ 2727418 w 2746873"/>
                  <a:gd name="connsiteY3" fmla="*/ 373418 h 373418"/>
                </a:gdLst>
                <a:ahLst/>
                <a:cxnLst>
                  <a:cxn ang="0">
                    <a:pos x="connsiteX0" y="connsiteY0"/>
                  </a:cxn>
                  <a:cxn ang="0">
                    <a:pos x="connsiteX1" y="connsiteY1"/>
                  </a:cxn>
                  <a:cxn ang="0">
                    <a:pos x="connsiteX2" y="connsiteY2"/>
                  </a:cxn>
                  <a:cxn ang="0">
                    <a:pos x="connsiteX3" y="connsiteY3"/>
                  </a:cxn>
                </a:cxnLst>
                <a:rect l="l" t="t" r="r" b="b"/>
                <a:pathLst>
                  <a:path w="2746873" h="373418">
                    <a:moveTo>
                      <a:pt x="2746873" y="32950"/>
                    </a:moveTo>
                    <a:cubicBezTo>
                      <a:pt x="1746545" y="6199"/>
                      <a:pt x="746218" y="-20552"/>
                      <a:pt x="334414" y="23222"/>
                    </a:cubicBezTo>
                    <a:cubicBezTo>
                      <a:pt x="-77390" y="66996"/>
                      <a:pt x="-122786" y="237231"/>
                      <a:pt x="276048" y="295597"/>
                    </a:cubicBezTo>
                    <a:cubicBezTo>
                      <a:pt x="674882" y="353963"/>
                      <a:pt x="1701150" y="363690"/>
                      <a:pt x="2727418" y="373418"/>
                    </a:cubicBezTo>
                  </a:path>
                </a:pathLst>
              </a:custGeom>
              <a:noFill/>
              <a:ln w="19050">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orma libre: forma 11">
                <a:extLst>
                  <a:ext uri="{FF2B5EF4-FFF2-40B4-BE49-F238E27FC236}">
                    <a16:creationId xmlns:a16="http://schemas.microsoft.com/office/drawing/2014/main" id="{81AE5451-BDFB-4D33-89AE-D07C29FEC653}"/>
                  </a:ext>
                </a:extLst>
              </p:cNvPr>
              <p:cNvSpPr/>
              <p:nvPr/>
            </p:nvSpPr>
            <p:spPr>
              <a:xfrm>
                <a:off x="6040889" y="3497999"/>
                <a:ext cx="2636195" cy="609343"/>
              </a:xfrm>
              <a:custGeom>
                <a:avLst/>
                <a:gdLst>
                  <a:gd name="connsiteX0" fmla="*/ 0 w 2636195"/>
                  <a:gd name="connsiteY0" fmla="*/ 23401 h 609343"/>
                  <a:gd name="connsiteX1" fmla="*/ 972766 w 2636195"/>
                  <a:gd name="connsiteY1" fmla="*/ 23401 h 609343"/>
                  <a:gd name="connsiteX2" fmla="*/ 1089498 w 2636195"/>
                  <a:gd name="connsiteY2" fmla="*/ 266592 h 609343"/>
                  <a:gd name="connsiteX3" fmla="*/ 350195 w 2636195"/>
                  <a:gd name="connsiteY3" fmla="*/ 324958 h 609343"/>
                  <a:gd name="connsiteX4" fmla="*/ 350195 w 2636195"/>
                  <a:gd name="connsiteY4" fmla="*/ 568150 h 609343"/>
                  <a:gd name="connsiteX5" fmla="*/ 2636195 w 2636195"/>
                  <a:gd name="connsiteY5" fmla="*/ 607060 h 609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36195" h="609343">
                    <a:moveTo>
                      <a:pt x="0" y="23401"/>
                    </a:moveTo>
                    <a:cubicBezTo>
                      <a:pt x="395591" y="3135"/>
                      <a:pt x="791183" y="-17131"/>
                      <a:pt x="972766" y="23401"/>
                    </a:cubicBezTo>
                    <a:cubicBezTo>
                      <a:pt x="1154349" y="63933"/>
                      <a:pt x="1193260" y="216333"/>
                      <a:pt x="1089498" y="266592"/>
                    </a:cubicBezTo>
                    <a:cubicBezTo>
                      <a:pt x="985736" y="316851"/>
                      <a:pt x="473412" y="274698"/>
                      <a:pt x="350195" y="324958"/>
                    </a:cubicBezTo>
                    <a:cubicBezTo>
                      <a:pt x="226978" y="375218"/>
                      <a:pt x="-30805" y="521133"/>
                      <a:pt x="350195" y="568150"/>
                    </a:cubicBezTo>
                    <a:cubicBezTo>
                      <a:pt x="731195" y="615167"/>
                      <a:pt x="1683695" y="611113"/>
                      <a:pt x="2636195" y="607060"/>
                    </a:cubicBezTo>
                  </a:path>
                </a:pathLst>
              </a:custGeom>
              <a:noFill/>
              <a:ln w="19050">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orma libre: forma 12">
                <a:extLst>
                  <a:ext uri="{FF2B5EF4-FFF2-40B4-BE49-F238E27FC236}">
                    <a16:creationId xmlns:a16="http://schemas.microsoft.com/office/drawing/2014/main" id="{2F88F776-3920-4283-A5CF-E6E89051F6D1}"/>
                  </a:ext>
                </a:extLst>
              </p:cNvPr>
              <p:cNvSpPr/>
              <p:nvPr/>
            </p:nvSpPr>
            <p:spPr>
              <a:xfrm>
                <a:off x="6116886" y="4438774"/>
                <a:ext cx="2531015" cy="619596"/>
              </a:xfrm>
              <a:custGeom>
                <a:avLst/>
                <a:gdLst>
                  <a:gd name="connsiteX0" fmla="*/ 2531015 w 2531015"/>
                  <a:gd name="connsiteY0" fmla="*/ 26209 h 619596"/>
                  <a:gd name="connsiteX1" fmla="*/ 264471 w 2531015"/>
                  <a:gd name="connsiteY1" fmla="*/ 26209 h 619596"/>
                  <a:gd name="connsiteX2" fmla="*/ 108828 w 2531015"/>
                  <a:gd name="connsiteY2" fmla="*/ 298583 h 619596"/>
                  <a:gd name="connsiteX3" fmla="*/ 828675 w 2531015"/>
                  <a:gd name="connsiteY3" fmla="*/ 347222 h 619596"/>
                  <a:gd name="connsiteX4" fmla="*/ 974590 w 2531015"/>
                  <a:gd name="connsiteY4" fmla="*/ 570958 h 619596"/>
                  <a:gd name="connsiteX5" fmla="*/ 99101 w 2531015"/>
                  <a:gd name="connsiteY5" fmla="*/ 619596 h 619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1015" h="619596">
                    <a:moveTo>
                      <a:pt x="2531015" y="26209"/>
                    </a:moveTo>
                    <a:cubicBezTo>
                      <a:pt x="1599592" y="3511"/>
                      <a:pt x="668169" y="-19187"/>
                      <a:pt x="264471" y="26209"/>
                    </a:cubicBezTo>
                    <a:cubicBezTo>
                      <a:pt x="-139227" y="71605"/>
                      <a:pt x="14794" y="245081"/>
                      <a:pt x="108828" y="298583"/>
                    </a:cubicBezTo>
                    <a:cubicBezTo>
                      <a:pt x="202862" y="352085"/>
                      <a:pt x="684381" y="301826"/>
                      <a:pt x="828675" y="347222"/>
                    </a:cubicBezTo>
                    <a:cubicBezTo>
                      <a:pt x="972969" y="392618"/>
                      <a:pt x="1096185" y="525562"/>
                      <a:pt x="974590" y="570958"/>
                    </a:cubicBezTo>
                    <a:cubicBezTo>
                      <a:pt x="852995" y="616354"/>
                      <a:pt x="476048" y="617975"/>
                      <a:pt x="99101" y="619596"/>
                    </a:cubicBezTo>
                  </a:path>
                </a:pathLst>
              </a:custGeom>
              <a:noFill/>
              <a:ln w="19050">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CuadroTexto 13">
                <a:extLst>
                  <a:ext uri="{FF2B5EF4-FFF2-40B4-BE49-F238E27FC236}">
                    <a16:creationId xmlns:a16="http://schemas.microsoft.com/office/drawing/2014/main" id="{AF771317-03F5-4DF0-99C3-31CC8113F3C7}"/>
                  </a:ext>
                </a:extLst>
              </p:cNvPr>
              <p:cNvSpPr txBox="1"/>
              <p:nvPr/>
            </p:nvSpPr>
            <p:spPr>
              <a:xfrm>
                <a:off x="5719747" y="1398542"/>
                <a:ext cx="301686" cy="369332"/>
              </a:xfrm>
              <a:prstGeom prst="rect">
                <a:avLst/>
              </a:prstGeom>
              <a:noFill/>
            </p:spPr>
            <p:txBody>
              <a:bodyPr wrap="none" rtlCol="0">
                <a:spAutoFit/>
              </a:bodyPr>
              <a:lstStyle/>
              <a:p>
                <a:r>
                  <a:rPr lang="en-US"/>
                  <a:t>1</a:t>
                </a:r>
              </a:p>
            </p:txBody>
          </p:sp>
          <p:sp>
            <p:nvSpPr>
              <p:cNvPr id="15" name="CuadroTexto 14">
                <a:extLst>
                  <a:ext uri="{FF2B5EF4-FFF2-40B4-BE49-F238E27FC236}">
                    <a16:creationId xmlns:a16="http://schemas.microsoft.com/office/drawing/2014/main" id="{28C3015F-B37B-458A-9A4C-93312A0F9140}"/>
                  </a:ext>
                </a:extLst>
              </p:cNvPr>
              <p:cNvSpPr txBox="1"/>
              <p:nvPr/>
            </p:nvSpPr>
            <p:spPr>
              <a:xfrm>
                <a:off x="6584016" y="5253164"/>
                <a:ext cx="550151" cy="369332"/>
              </a:xfrm>
              <a:prstGeom prst="rect">
                <a:avLst/>
              </a:prstGeom>
              <a:noFill/>
            </p:spPr>
            <p:txBody>
              <a:bodyPr wrap="none" rtlCol="0">
                <a:spAutoFit/>
              </a:bodyPr>
              <a:lstStyle/>
              <a:p>
                <a:r>
                  <a:rPr lang="en-US" err="1"/>
                  <a:t>DS1</a:t>
                </a:r>
                <a:endParaRPr lang="en-US"/>
              </a:p>
            </p:txBody>
          </p:sp>
          <p:sp>
            <p:nvSpPr>
              <p:cNvPr id="57" name="CuadroTexto 56">
                <a:extLst>
                  <a:ext uri="{FF2B5EF4-FFF2-40B4-BE49-F238E27FC236}">
                    <a16:creationId xmlns:a16="http://schemas.microsoft.com/office/drawing/2014/main" id="{A164349D-F3AD-4ECC-A5CA-2FDB18D0DD5D}"/>
                  </a:ext>
                </a:extLst>
              </p:cNvPr>
              <p:cNvSpPr txBox="1"/>
              <p:nvPr/>
            </p:nvSpPr>
            <p:spPr>
              <a:xfrm>
                <a:off x="5747567" y="1995154"/>
                <a:ext cx="301686" cy="369332"/>
              </a:xfrm>
              <a:prstGeom prst="rect">
                <a:avLst/>
              </a:prstGeom>
              <a:noFill/>
            </p:spPr>
            <p:txBody>
              <a:bodyPr wrap="none" rtlCol="0">
                <a:spAutoFit/>
              </a:bodyPr>
              <a:lstStyle/>
              <a:p>
                <a:r>
                  <a:rPr lang="en-US"/>
                  <a:t>2</a:t>
                </a:r>
              </a:p>
            </p:txBody>
          </p:sp>
          <p:sp>
            <p:nvSpPr>
              <p:cNvPr id="58" name="CuadroTexto 57">
                <a:extLst>
                  <a:ext uri="{FF2B5EF4-FFF2-40B4-BE49-F238E27FC236}">
                    <a16:creationId xmlns:a16="http://schemas.microsoft.com/office/drawing/2014/main" id="{252485FF-1418-4418-9145-DF360D6C9D36}"/>
                  </a:ext>
                </a:extLst>
              </p:cNvPr>
              <p:cNvSpPr txBox="1"/>
              <p:nvPr/>
            </p:nvSpPr>
            <p:spPr>
              <a:xfrm>
                <a:off x="5760542" y="3339819"/>
                <a:ext cx="301686" cy="369332"/>
              </a:xfrm>
              <a:prstGeom prst="rect">
                <a:avLst/>
              </a:prstGeom>
              <a:noFill/>
            </p:spPr>
            <p:txBody>
              <a:bodyPr wrap="none" rtlCol="0">
                <a:spAutoFit/>
              </a:bodyPr>
              <a:lstStyle/>
              <a:p>
                <a:r>
                  <a:rPr lang="en-US"/>
                  <a:t>3</a:t>
                </a:r>
              </a:p>
            </p:txBody>
          </p:sp>
          <p:sp>
            <p:nvSpPr>
              <p:cNvPr id="59" name="CuadroTexto 58">
                <a:extLst>
                  <a:ext uri="{FF2B5EF4-FFF2-40B4-BE49-F238E27FC236}">
                    <a16:creationId xmlns:a16="http://schemas.microsoft.com/office/drawing/2014/main" id="{A197E30D-32A6-447E-BFFB-229B0001C654}"/>
                  </a:ext>
                </a:extLst>
              </p:cNvPr>
              <p:cNvSpPr txBox="1"/>
              <p:nvPr/>
            </p:nvSpPr>
            <p:spPr>
              <a:xfrm>
                <a:off x="8725707" y="1733478"/>
                <a:ext cx="301686" cy="369332"/>
              </a:xfrm>
              <a:prstGeom prst="rect">
                <a:avLst/>
              </a:prstGeom>
              <a:noFill/>
            </p:spPr>
            <p:txBody>
              <a:bodyPr wrap="none" rtlCol="0">
                <a:spAutoFit/>
              </a:bodyPr>
              <a:lstStyle/>
              <a:p>
                <a:r>
                  <a:rPr lang="en-US"/>
                  <a:t>4</a:t>
                </a:r>
              </a:p>
            </p:txBody>
          </p:sp>
          <p:sp>
            <p:nvSpPr>
              <p:cNvPr id="61" name="CuadroTexto 60">
                <a:extLst>
                  <a:ext uri="{FF2B5EF4-FFF2-40B4-BE49-F238E27FC236}">
                    <a16:creationId xmlns:a16="http://schemas.microsoft.com/office/drawing/2014/main" id="{25959401-7D7A-4594-80F7-B38E4693983F}"/>
                  </a:ext>
                </a:extLst>
              </p:cNvPr>
              <p:cNvSpPr txBox="1"/>
              <p:nvPr/>
            </p:nvSpPr>
            <p:spPr>
              <a:xfrm>
                <a:off x="8647901" y="4235590"/>
                <a:ext cx="301686" cy="369332"/>
              </a:xfrm>
              <a:prstGeom prst="rect">
                <a:avLst/>
              </a:prstGeom>
              <a:noFill/>
            </p:spPr>
            <p:txBody>
              <a:bodyPr wrap="none" rtlCol="0">
                <a:spAutoFit/>
              </a:bodyPr>
              <a:lstStyle/>
              <a:p>
                <a:r>
                  <a:rPr lang="en-US"/>
                  <a:t>6</a:t>
                </a:r>
              </a:p>
            </p:txBody>
          </p:sp>
          <p:sp>
            <p:nvSpPr>
              <p:cNvPr id="62" name="CuadroTexto 61">
                <a:extLst>
                  <a:ext uri="{FF2B5EF4-FFF2-40B4-BE49-F238E27FC236}">
                    <a16:creationId xmlns:a16="http://schemas.microsoft.com/office/drawing/2014/main" id="{C4B053A1-0240-44F1-A999-DC031471742A}"/>
                  </a:ext>
                </a:extLst>
              </p:cNvPr>
              <p:cNvSpPr txBox="1"/>
              <p:nvPr/>
            </p:nvSpPr>
            <p:spPr>
              <a:xfrm>
                <a:off x="8690120" y="2653889"/>
                <a:ext cx="301686" cy="369332"/>
              </a:xfrm>
              <a:prstGeom prst="rect">
                <a:avLst/>
              </a:prstGeom>
              <a:noFill/>
            </p:spPr>
            <p:txBody>
              <a:bodyPr wrap="none" rtlCol="0">
                <a:spAutoFit/>
              </a:bodyPr>
              <a:lstStyle/>
              <a:p>
                <a:r>
                  <a:rPr lang="en-US"/>
                  <a:t>5</a:t>
                </a:r>
              </a:p>
            </p:txBody>
          </p:sp>
          <p:sp>
            <p:nvSpPr>
              <p:cNvPr id="63" name="CuadroTexto 62">
                <a:extLst>
                  <a:ext uri="{FF2B5EF4-FFF2-40B4-BE49-F238E27FC236}">
                    <a16:creationId xmlns:a16="http://schemas.microsoft.com/office/drawing/2014/main" id="{631BF0BC-60AD-4FE3-94F8-B7873761D951}"/>
                  </a:ext>
                </a:extLst>
              </p:cNvPr>
              <p:cNvSpPr txBox="1"/>
              <p:nvPr/>
            </p:nvSpPr>
            <p:spPr>
              <a:xfrm>
                <a:off x="5719746" y="5646045"/>
                <a:ext cx="3424251" cy="646331"/>
              </a:xfrm>
              <a:prstGeom prst="rect">
                <a:avLst/>
              </a:prstGeom>
              <a:noFill/>
            </p:spPr>
            <p:txBody>
              <a:bodyPr wrap="square" rtlCol="0">
                <a:spAutoFit/>
              </a:bodyPr>
              <a:lstStyle/>
              <a:p>
                <a:r>
                  <a:rPr lang="es-ES_tradnl" sz="1200" dirty="0" err="1"/>
                  <a:t>Adapted</a:t>
                </a:r>
                <a:r>
                  <a:rPr lang="es-ES_tradnl" sz="1200" dirty="0"/>
                  <a:t> </a:t>
                </a:r>
                <a:r>
                  <a:rPr lang="es-ES_tradnl" sz="1200" dirty="0" err="1"/>
                  <a:t>from</a:t>
                </a:r>
                <a:r>
                  <a:rPr lang="es-ES_tradnl" sz="1200" dirty="0"/>
                  <a:t> </a:t>
                </a:r>
                <a:r>
                  <a:rPr lang="es-ES_tradnl" sz="1200" dirty="0" err="1"/>
                  <a:t>Steinfeld</a:t>
                </a:r>
                <a:r>
                  <a:rPr lang="es-ES_tradnl" sz="1200" dirty="0"/>
                  <a:t>, Francisco, </a:t>
                </a:r>
                <a:r>
                  <a:rPr lang="es-ES_tradnl" sz="1200" dirty="0" err="1"/>
                  <a:t>Hase</a:t>
                </a:r>
                <a:r>
                  <a:rPr lang="es-ES_tradnl" sz="1200" dirty="0"/>
                  <a:t>. </a:t>
                </a:r>
                <a:r>
                  <a:rPr lang="es-ES_tradnl" sz="1200" i="1" dirty="0" err="1"/>
                  <a:t>Chemical</a:t>
                </a:r>
                <a:r>
                  <a:rPr lang="es-ES_tradnl" sz="1200" i="1" dirty="0"/>
                  <a:t> </a:t>
                </a:r>
                <a:r>
                  <a:rPr lang="es-ES_tradnl" sz="1200" i="1" dirty="0" err="1"/>
                  <a:t>Kinetics</a:t>
                </a:r>
                <a:r>
                  <a:rPr lang="es-ES_tradnl" sz="1200" i="1" dirty="0"/>
                  <a:t> and Dynamics</a:t>
                </a:r>
                <a:r>
                  <a:rPr lang="es-ES_tradnl" sz="1200" dirty="0"/>
                  <a:t>, 2nd ed. Prentice-Hall, Inc. (1999)</a:t>
                </a:r>
              </a:p>
            </p:txBody>
          </p:sp>
          <p:sp>
            <p:nvSpPr>
              <p:cNvPr id="51" name="CuadroTexto 50">
                <a:extLst>
                  <a:ext uri="{FF2B5EF4-FFF2-40B4-BE49-F238E27FC236}">
                    <a16:creationId xmlns:a16="http://schemas.microsoft.com/office/drawing/2014/main" id="{BA8454D4-5E09-9148-91B3-1B8DB28108FA}"/>
                  </a:ext>
                </a:extLst>
              </p:cNvPr>
              <p:cNvSpPr txBox="1"/>
              <p:nvPr/>
            </p:nvSpPr>
            <p:spPr>
              <a:xfrm>
                <a:off x="7821157" y="1124337"/>
                <a:ext cx="1009700" cy="369332"/>
              </a:xfrm>
              <a:prstGeom prst="rect">
                <a:avLst/>
              </a:prstGeom>
              <a:noFill/>
            </p:spPr>
            <p:txBody>
              <a:bodyPr wrap="none" rtlCol="0">
                <a:spAutoFit/>
              </a:bodyPr>
              <a:lstStyle/>
              <a:p>
                <a:r>
                  <a:rPr lang="en-GB" dirty="0"/>
                  <a:t>Products</a:t>
                </a:r>
              </a:p>
            </p:txBody>
          </p:sp>
        </p:grpSp>
      </p:grpSp>
      <p:sp>
        <p:nvSpPr>
          <p:cNvPr id="53" name="CuadroTexto 52">
            <a:extLst>
              <a:ext uri="{FF2B5EF4-FFF2-40B4-BE49-F238E27FC236}">
                <a16:creationId xmlns:a16="http://schemas.microsoft.com/office/drawing/2014/main" id="{7B68B46D-06F3-40FA-9387-CF16544D9D81}"/>
              </a:ext>
            </a:extLst>
          </p:cNvPr>
          <p:cNvSpPr txBox="1"/>
          <p:nvPr/>
        </p:nvSpPr>
        <p:spPr>
          <a:xfrm>
            <a:off x="0" y="6585789"/>
            <a:ext cx="9144000" cy="276999"/>
          </a:xfrm>
          <a:prstGeom prst="rect">
            <a:avLst/>
          </a:prstGeom>
          <a:solidFill>
            <a:schemeClr val="accent2"/>
          </a:solidFill>
        </p:spPr>
        <p:txBody>
          <a:bodyPr wrap="square" rtlCol="0">
            <a:spAutoFit/>
          </a:bodyPr>
          <a:lstStyle/>
          <a:p>
            <a:r>
              <a:rPr lang="es-ES" sz="1200" b="1" dirty="0">
                <a:solidFill>
                  <a:schemeClr val="bg1"/>
                </a:solidFill>
              </a:rPr>
              <a:t>(</a:t>
            </a:r>
            <a:r>
              <a:rPr lang="es-ES" sz="1200" b="1" dirty="0" err="1">
                <a:solidFill>
                  <a:schemeClr val="bg1"/>
                </a:solidFill>
              </a:rPr>
              <a:t>Statistical</a:t>
            </a:r>
            <a:r>
              <a:rPr lang="es-ES" sz="1200" b="1" dirty="0">
                <a:solidFill>
                  <a:schemeClr val="bg1"/>
                </a:solidFill>
              </a:rPr>
              <a:t>) </a:t>
            </a:r>
            <a:r>
              <a:rPr lang="es-ES" sz="1200" b="1" dirty="0" err="1">
                <a:solidFill>
                  <a:schemeClr val="bg1"/>
                </a:solidFill>
              </a:rPr>
              <a:t>Reaction</a:t>
            </a:r>
            <a:r>
              <a:rPr lang="es-ES" sz="1200" b="1" dirty="0">
                <a:solidFill>
                  <a:schemeClr val="bg1"/>
                </a:solidFill>
              </a:rPr>
              <a:t> </a:t>
            </a:r>
            <a:r>
              <a:rPr lang="es-ES" sz="1200" b="1" dirty="0" err="1">
                <a:solidFill>
                  <a:schemeClr val="bg1"/>
                </a:solidFill>
              </a:rPr>
              <a:t>Rate</a:t>
            </a:r>
            <a:r>
              <a:rPr lang="es-ES" sz="1200" b="1" dirty="0">
                <a:solidFill>
                  <a:schemeClr val="bg1"/>
                </a:solidFill>
              </a:rPr>
              <a:t> </a:t>
            </a:r>
            <a:r>
              <a:rPr lang="es-ES" sz="1200" b="1" dirty="0" err="1">
                <a:solidFill>
                  <a:schemeClr val="bg1"/>
                </a:solidFill>
              </a:rPr>
              <a:t>Theories</a:t>
            </a:r>
            <a:endParaRPr lang="es-ES" sz="1200" b="1" dirty="0">
              <a:solidFill>
                <a:schemeClr val="bg1"/>
              </a:solidFill>
            </a:endParaRPr>
          </a:p>
        </p:txBody>
      </p:sp>
    </p:spTree>
    <p:extLst>
      <p:ext uri="{BB962C8B-B14F-4D97-AF65-F5344CB8AC3E}">
        <p14:creationId xmlns:p14="http://schemas.microsoft.com/office/powerpoint/2010/main" val="3681932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Box 64">
            <a:extLst>
              <a:ext uri="{FF2B5EF4-FFF2-40B4-BE49-F238E27FC236}">
                <a16:creationId xmlns:a16="http://schemas.microsoft.com/office/drawing/2014/main" id="{1ABFF68C-D3FA-488D-922A-B540A90C4EA7}"/>
              </a:ext>
            </a:extLst>
          </p:cNvPr>
          <p:cNvSpPr txBox="1">
            <a:spLocks noChangeArrowheads="1"/>
          </p:cNvSpPr>
          <p:nvPr/>
        </p:nvSpPr>
        <p:spPr bwMode="auto">
          <a:xfrm>
            <a:off x="-1" y="0"/>
            <a:ext cx="9143999" cy="369332"/>
          </a:xfrm>
          <a:prstGeom prst="rect">
            <a:avLst/>
          </a:prstGeom>
          <a:solidFill>
            <a:schemeClr val="bg2"/>
          </a:solidFill>
          <a:ln w="9525">
            <a:noFill/>
            <a:miter lim="800000"/>
            <a:headEnd/>
            <a:tailEnd/>
          </a:ln>
        </p:spPr>
        <p:txBody>
          <a:bodyPr wrap="square">
            <a:spAutoFit/>
          </a:bodyPr>
          <a:lstStyle/>
          <a:p>
            <a:r>
              <a:rPr lang="en-US" b="1">
                <a:solidFill>
                  <a:schemeClr val="accent2"/>
                </a:solidFill>
                <a:latin typeface="Verdana" pitchFamily="34" charset="0"/>
              </a:rPr>
              <a:t>Transition State Theory		</a:t>
            </a:r>
            <a:r>
              <a:rPr lang="en-GB" b="1">
                <a:solidFill>
                  <a:srgbClr val="002060"/>
                </a:solidFill>
                <a:sym typeface="Symbol" panose="05050102010706020507" pitchFamily="18" charset="2"/>
              </a:rPr>
              <a:t>Discussion of the Main Assumptions</a:t>
            </a:r>
            <a:endParaRPr lang="en-US" b="1" baseline="30000">
              <a:solidFill>
                <a:schemeClr val="accent2"/>
              </a:solidFill>
              <a:latin typeface="Verdana" pitchFamily="34" charset="0"/>
            </a:endParaRPr>
          </a:p>
        </p:txBody>
      </p:sp>
      <p:sp>
        <p:nvSpPr>
          <p:cNvPr id="2" name="Marcador de número de diapositiva 1">
            <a:extLst>
              <a:ext uri="{FF2B5EF4-FFF2-40B4-BE49-F238E27FC236}">
                <a16:creationId xmlns:a16="http://schemas.microsoft.com/office/drawing/2014/main" id="{FC1D889C-EA66-4B3D-A875-D41DFDF9905A}"/>
              </a:ext>
            </a:extLst>
          </p:cNvPr>
          <p:cNvSpPr>
            <a:spLocks noGrp="1"/>
          </p:cNvSpPr>
          <p:nvPr>
            <p:ph type="sldNum" sz="quarter" idx="12"/>
          </p:nvPr>
        </p:nvSpPr>
        <p:spPr/>
        <p:txBody>
          <a:bodyPr/>
          <a:lstStyle/>
          <a:p>
            <a:fld id="{DFA4F046-044E-46E9-9F2A-D598350E22B2}" type="slidenum">
              <a:rPr lang="es-ES" smtClean="0"/>
              <a:t>19</a:t>
            </a:fld>
            <a:endParaRPr lang="es-ES"/>
          </a:p>
        </p:txBody>
      </p:sp>
      <p:pic>
        <p:nvPicPr>
          <p:cNvPr id="5122" name="Picture 2" descr="Figure">
            <a:extLst>
              <a:ext uri="{FF2B5EF4-FFF2-40B4-BE49-F238E27FC236}">
                <a16:creationId xmlns:a16="http://schemas.microsoft.com/office/drawing/2014/main" id="{A37493C4-C2E1-49F3-AC60-152441B049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1894" y="1649483"/>
            <a:ext cx="4762500" cy="4429125"/>
          </a:xfrm>
          <a:prstGeom prst="rect">
            <a:avLst/>
          </a:prstGeom>
          <a:noFill/>
          <a:extLst>
            <a:ext uri="{909E8E84-426E-40DD-AFC4-6F175D3DCCD1}">
              <a14:hiddenFill xmlns:a14="http://schemas.microsoft.com/office/drawing/2010/main">
                <a:solidFill>
                  <a:srgbClr val="FFFFFF"/>
                </a:solidFill>
              </a14:hiddenFill>
            </a:ext>
          </a:extLst>
        </p:spPr>
      </p:pic>
      <p:sp>
        <p:nvSpPr>
          <p:cNvPr id="3" name="CuadroTexto 2">
            <a:extLst>
              <a:ext uri="{FF2B5EF4-FFF2-40B4-BE49-F238E27FC236}">
                <a16:creationId xmlns:a16="http://schemas.microsoft.com/office/drawing/2014/main" id="{DE0944F0-BE1F-4ED6-BEB8-A8BE8711DE81}"/>
              </a:ext>
            </a:extLst>
          </p:cNvPr>
          <p:cNvSpPr txBox="1"/>
          <p:nvPr/>
        </p:nvSpPr>
        <p:spPr>
          <a:xfrm>
            <a:off x="404035" y="467947"/>
            <a:ext cx="8378456" cy="1077218"/>
          </a:xfrm>
          <a:prstGeom prst="rect">
            <a:avLst/>
          </a:prstGeom>
          <a:noFill/>
        </p:spPr>
        <p:txBody>
          <a:bodyPr wrap="square" rtlCol="0">
            <a:spAutoFit/>
          </a:bodyPr>
          <a:lstStyle/>
          <a:p>
            <a:pPr>
              <a:spcAft>
                <a:spcPts val="1200"/>
              </a:spcAft>
            </a:pPr>
            <a:r>
              <a:rPr lang="es-ES" b="1" err="1">
                <a:solidFill>
                  <a:srgbClr val="002060"/>
                </a:solidFill>
              </a:rPr>
              <a:t>Example</a:t>
            </a:r>
            <a:r>
              <a:rPr lang="es-ES" b="1">
                <a:solidFill>
                  <a:srgbClr val="002060"/>
                </a:solidFill>
              </a:rPr>
              <a:t>: </a:t>
            </a:r>
            <a:r>
              <a:rPr lang="en-US"/>
              <a:t>The </a:t>
            </a:r>
            <a:r>
              <a:rPr lang="en-US" err="1"/>
              <a:t>H</a:t>
            </a:r>
            <a:r>
              <a:rPr lang="en-US" baseline="-25000" err="1"/>
              <a:t>2</a:t>
            </a:r>
            <a:r>
              <a:rPr lang="en-US"/>
              <a:t> + Cl hydrogen abstraction </a:t>
            </a:r>
            <a:r>
              <a:rPr lang="en-US" err="1"/>
              <a:t>reaction</a:t>
            </a:r>
            <a:r>
              <a:rPr lang="en-US" baseline="30000" err="1"/>
              <a:t>1</a:t>
            </a:r>
            <a:endParaRPr lang="en-US" baseline="30000"/>
          </a:p>
          <a:p>
            <a:pPr>
              <a:spcAft>
                <a:spcPts val="1200"/>
              </a:spcAft>
            </a:pPr>
            <a:r>
              <a:rPr lang="en-US"/>
              <a:t>Percentage change in the rate constants upon including anharmonicity, </a:t>
            </a:r>
            <a:r>
              <a:rPr lang="en-US" err="1"/>
              <a:t>recrossing</a:t>
            </a:r>
            <a:r>
              <a:rPr lang="en-US"/>
              <a:t>, quantum rotational partition functions and tunneling.</a:t>
            </a:r>
          </a:p>
        </p:txBody>
      </p:sp>
      <p:sp>
        <p:nvSpPr>
          <p:cNvPr id="48" name="CuadroTexto 47">
            <a:extLst>
              <a:ext uri="{FF2B5EF4-FFF2-40B4-BE49-F238E27FC236}">
                <a16:creationId xmlns:a16="http://schemas.microsoft.com/office/drawing/2014/main" id="{EB39077A-8722-4B23-9F02-FB3EB56C2BD3}"/>
              </a:ext>
            </a:extLst>
          </p:cNvPr>
          <p:cNvSpPr txBox="1"/>
          <p:nvPr/>
        </p:nvSpPr>
        <p:spPr>
          <a:xfrm>
            <a:off x="1355715" y="6139012"/>
            <a:ext cx="6833593" cy="338554"/>
          </a:xfrm>
          <a:prstGeom prst="rect">
            <a:avLst/>
          </a:prstGeom>
          <a:noFill/>
        </p:spPr>
        <p:txBody>
          <a:bodyPr wrap="square" rtlCol="0">
            <a:spAutoFit/>
          </a:bodyPr>
          <a:lstStyle/>
          <a:p>
            <a:r>
              <a:rPr lang="es-ES_tradnl" sz="1600" baseline="30000" dirty="0"/>
              <a:t>1</a:t>
            </a:r>
            <a:r>
              <a:rPr lang="es-ES_tradnl" sz="1600" dirty="0"/>
              <a:t> J. A. Sansón, M.L. Sánchez and J. C. Corchado, </a:t>
            </a:r>
            <a:r>
              <a:rPr lang="es-ES_tradnl" sz="1600" i="1" dirty="0"/>
              <a:t>J. </a:t>
            </a:r>
            <a:r>
              <a:rPr lang="es-ES_tradnl" sz="1600" i="1" dirty="0" err="1"/>
              <a:t>Phys</a:t>
            </a:r>
            <a:r>
              <a:rPr lang="es-ES_tradnl" sz="1600" i="1" dirty="0"/>
              <a:t> </a:t>
            </a:r>
            <a:r>
              <a:rPr lang="es-ES_tradnl" sz="1600" i="1" dirty="0" err="1"/>
              <a:t>Chem</a:t>
            </a:r>
            <a:r>
              <a:rPr lang="es-ES_tradnl" sz="1600" i="1" dirty="0"/>
              <a:t>. A 110</a:t>
            </a:r>
            <a:r>
              <a:rPr lang="es-ES_tradnl" sz="1600" dirty="0"/>
              <a:t>, 589 (2006).</a:t>
            </a:r>
          </a:p>
        </p:txBody>
      </p:sp>
      <p:pic>
        <p:nvPicPr>
          <p:cNvPr id="4098" name="Picture 2" descr="/var/folders/fc/90kxm76x6xl5nybc_kczyz5m0000gn/T/com.microsoft.Powerpoint/WebArchiveCopyPasteTempFiles/vj4wAAAAASUVORK5CYII=">
            <a:extLst>
              <a:ext uri="{FF2B5EF4-FFF2-40B4-BE49-F238E27FC236}">
                <a16:creationId xmlns:a16="http://schemas.microsoft.com/office/drawing/2014/main" id="{104FD702-5949-D645-B3BE-0D0DF7758DD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38799" y="2137260"/>
            <a:ext cx="3143691" cy="2875429"/>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5" name="CuadroTexto 4">
                <a:extLst>
                  <a:ext uri="{FF2B5EF4-FFF2-40B4-BE49-F238E27FC236}">
                    <a16:creationId xmlns:a16="http://schemas.microsoft.com/office/drawing/2014/main" id="{D7A2F1D3-4642-284D-BA96-1E5CEBE682E4}"/>
                  </a:ext>
                </a:extLst>
              </p:cNvPr>
              <p:cNvSpPr txBox="1"/>
              <p:nvPr/>
            </p:nvSpPr>
            <p:spPr>
              <a:xfrm>
                <a:off x="5633934" y="5026137"/>
                <a:ext cx="3330560" cy="585610"/>
              </a:xfrm>
              <a:prstGeom prst="rect">
                <a:avLst/>
              </a:prstGeom>
              <a:noFill/>
            </p:spPr>
            <p:txBody>
              <a:bodyPr wrap="square" rtlCol="0">
                <a:spAutoFit/>
              </a:bodyPr>
              <a:lstStyle/>
              <a:p>
                <a14:m>
                  <m:oMath xmlns:m="http://schemas.openxmlformats.org/officeDocument/2006/math">
                    <m:sSubSup>
                      <m:sSubSupPr>
                        <m:ctrlPr>
                          <a:rPr lang="es-ES" sz="1600" i="1" smtClean="0">
                            <a:latin typeface="Cambria Math" panose="02040503050406030204" pitchFamily="18" charset="0"/>
                          </a:rPr>
                        </m:ctrlPr>
                      </m:sSubSupPr>
                      <m:e>
                        <m:r>
                          <a:rPr lang="es-ES" sz="1600" b="0" i="1" smtClean="0">
                            <a:latin typeface="Cambria Math" panose="02040503050406030204" pitchFamily="18" charset="0"/>
                          </a:rPr>
                          <m:t>𝑉</m:t>
                        </m:r>
                      </m:e>
                      <m:sub>
                        <m:r>
                          <a:rPr lang="es-ES" sz="1600" b="0" i="1" smtClean="0">
                            <a:latin typeface="Cambria Math" panose="02040503050406030204" pitchFamily="18" charset="0"/>
                          </a:rPr>
                          <m:t>𝑎</m:t>
                        </m:r>
                      </m:sub>
                      <m:sup>
                        <m:r>
                          <a:rPr lang="es-ES" sz="1600" b="0" i="1" smtClean="0">
                            <a:latin typeface="Cambria Math" panose="02040503050406030204" pitchFamily="18" charset="0"/>
                          </a:rPr>
                          <m:t>𝐺</m:t>
                        </m:r>
                      </m:sup>
                    </m:sSubSup>
                  </m:oMath>
                </a14:m>
                <a:r>
                  <a:rPr lang="es-ES" sz="1600" dirty="0"/>
                  <a:t>(</a:t>
                </a:r>
                <a:r>
                  <a:rPr lang="es-ES" sz="1600" i="1" dirty="0"/>
                  <a:t>V</a:t>
                </a:r>
                <a:r>
                  <a:rPr lang="es-ES" sz="1600" baseline="-25000" dirty="0"/>
                  <a:t>MEP</a:t>
                </a:r>
                <a:r>
                  <a:rPr lang="es-ES" sz="1600" dirty="0"/>
                  <a:t>+ZPE) Solid line: </a:t>
                </a:r>
                <a:r>
                  <a:rPr lang="es-ES" sz="1600" dirty="0" err="1"/>
                  <a:t>anharmonic</a:t>
                </a:r>
                <a:r>
                  <a:rPr lang="es-ES" sz="1600" dirty="0"/>
                  <a:t> </a:t>
                </a:r>
                <a:r>
                  <a:rPr lang="es-ES" sz="1600" dirty="0" err="1"/>
                  <a:t>ZPEs</a:t>
                </a:r>
                <a:r>
                  <a:rPr lang="es-ES" sz="1600" dirty="0"/>
                  <a:t>. </a:t>
                </a:r>
                <a:r>
                  <a:rPr lang="es-ES" sz="1600" dirty="0" err="1"/>
                  <a:t>Dashed</a:t>
                </a:r>
                <a:r>
                  <a:rPr lang="es-ES" sz="1600" dirty="0"/>
                  <a:t> line: </a:t>
                </a:r>
                <a:r>
                  <a:rPr lang="es-ES" sz="1600" dirty="0" err="1"/>
                  <a:t>harmonic</a:t>
                </a:r>
                <a:r>
                  <a:rPr lang="es-ES" sz="1600" dirty="0"/>
                  <a:t> </a:t>
                </a:r>
                <a:r>
                  <a:rPr lang="es-ES" sz="1600" dirty="0" err="1"/>
                  <a:t>ZPEs</a:t>
                </a:r>
                <a:r>
                  <a:rPr lang="es-ES" sz="1600" dirty="0"/>
                  <a:t>.</a:t>
                </a:r>
              </a:p>
            </p:txBody>
          </p:sp>
        </mc:Choice>
        <mc:Fallback xmlns="">
          <p:sp>
            <p:nvSpPr>
              <p:cNvPr id="5" name="CuadroTexto 4">
                <a:extLst>
                  <a:ext uri="{FF2B5EF4-FFF2-40B4-BE49-F238E27FC236}">
                    <a16:creationId xmlns:a16="http://schemas.microsoft.com/office/drawing/2014/main" id="{D7A2F1D3-4642-284D-BA96-1E5CEBE682E4}"/>
                  </a:ext>
                </a:extLst>
              </p:cNvPr>
              <p:cNvSpPr txBox="1">
                <a:spLocks noRot="1" noChangeAspect="1" noMove="1" noResize="1" noEditPoints="1" noAdjustHandles="1" noChangeArrowheads="1" noChangeShapeType="1" noTextEdit="1"/>
              </p:cNvSpPr>
              <p:nvPr/>
            </p:nvSpPr>
            <p:spPr>
              <a:xfrm>
                <a:off x="5633934" y="5026137"/>
                <a:ext cx="3330560" cy="585610"/>
              </a:xfrm>
              <a:prstGeom prst="rect">
                <a:avLst/>
              </a:prstGeom>
              <a:blipFill>
                <a:blip r:embed="rId5"/>
                <a:stretch>
                  <a:fillRect l="-1145" t="-4348" b="-8696"/>
                </a:stretch>
              </a:blipFill>
            </p:spPr>
            <p:txBody>
              <a:bodyPr/>
              <a:lstStyle/>
              <a:p>
                <a:r>
                  <a:rPr lang="es-ES">
                    <a:noFill/>
                  </a:rPr>
                  <a:t> </a:t>
                </a:r>
              </a:p>
            </p:txBody>
          </p:sp>
        </mc:Fallback>
      </mc:AlternateContent>
      <p:sp>
        <p:nvSpPr>
          <p:cNvPr id="10" name="CuadroTexto 9">
            <a:extLst>
              <a:ext uri="{FF2B5EF4-FFF2-40B4-BE49-F238E27FC236}">
                <a16:creationId xmlns:a16="http://schemas.microsoft.com/office/drawing/2014/main" id="{82463CEB-4606-4554-BE2D-F44F53492A67}"/>
              </a:ext>
            </a:extLst>
          </p:cNvPr>
          <p:cNvSpPr txBox="1"/>
          <p:nvPr/>
        </p:nvSpPr>
        <p:spPr>
          <a:xfrm>
            <a:off x="0" y="6585789"/>
            <a:ext cx="9144000" cy="276999"/>
          </a:xfrm>
          <a:prstGeom prst="rect">
            <a:avLst/>
          </a:prstGeom>
          <a:solidFill>
            <a:schemeClr val="accent2"/>
          </a:solidFill>
        </p:spPr>
        <p:txBody>
          <a:bodyPr wrap="square" rtlCol="0">
            <a:spAutoFit/>
          </a:bodyPr>
          <a:lstStyle/>
          <a:p>
            <a:r>
              <a:rPr lang="es-ES" sz="1200" b="1" dirty="0">
                <a:solidFill>
                  <a:schemeClr val="bg1"/>
                </a:solidFill>
              </a:rPr>
              <a:t>(</a:t>
            </a:r>
            <a:r>
              <a:rPr lang="es-ES" sz="1200" b="1" dirty="0" err="1">
                <a:solidFill>
                  <a:schemeClr val="bg1"/>
                </a:solidFill>
              </a:rPr>
              <a:t>Statistical</a:t>
            </a:r>
            <a:r>
              <a:rPr lang="es-ES" sz="1200" b="1" dirty="0">
                <a:solidFill>
                  <a:schemeClr val="bg1"/>
                </a:solidFill>
              </a:rPr>
              <a:t>) </a:t>
            </a:r>
            <a:r>
              <a:rPr lang="es-ES" sz="1200" b="1" dirty="0" err="1">
                <a:solidFill>
                  <a:schemeClr val="bg1"/>
                </a:solidFill>
              </a:rPr>
              <a:t>Reaction</a:t>
            </a:r>
            <a:r>
              <a:rPr lang="es-ES" sz="1200" b="1" dirty="0">
                <a:solidFill>
                  <a:schemeClr val="bg1"/>
                </a:solidFill>
              </a:rPr>
              <a:t> </a:t>
            </a:r>
            <a:r>
              <a:rPr lang="es-ES" sz="1200" b="1" dirty="0" err="1">
                <a:solidFill>
                  <a:schemeClr val="bg1"/>
                </a:solidFill>
              </a:rPr>
              <a:t>Rate</a:t>
            </a:r>
            <a:r>
              <a:rPr lang="es-ES" sz="1200" b="1" dirty="0">
                <a:solidFill>
                  <a:schemeClr val="bg1"/>
                </a:solidFill>
              </a:rPr>
              <a:t> </a:t>
            </a:r>
            <a:r>
              <a:rPr lang="es-ES" sz="1200" b="1" dirty="0" err="1">
                <a:solidFill>
                  <a:schemeClr val="bg1"/>
                </a:solidFill>
              </a:rPr>
              <a:t>Theories</a:t>
            </a:r>
            <a:endParaRPr lang="es-ES" sz="1200" b="1" dirty="0">
              <a:solidFill>
                <a:schemeClr val="bg1"/>
              </a:solidFill>
            </a:endParaRPr>
          </a:p>
        </p:txBody>
      </p:sp>
    </p:spTree>
    <p:extLst>
      <p:ext uri="{BB962C8B-B14F-4D97-AF65-F5344CB8AC3E}">
        <p14:creationId xmlns:p14="http://schemas.microsoft.com/office/powerpoint/2010/main" val="41737796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Box 64">
            <a:extLst>
              <a:ext uri="{FF2B5EF4-FFF2-40B4-BE49-F238E27FC236}">
                <a16:creationId xmlns:a16="http://schemas.microsoft.com/office/drawing/2014/main" id="{1ABFF68C-D3FA-488D-922A-B540A90C4EA7}"/>
              </a:ext>
            </a:extLst>
          </p:cNvPr>
          <p:cNvSpPr txBox="1">
            <a:spLocks noChangeArrowheads="1"/>
          </p:cNvSpPr>
          <p:nvPr/>
        </p:nvSpPr>
        <p:spPr bwMode="auto">
          <a:xfrm>
            <a:off x="-1" y="0"/>
            <a:ext cx="9143999" cy="430887"/>
          </a:xfrm>
          <a:prstGeom prst="rect">
            <a:avLst/>
          </a:prstGeom>
          <a:solidFill>
            <a:schemeClr val="bg2"/>
          </a:solidFill>
          <a:ln w="9525">
            <a:noFill/>
            <a:miter lim="800000"/>
            <a:headEnd/>
            <a:tailEnd/>
          </a:ln>
        </p:spPr>
        <p:txBody>
          <a:bodyPr wrap="square">
            <a:spAutoFit/>
          </a:bodyPr>
          <a:lstStyle/>
          <a:p>
            <a:pPr algn="ctr"/>
            <a:r>
              <a:rPr lang="en-US" sz="2200" b="1">
                <a:solidFill>
                  <a:schemeClr val="accent2"/>
                </a:solidFill>
                <a:latin typeface="Verdana" pitchFamily="34" charset="0"/>
              </a:rPr>
              <a:t>Contents</a:t>
            </a:r>
          </a:p>
        </p:txBody>
      </p:sp>
      <p:sp>
        <p:nvSpPr>
          <p:cNvPr id="7" name="CuadroTexto 6">
            <a:extLst>
              <a:ext uri="{FF2B5EF4-FFF2-40B4-BE49-F238E27FC236}">
                <a16:creationId xmlns:a16="http://schemas.microsoft.com/office/drawing/2014/main" id="{76C62CC9-1453-49A0-8B84-4FDF8076D71A}"/>
              </a:ext>
            </a:extLst>
          </p:cNvPr>
          <p:cNvSpPr txBox="1"/>
          <p:nvPr/>
        </p:nvSpPr>
        <p:spPr>
          <a:xfrm>
            <a:off x="885218" y="1166011"/>
            <a:ext cx="5207451" cy="4619854"/>
          </a:xfrm>
          <a:prstGeom prst="rect">
            <a:avLst/>
          </a:prstGeom>
          <a:noFill/>
        </p:spPr>
        <p:txBody>
          <a:bodyPr wrap="none" rtlCol="0">
            <a:spAutoFit/>
          </a:bodyPr>
          <a:lstStyle/>
          <a:p>
            <a:pPr marL="285750" indent="-285750">
              <a:lnSpc>
                <a:spcPct val="150000"/>
              </a:lnSpc>
              <a:buFont typeface="Courier New" panose="02070309020205020404" pitchFamily="49" charset="0"/>
              <a:buChar char="o"/>
            </a:pPr>
            <a:r>
              <a:rPr lang="en-CA" dirty="0"/>
              <a:t>Conventional Transition State Theory (CTST or TST)</a:t>
            </a:r>
          </a:p>
          <a:p>
            <a:pPr marL="742950" lvl="1" indent="-285750">
              <a:lnSpc>
                <a:spcPct val="150000"/>
              </a:lnSpc>
              <a:buFont typeface="Courier New" panose="02070309020205020404" pitchFamily="49" charset="0"/>
              <a:buChar char="o"/>
            </a:pPr>
            <a:r>
              <a:rPr lang="en-CA" dirty="0"/>
              <a:t>Statistical Formulation</a:t>
            </a:r>
          </a:p>
          <a:p>
            <a:pPr marL="742950" lvl="1" indent="-285750">
              <a:lnSpc>
                <a:spcPct val="150000"/>
              </a:lnSpc>
              <a:buFont typeface="Courier New" panose="02070309020205020404" pitchFamily="49" charset="0"/>
              <a:buChar char="o"/>
            </a:pPr>
            <a:r>
              <a:rPr lang="en-CA" dirty="0"/>
              <a:t>Thermodynamic Formulation</a:t>
            </a:r>
          </a:p>
          <a:p>
            <a:pPr marL="742950" lvl="1" indent="-285750">
              <a:lnSpc>
                <a:spcPct val="150000"/>
              </a:lnSpc>
              <a:buFont typeface="Courier New" panose="02070309020205020404" pitchFamily="49" charset="0"/>
              <a:buChar char="o"/>
            </a:pPr>
            <a:r>
              <a:rPr lang="en-CA" dirty="0"/>
              <a:t>Partition Functions</a:t>
            </a:r>
          </a:p>
          <a:p>
            <a:pPr marL="742950" lvl="1" indent="-285750">
              <a:lnSpc>
                <a:spcPct val="150000"/>
              </a:lnSpc>
              <a:buFont typeface="Courier New" panose="02070309020205020404" pitchFamily="49" charset="0"/>
              <a:buChar char="o"/>
            </a:pPr>
            <a:r>
              <a:rPr lang="en-CA" dirty="0"/>
              <a:t>Symmetry and Statistical Factors</a:t>
            </a:r>
          </a:p>
          <a:p>
            <a:pPr marL="742950" lvl="1" indent="-285750">
              <a:lnSpc>
                <a:spcPct val="150000"/>
              </a:lnSpc>
              <a:buFont typeface="Courier New" panose="02070309020205020404" pitchFamily="49" charset="0"/>
              <a:buChar char="o"/>
            </a:pPr>
            <a:r>
              <a:rPr lang="en-CA" dirty="0"/>
              <a:t>Discussion of the Main Assumptions</a:t>
            </a:r>
          </a:p>
          <a:p>
            <a:pPr marL="285750" lvl="1" indent="-285750">
              <a:lnSpc>
                <a:spcPct val="150000"/>
              </a:lnSpc>
              <a:buFont typeface="Courier New" panose="02070309020205020404" pitchFamily="49" charset="0"/>
              <a:buChar char="o"/>
            </a:pPr>
            <a:r>
              <a:rPr lang="en-CA" dirty="0"/>
              <a:t>Improvements and Extensions</a:t>
            </a:r>
          </a:p>
          <a:p>
            <a:pPr marL="742950" lvl="2" indent="-285750">
              <a:lnSpc>
                <a:spcPct val="150000"/>
              </a:lnSpc>
              <a:buFont typeface="Courier New" panose="02070309020205020404" pitchFamily="49" charset="0"/>
              <a:buChar char="o"/>
            </a:pPr>
            <a:r>
              <a:rPr lang="en-CA" dirty="0"/>
              <a:t>Variational Transition State Theory (VTST)</a:t>
            </a:r>
          </a:p>
          <a:p>
            <a:pPr marL="742950" lvl="2" indent="-285750">
              <a:lnSpc>
                <a:spcPct val="150000"/>
              </a:lnSpc>
              <a:buFont typeface="Courier New" panose="02070309020205020404" pitchFamily="49" charset="0"/>
              <a:buChar char="o"/>
            </a:pPr>
            <a:r>
              <a:rPr lang="en-CA" dirty="0"/>
              <a:t>Tunneling Corrections</a:t>
            </a:r>
          </a:p>
          <a:p>
            <a:pPr marL="742950" lvl="2" indent="-285750">
              <a:lnSpc>
                <a:spcPct val="150000"/>
              </a:lnSpc>
              <a:buFont typeface="Courier New" panose="02070309020205020404" pitchFamily="49" charset="0"/>
              <a:buChar char="o"/>
            </a:pPr>
            <a:r>
              <a:rPr lang="en-CA" dirty="0"/>
              <a:t>Reactions with Several Conformers</a:t>
            </a:r>
          </a:p>
          <a:p>
            <a:pPr marL="285750" lvl="2" indent="-285750">
              <a:lnSpc>
                <a:spcPct val="150000"/>
              </a:lnSpc>
              <a:buFont typeface="Courier New" panose="02070309020205020404" pitchFamily="49" charset="0"/>
              <a:buChar char="o"/>
            </a:pPr>
            <a:r>
              <a:rPr lang="en-CA" dirty="0"/>
              <a:t>Further Reading</a:t>
            </a:r>
          </a:p>
        </p:txBody>
      </p:sp>
      <p:sp>
        <p:nvSpPr>
          <p:cNvPr id="2" name="Marcador de número de diapositiva 1">
            <a:extLst>
              <a:ext uri="{FF2B5EF4-FFF2-40B4-BE49-F238E27FC236}">
                <a16:creationId xmlns:a16="http://schemas.microsoft.com/office/drawing/2014/main" id="{C2F24441-4274-40C6-88D3-07511A3F97CD}"/>
              </a:ext>
            </a:extLst>
          </p:cNvPr>
          <p:cNvSpPr>
            <a:spLocks noGrp="1"/>
          </p:cNvSpPr>
          <p:nvPr>
            <p:ph type="sldNum" sz="quarter" idx="12"/>
          </p:nvPr>
        </p:nvSpPr>
        <p:spPr/>
        <p:txBody>
          <a:bodyPr/>
          <a:lstStyle/>
          <a:p>
            <a:fld id="{DFA4F046-044E-46E9-9F2A-D598350E22B2}" type="slidenum">
              <a:rPr lang="es-ES" smtClean="0"/>
              <a:t>2</a:t>
            </a:fld>
            <a:endParaRPr lang="es-ES"/>
          </a:p>
        </p:txBody>
      </p:sp>
      <p:sp>
        <p:nvSpPr>
          <p:cNvPr id="6" name="CuadroTexto 5">
            <a:extLst>
              <a:ext uri="{FF2B5EF4-FFF2-40B4-BE49-F238E27FC236}">
                <a16:creationId xmlns:a16="http://schemas.microsoft.com/office/drawing/2014/main" id="{8FC5E285-D0FE-4248-8B30-C07641EE334C}"/>
              </a:ext>
            </a:extLst>
          </p:cNvPr>
          <p:cNvSpPr txBox="1"/>
          <p:nvPr/>
        </p:nvSpPr>
        <p:spPr>
          <a:xfrm>
            <a:off x="0" y="6585789"/>
            <a:ext cx="9144000" cy="276999"/>
          </a:xfrm>
          <a:prstGeom prst="rect">
            <a:avLst/>
          </a:prstGeom>
          <a:solidFill>
            <a:schemeClr val="accent2"/>
          </a:solidFill>
        </p:spPr>
        <p:txBody>
          <a:bodyPr wrap="square" rtlCol="0">
            <a:spAutoFit/>
          </a:bodyPr>
          <a:lstStyle/>
          <a:p>
            <a:r>
              <a:rPr lang="es-ES" sz="1200" b="1" dirty="0">
                <a:solidFill>
                  <a:schemeClr val="bg1"/>
                </a:solidFill>
              </a:rPr>
              <a:t>(</a:t>
            </a:r>
            <a:r>
              <a:rPr lang="es-ES" sz="1200" b="1" dirty="0" err="1">
                <a:solidFill>
                  <a:schemeClr val="bg1"/>
                </a:solidFill>
              </a:rPr>
              <a:t>Statistical</a:t>
            </a:r>
            <a:r>
              <a:rPr lang="es-ES" sz="1200" b="1" dirty="0">
                <a:solidFill>
                  <a:schemeClr val="bg1"/>
                </a:solidFill>
              </a:rPr>
              <a:t>) </a:t>
            </a:r>
            <a:r>
              <a:rPr lang="es-ES" sz="1200" b="1" dirty="0" err="1">
                <a:solidFill>
                  <a:schemeClr val="bg1"/>
                </a:solidFill>
              </a:rPr>
              <a:t>Reaction</a:t>
            </a:r>
            <a:r>
              <a:rPr lang="es-ES" sz="1200" b="1" dirty="0">
                <a:solidFill>
                  <a:schemeClr val="bg1"/>
                </a:solidFill>
              </a:rPr>
              <a:t> </a:t>
            </a:r>
            <a:r>
              <a:rPr lang="es-ES" sz="1200" b="1" dirty="0" err="1">
                <a:solidFill>
                  <a:schemeClr val="bg1"/>
                </a:solidFill>
              </a:rPr>
              <a:t>Rate</a:t>
            </a:r>
            <a:r>
              <a:rPr lang="es-ES" sz="1200" b="1" dirty="0">
                <a:solidFill>
                  <a:schemeClr val="bg1"/>
                </a:solidFill>
              </a:rPr>
              <a:t> </a:t>
            </a:r>
            <a:r>
              <a:rPr lang="es-ES" sz="1200" b="1" dirty="0" err="1">
                <a:solidFill>
                  <a:schemeClr val="bg1"/>
                </a:solidFill>
              </a:rPr>
              <a:t>Theories</a:t>
            </a:r>
            <a:endParaRPr lang="es-ES" sz="1200" b="1" dirty="0">
              <a:solidFill>
                <a:schemeClr val="bg1"/>
              </a:solidFill>
            </a:endParaRPr>
          </a:p>
        </p:txBody>
      </p:sp>
    </p:spTree>
    <p:extLst>
      <p:ext uri="{BB962C8B-B14F-4D97-AF65-F5344CB8AC3E}">
        <p14:creationId xmlns:p14="http://schemas.microsoft.com/office/powerpoint/2010/main" val="14900853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Box 64">
            <a:extLst>
              <a:ext uri="{FF2B5EF4-FFF2-40B4-BE49-F238E27FC236}">
                <a16:creationId xmlns:a16="http://schemas.microsoft.com/office/drawing/2014/main" id="{1ABFF68C-D3FA-488D-922A-B540A90C4EA7}"/>
              </a:ext>
            </a:extLst>
          </p:cNvPr>
          <p:cNvSpPr txBox="1">
            <a:spLocks noChangeArrowheads="1"/>
          </p:cNvSpPr>
          <p:nvPr/>
        </p:nvSpPr>
        <p:spPr bwMode="auto">
          <a:xfrm>
            <a:off x="-1" y="0"/>
            <a:ext cx="9143999" cy="369332"/>
          </a:xfrm>
          <a:prstGeom prst="rect">
            <a:avLst/>
          </a:prstGeom>
          <a:solidFill>
            <a:schemeClr val="bg2"/>
          </a:solidFill>
          <a:ln w="9525">
            <a:noFill/>
            <a:miter lim="800000"/>
            <a:headEnd/>
            <a:tailEnd/>
          </a:ln>
        </p:spPr>
        <p:txBody>
          <a:bodyPr wrap="square">
            <a:spAutoFit/>
          </a:bodyPr>
          <a:lstStyle/>
          <a:p>
            <a:r>
              <a:rPr lang="en-US" b="1">
                <a:solidFill>
                  <a:schemeClr val="accent2"/>
                </a:solidFill>
                <a:latin typeface="Verdana" pitchFamily="34" charset="0"/>
              </a:rPr>
              <a:t>Improvements and Extensions		</a:t>
            </a:r>
            <a:r>
              <a:rPr lang="en-GB" b="1">
                <a:solidFill>
                  <a:srgbClr val="002060"/>
                </a:solidFill>
                <a:sym typeface="Symbol" panose="05050102010706020507" pitchFamily="18" charset="2"/>
              </a:rPr>
              <a:t>Variational Transition State Theory</a:t>
            </a:r>
            <a:endParaRPr lang="en-US" b="1" baseline="30000">
              <a:solidFill>
                <a:schemeClr val="accent2"/>
              </a:solidFill>
              <a:latin typeface="Verdana" pitchFamily="34" charset="0"/>
            </a:endParaRPr>
          </a:p>
        </p:txBody>
      </p:sp>
      <p:grpSp>
        <p:nvGrpSpPr>
          <p:cNvPr id="9" name="Grupo 8">
            <a:extLst>
              <a:ext uri="{FF2B5EF4-FFF2-40B4-BE49-F238E27FC236}">
                <a16:creationId xmlns:a16="http://schemas.microsoft.com/office/drawing/2014/main" id="{31F22311-0C4B-214A-8112-334555AD449E}"/>
              </a:ext>
            </a:extLst>
          </p:cNvPr>
          <p:cNvGrpSpPr/>
          <p:nvPr/>
        </p:nvGrpSpPr>
        <p:grpSpPr>
          <a:xfrm>
            <a:off x="335202" y="461478"/>
            <a:ext cx="8604517" cy="6004966"/>
            <a:chOff x="335202" y="461478"/>
            <a:chExt cx="8604517" cy="6004966"/>
          </a:xfrm>
        </p:grpSpPr>
        <p:grpSp>
          <p:nvGrpSpPr>
            <p:cNvPr id="7" name="Grupo 6">
              <a:extLst>
                <a:ext uri="{FF2B5EF4-FFF2-40B4-BE49-F238E27FC236}">
                  <a16:creationId xmlns:a16="http://schemas.microsoft.com/office/drawing/2014/main" id="{EB8D07CB-C83E-3D4C-A131-D06D82071208}"/>
                </a:ext>
              </a:extLst>
            </p:cNvPr>
            <p:cNvGrpSpPr/>
            <p:nvPr/>
          </p:nvGrpSpPr>
          <p:grpSpPr>
            <a:xfrm>
              <a:off x="335202" y="461478"/>
              <a:ext cx="8604517" cy="6004966"/>
              <a:chOff x="335202" y="461478"/>
              <a:chExt cx="8604517" cy="6004966"/>
            </a:xfrm>
          </p:grpSpPr>
          <mc:AlternateContent xmlns:mc="http://schemas.openxmlformats.org/markup-compatibility/2006">
            <mc:Choice xmlns:a14="http://schemas.microsoft.com/office/drawing/2010/main" Requires="a14">
              <p:sp>
                <p:nvSpPr>
                  <p:cNvPr id="60" name="CuadroTexto 59">
                    <a:extLst>
                      <a:ext uri="{FF2B5EF4-FFF2-40B4-BE49-F238E27FC236}">
                        <a16:creationId xmlns:a16="http://schemas.microsoft.com/office/drawing/2014/main" id="{BC771969-4317-4967-8A73-4E2D0D6B3EBC}"/>
                      </a:ext>
                    </a:extLst>
                  </p:cNvPr>
                  <p:cNvSpPr txBox="1"/>
                  <p:nvPr/>
                </p:nvSpPr>
                <p:spPr>
                  <a:xfrm>
                    <a:off x="335202" y="461478"/>
                    <a:ext cx="8604517" cy="2223942"/>
                  </a:xfrm>
                  <a:prstGeom prst="rect">
                    <a:avLst/>
                  </a:prstGeom>
                  <a:noFill/>
                </p:spPr>
                <p:txBody>
                  <a:bodyPr wrap="square" rtlCol="0">
                    <a:spAutoFit/>
                  </a:bodyPr>
                  <a:lstStyle/>
                  <a:p>
                    <a:pPr>
                      <a:spcBef>
                        <a:spcPts val="600"/>
                      </a:spcBef>
                      <a:spcAft>
                        <a:spcPts val="1200"/>
                      </a:spcAft>
                    </a:pPr>
                    <a:r>
                      <a:rPr lang="en-GB" b="1" dirty="0">
                        <a:solidFill>
                          <a:srgbClr val="002060"/>
                        </a:solidFill>
                        <a:sym typeface="Symbol" panose="05050102010706020507" pitchFamily="18" charset="2"/>
                      </a:rPr>
                      <a:t>The reaction path</a:t>
                    </a:r>
                  </a:p>
                  <a:p>
                    <a:pPr>
                      <a:spcBef>
                        <a:spcPts val="600"/>
                      </a:spcBef>
                      <a:spcAft>
                        <a:spcPts val="1200"/>
                      </a:spcAft>
                    </a:pPr>
                    <a:r>
                      <a:rPr lang="en-GB" dirty="0">
                        <a:sym typeface="Symbol" panose="05050102010706020507" pitchFamily="18" charset="2"/>
                      </a:rPr>
                      <a:t>In the search for a dividing surface that minimizes </a:t>
                    </a:r>
                    <a:r>
                      <a:rPr lang="en-GB" dirty="0" err="1">
                        <a:sym typeface="Symbol" panose="05050102010706020507" pitchFamily="18" charset="2"/>
                      </a:rPr>
                      <a:t>recrossings</a:t>
                    </a:r>
                    <a:r>
                      <a:rPr lang="en-GB" dirty="0">
                        <a:sym typeface="Symbol" panose="05050102010706020507" pitchFamily="18" charset="2"/>
                      </a:rPr>
                      <a:t>, we need to define a reaction path. From a classical viewpoint, the best approach is the steepest descent path that connects the TS with reactants and products. This is the </a:t>
                    </a:r>
                    <a:r>
                      <a:rPr lang="en-GB" dirty="0">
                        <a:solidFill>
                          <a:srgbClr val="FF0000"/>
                        </a:solidFill>
                        <a:sym typeface="Symbol" panose="05050102010706020507" pitchFamily="18" charset="2"/>
                      </a:rPr>
                      <a:t>Minimum Energy Path (MEP)</a:t>
                    </a:r>
                    <a:r>
                      <a:rPr lang="en-GB" dirty="0">
                        <a:sym typeface="Symbol" panose="05050102010706020507" pitchFamily="18" charset="2"/>
                      </a:rPr>
                      <a:t>. </a:t>
                    </a:r>
                  </a:p>
                  <a:p>
                    <a:pPr>
                      <a:spcBef>
                        <a:spcPts val="600"/>
                      </a:spcBef>
                      <a:spcAft>
                        <a:spcPts val="1200"/>
                      </a:spcAft>
                    </a:pPr>
                    <a:r>
                      <a:rPr lang="en-GB" dirty="0">
                        <a:sym typeface="Symbol" panose="05050102010706020507" pitchFamily="18" charset="2"/>
                      </a:rPr>
                      <a:t>The MEP in mass-weighted Cartesian coordinates (</a:t>
                    </a:r>
                    <a14:m>
                      <m:oMath xmlns:m="http://schemas.openxmlformats.org/officeDocument/2006/math">
                        <m:sSub>
                          <m:sSubPr>
                            <m:ctrlPr>
                              <a:rPr lang="en-GB" i="1">
                                <a:latin typeface="Cambria Math" panose="02040503050406030204" pitchFamily="18" charset="0"/>
                                <a:sym typeface="Symbol" panose="05050102010706020507" pitchFamily="18" charset="2"/>
                              </a:rPr>
                            </m:ctrlPr>
                          </m:sSubPr>
                          <m:e>
                            <m:r>
                              <a:rPr lang="es-ES" i="1">
                                <a:latin typeface="Cambria Math" panose="02040503050406030204" pitchFamily="18" charset="0"/>
                                <a:sym typeface="Symbol" panose="05050102010706020507" pitchFamily="18" charset="2"/>
                              </a:rPr>
                              <m:t>𝑞</m:t>
                            </m:r>
                          </m:e>
                          <m:sub>
                            <m:r>
                              <a:rPr lang="es-ES" i="1">
                                <a:latin typeface="Cambria Math" panose="02040503050406030204" pitchFamily="18" charset="0"/>
                                <a:sym typeface="Symbol" panose="05050102010706020507" pitchFamily="18" charset="2"/>
                              </a:rPr>
                              <m:t>𝑖</m:t>
                            </m:r>
                          </m:sub>
                        </m:sSub>
                        <m:r>
                          <a:rPr lang="es-ES" i="1">
                            <a:latin typeface="Cambria Math" panose="02040503050406030204" pitchFamily="18" charset="0"/>
                            <a:sym typeface="Symbol" panose="05050102010706020507" pitchFamily="18" charset="2"/>
                          </a:rPr>
                          <m:t>=</m:t>
                        </m:r>
                        <m:sSub>
                          <m:sSubPr>
                            <m:ctrlPr>
                              <a:rPr lang="en-GB" i="1">
                                <a:latin typeface="Cambria Math" panose="02040503050406030204" pitchFamily="18" charset="0"/>
                                <a:sym typeface="Symbol" panose="05050102010706020507" pitchFamily="18" charset="2"/>
                              </a:rPr>
                            </m:ctrlPr>
                          </m:sSubPr>
                          <m:e>
                            <m:r>
                              <a:rPr lang="es-ES" i="1">
                                <a:latin typeface="Cambria Math" panose="02040503050406030204" pitchFamily="18" charset="0"/>
                                <a:sym typeface="Symbol" panose="05050102010706020507" pitchFamily="18" charset="2"/>
                              </a:rPr>
                              <m:t>𝑥</m:t>
                            </m:r>
                          </m:e>
                          <m:sub>
                            <m:r>
                              <a:rPr lang="es-ES" i="1">
                                <a:latin typeface="Cambria Math" panose="02040503050406030204" pitchFamily="18" charset="0"/>
                                <a:sym typeface="Symbol" panose="05050102010706020507" pitchFamily="18" charset="2"/>
                              </a:rPr>
                              <m:t>𝑖</m:t>
                            </m:r>
                          </m:sub>
                        </m:sSub>
                        <m:rad>
                          <m:radPr>
                            <m:degHide m:val="on"/>
                            <m:ctrlPr>
                              <a:rPr lang="es-ES" i="1">
                                <a:latin typeface="Cambria Math" panose="02040503050406030204" pitchFamily="18" charset="0"/>
                                <a:sym typeface="Symbol" panose="05050102010706020507" pitchFamily="18" charset="2"/>
                              </a:rPr>
                            </m:ctrlPr>
                          </m:radPr>
                          <m:deg/>
                          <m:e>
                            <m:sSub>
                              <m:sSubPr>
                                <m:ctrlPr>
                                  <a:rPr lang="es-ES" i="1">
                                    <a:latin typeface="Cambria Math" panose="02040503050406030204" pitchFamily="18" charset="0"/>
                                    <a:sym typeface="Symbol" panose="05050102010706020507" pitchFamily="18" charset="2"/>
                                  </a:rPr>
                                </m:ctrlPr>
                              </m:sSubPr>
                              <m:e>
                                <m:r>
                                  <a:rPr lang="es-ES" i="1">
                                    <a:latin typeface="Cambria Math" panose="02040503050406030204" pitchFamily="18" charset="0"/>
                                    <a:sym typeface="Symbol" panose="05050102010706020507" pitchFamily="18" charset="2"/>
                                  </a:rPr>
                                  <m:t>𝑚</m:t>
                                </m:r>
                              </m:e>
                              <m:sub>
                                <m:r>
                                  <a:rPr lang="es-ES" i="1">
                                    <a:latin typeface="Cambria Math" panose="02040503050406030204" pitchFamily="18" charset="0"/>
                                    <a:sym typeface="Symbol" panose="05050102010706020507" pitchFamily="18" charset="2"/>
                                  </a:rPr>
                                  <m:t>𝑖</m:t>
                                </m:r>
                              </m:sub>
                            </m:sSub>
                          </m:e>
                        </m:rad>
                      </m:oMath>
                    </a14:m>
                    <a:r>
                      <a:rPr lang="en-GB" dirty="0">
                        <a:sym typeface="Symbol" panose="05050102010706020507" pitchFamily="18" charset="2"/>
                      </a:rPr>
                      <a:t>) is called the </a:t>
                    </a:r>
                    <a:r>
                      <a:rPr lang="en-GB" dirty="0">
                        <a:solidFill>
                          <a:srgbClr val="FF0000"/>
                        </a:solidFill>
                        <a:sym typeface="Symbol" panose="05050102010706020507" pitchFamily="18" charset="2"/>
                      </a:rPr>
                      <a:t>Intrinsic Reaction Coordinate (IRC)</a:t>
                    </a:r>
                    <a:r>
                      <a:rPr lang="en-GB" dirty="0">
                        <a:sym typeface="Symbol" panose="05050102010706020507" pitchFamily="18" charset="2"/>
                      </a:rPr>
                      <a:t>. </a:t>
                    </a:r>
                  </a:p>
                </p:txBody>
              </p:sp>
            </mc:Choice>
            <mc:Fallback>
              <p:sp>
                <p:nvSpPr>
                  <p:cNvPr id="60" name="CuadroTexto 59">
                    <a:extLst>
                      <a:ext uri="{FF2B5EF4-FFF2-40B4-BE49-F238E27FC236}">
                        <a16:creationId xmlns:a16="http://schemas.microsoft.com/office/drawing/2014/main" id="{BC771969-4317-4967-8A73-4E2D0D6B3EBC}"/>
                      </a:ext>
                    </a:extLst>
                  </p:cNvPr>
                  <p:cNvSpPr txBox="1">
                    <a:spLocks noRot="1" noChangeAspect="1" noMove="1" noResize="1" noEditPoints="1" noAdjustHandles="1" noChangeArrowheads="1" noChangeShapeType="1" noTextEdit="1"/>
                  </p:cNvSpPr>
                  <p:nvPr/>
                </p:nvSpPr>
                <p:spPr>
                  <a:xfrm>
                    <a:off x="335202" y="461478"/>
                    <a:ext cx="8604517" cy="2223942"/>
                  </a:xfrm>
                  <a:prstGeom prst="rect">
                    <a:avLst/>
                  </a:prstGeom>
                  <a:blipFill>
                    <a:blip r:embed="rId3"/>
                    <a:stretch>
                      <a:fillRect l="-638" t="-1644" r="-709" b="-3288"/>
                    </a:stretch>
                  </a:blipFill>
                </p:spPr>
                <p:txBody>
                  <a:bodyPr/>
                  <a:lstStyle/>
                  <a:p>
                    <a:r>
                      <a:rPr lang="es-ES">
                        <a:noFill/>
                      </a:rPr>
                      <a:t> </a:t>
                    </a:r>
                  </a:p>
                </p:txBody>
              </p:sp>
            </mc:Fallback>
          </mc:AlternateContent>
          <p:grpSp>
            <p:nvGrpSpPr>
              <p:cNvPr id="6" name="Grupo 5">
                <a:extLst>
                  <a:ext uri="{FF2B5EF4-FFF2-40B4-BE49-F238E27FC236}">
                    <a16:creationId xmlns:a16="http://schemas.microsoft.com/office/drawing/2014/main" id="{F9E48634-0D4A-9846-8603-0611D9978A91}"/>
                  </a:ext>
                </a:extLst>
              </p:cNvPr>
              <p:cNvGrpSpPr/>
              <p:nvPr/>
            </p:nvGrpSpPr>
            <p:grpSpPr>
              <a:xfrm>
                <a:off x="3654379" y="2911684"/>
                <a:ext cx="5217599" cy="3554760"/>
                <a:chOff x="3654379" y="2911684"/>
                <a:chExt cx="5217599" cy="3554760"/>
              </a:xfrm>
            </p:grpSpPr>
            <p:sp>
              <p:nvSpPr>
                <p:cNvPr id="93" name="Text Box 60">
                  <a:extLst>
                    <a:ext uri="{FF2B5EF4-FFF2-40B4-BE49-F238E27FC236}">
                      <a16:creationId xmlns:a16="http://schemas.microsoft.com/office/drawing/2014/main" id="{E9E23AA9-4D10-41C8-8792-BB72DC596A0B}"/>
                    </a:ext>
                  </a:extLst>
                </p:cNvPr>
                <p:cNvSpPr txBox="1">
                  <a:spLocks noChangeArrowheads="1"/>
                </p:cNvSpPr>
                <p:nvPr/>
              </p:nvSpPr>
              <p:spPr bwMode="auto">
                <a:xfrm>
                  <a:off x="3670088" y="6010462"/>
                  <a:ext cx="984250" cy="304800"/>
                </a:xfrm>
                <a:prstGeom prst="rect">
                  <a:avLst/>
                </a:prstGeom>
                <a:noFill/>
                <a:ln w="9525">
                  <a:noFill/>
                  <a:miter lim="800000"/>
                  <a:headEnd/>
                  <a:tailEnd/>
                </a:ln>
                <a:effectLst/>
              </p:spPr>
              <p:txBody>
                <a:bodyPr wrap="none">
                  <a:prstTxWarp prst="textNoShape">
                    <a:avLst/>
                  </a:prstTxWarp>
                  <a:spAutoFit/>
                </a:bodyPr>
                <a:lstStyle/>
                <a:p>
                  <a:r>
                    <a:rPr lang="en-US" sz="1400" b="0">
                      <a:latin typeface="Arial" pitchFamily="-112" charset="0"/>
                    </a:rPr>
                    <a:t>Reactants</a:t>
                  </a:r>
                </a:p>
              </p:txBody>
            </p:sp>
            <p:grpSp>
              <p:nvGrpSpPr>
                <p:cNvPr id="5" name="Grupo 4">
                  <a:extLst>
                    <a:ext uri="{FF2B5EF4-FFF2-40B4-BE49-F238E27FC236}">
                      <a16:creationId xmlns:a16="http://schemas.microsoft.com/office/drawing/2014/main" id="{AE20FB14-9E9C-5E4E-9DF8-F15A7DC4B65B}"/>
                    </a:ext>
                  </a:extLst>
                </p:cNvPr>
                <p:cNvGrpSpPr/>
                <p:nvPr/>
              </p:nvGrpSpPr>
              <p:grpSpPr>
                <a:xfrm>
                  <a:off x="3654379" y="2911684"/>
                  <a:ext cx="5217599" cy="3554760"/>
                  <a:chOff x="3654379" y="2911684"/>
                  <a:chExt cx="5217599" cy="3554760"/>
                </a:xfrm>
              </p:grpSpPr>
              <p:sp>
                <p:nvSpPr>
                  <p:cNvPr id="95" name="Text Box 62">
                    <a:extLst>
                      <a:ext uri="{FF2B5EF4-FFF2-40B4-BE49-F238E27FC236}">
                        <a16:creationId xmlns:a16="http://schemas.microsoft.com/office/drawing/2014/main" id="{68DBE31B-EEF2-478E-BE30-156E7A805F33}"/>
                      </a:ext>
                    </a:extLst>
                  </p:cNvPr>
                  <p:cNvSpPr txBox="1">
                    <a:spLocks noChangeArrowheads="1"/>
                  </p:cNvSpPr>
                  <p:nvPr/>
                </p:nvSpPr>
                <p:spPr bwMode="auto">
                  <a:xfrm rot="16200000">
                    <a:off x="3432923" y="4035612"/>
                    <a:ext cx="747712" cy="304800"/>
                  </a:xfrm>
                  <a:prstGeom prst="rect">
                    <a:avLst/>
                  </a:prstGeom>
                  <a:noFill/>
                  <a:ln w="9525">
                    <a:noFill/>
                    <a:miter lim="800000"/>
                    <a:headEnd/>
                    <a:tailEnd/>
                  </a:ln>
                  <a:effectLst/>
                </p:spPr>
                <p:txBody>
                  <a:bodyPr wrap="none">
                    <a:prstTxWarp prst="textNoShape">
                      <a:avLst/>
                    </a:prstTxWarp>
                    <a:spAutoFit/>
                  </a:bodyPr>
                  <a:lstStyle/>
                  <a:p>
                    <a:r>
                      <a:rPr lang="en-US" sz="1400" b="0" dirty="0">
                        <a:latin typeface="Arial" pitchFamily="-112" charset="0"/>
                      </a:rPr>
                      <a:t>Energy</a:t>
                    </a:r>
                  </a:p>
                </p:txBody>
              </p:sp>
              <p:sp>
                <p:nvSpPr>
                  <p:cNvPr id="101" name="Line 89">
                    <a:extLst>
                      <a:ext uri="{FF2B5EF4-FFF2-40B4-BE49-F238E27FC236}">
                        <a16:creationId xmlns:a16="http://schemas.microsoft.com/office/drawing/2014/main" id="{88D55C53-66B2-45F4-90BB-6887366BF2DC}"/>
                      </a:ext>
                    </a:extLst>
                  </p:cNvPr>
                  <p:cNvSpPr>
                    <a:spLocks noChangeShapeType="1"/>
                  </p:cNvSpPr>
                  <p:nvPr/>
                </p:nvSpPr>
                <p:spPr bwMode="auto">
                  <a:xfrm flipV="1">
                    <a:off x="4027132" y="2911684"/>
                    <a:ext cx="8659" cy="3055914"/>
                  </a:xfrm>
                  <a:prstGeom prst="line">
                    <a:avLst/>
                  </a:prstGeom>
                  <a:noFill/>
                  <a:ln w="19050">
                    <a:solidFill>
                      <a:schemeClr val="tx1"/>
                    </a:solidFill>
                    <a:round/>
                    <a:headEnd/>
                    <a:tailEnd type="arrow" w="med" len="med"/>
                  </a:ln>
                  <a:effectLst/>
                </p:spPr>
                <p:txBody>
                  <a:bodyPr>
                    <a:prstTxWarp prst="textNoShape">
                      <a:avLst/>
                    </a:prstTxWarp>
                  </a:bodyPr>
                  <a:lstStyle/>
                  <a:p>
                    <a:endParaRPr lang="es-ES_tradnl"/>
                  </a:p>
                </p:txBody>
              </p:sp>
              <p:grpSp>
                <p:nvGrpSpPr>
                  <p:cNvPr id="4" name="Grupo 3">
                    <a:extLst>
                      <a:ext uri="{FF2B5EF4-FFF2-40B4-BE49-F238E27FC236}">
                        <a16:creationId xmlns:a16="http://schemas.microsoft.com/office/drawing/2014/main" id="{292DFBC1-A9CE-B340-9B9F-D5ADE849C0FD}"/>
                      </a:ext>
                    </a:extLst>
                  </p:cNvPr>
                  <p:cNvGrpSpPr/>
                  <p:nvPr/>
                </p:nvGrpSpPr>
                <p:grpSpPr>
                  <a:xfrm>
                    <a:off x="4045823" y="3276899"/>
                    <a:ext cx="4826155" cy="3189545"/>
                    <a:chOff x="4045823" y="3276899"/>
                    <a:chExt cx="4826155" cy="3189545"/>
                  </a:xfrm>
                </p:grpSpPr>
                <p:sp>
                  <p:nvSpPr>
                    <p:cNvPr id="47" name="Freeform 6">
                      <a:extLst>
                        <a:ext uri="{FF2B5EF4-FFF2-40B4-BE49-F238E27FC236}">
                          <a16:creationId xmlns:a16="http://schemas.microsoft.com/office/drawing/2014/main" id="{EDBBA533-4681-48B2-96A9-EB8936310EBC}"/>
                        </a:ext>
                      </a:extLst>
                    </p:cNvPr>
                    <p:cNvSpPr>
                      <a:spLocks/>
                    </p:cNvSpPr>
                    <p:nvPr/>
                  </p:nvSpPr>
                  <p:spPr bwMode="auto">
                    <a:xfrm>
                      <a:off x="4347603" y="4048312"/>
                      <a:ext cx="3965575" cy="1770062"/>
                    </a:xfrm>
                    <a:custGeom>
                      <a:avLst/>
                      <a:gdLst/>
                      <a:ahLst/>
                      <a:cxnLst>
                        <a:cxn ang="0">
                          <a:pos x="0" y="644"/>
                        </a:cxn>
                        <a:cxn ang="0">
                          <a:pos x="186" y="632"/>
                        </a:cxn>
                        <a:cxn ang="0">
                          <a:pos x="360" y="554"/>
                        </a:cxn>
                        <a:cxn ang="0">
                          <a:pos x="570" y="380"/>
                        </a:cxn>
                        <a:cxn ang="0">
                          <a:pos x="816" y="146"/>
                        </a:cxn>
                        <a:cxn ang="0">
                          <a:pos x="1026" y="20"/>
                        </a:cxn>
                        <a:cxn ang="0">
                          <a:pos x="1218" y="26"/>
                        </a:cxn>
                        <a:cxn ang="0">
                          <a:pos x="1392" y="164"/>
                        </a:cxn>
                        <a:cxn ang="0">
                          <a:pos x="1554" y="398"/>
                        </a:cxn>
                        <a:cxn ang="0">
                          <a:pos x="1698" y="656"/>
                        </a:cxn>
                        <a:cxn ang="0">
                          <a:pos x="1818" y="878"/>
                        </a:cxn>
                        <a:cxn ang="0">
                          <a:pos x="1944" y="950"/>
                        </a:cxn>
                        <a:cxn ang="0">
                          <a:pos x="2106" y="968"/>
                        </a:cxn>
                      </a:cxnLst>
                      <a:rect l="0" t="0" r="r" b="b"/>
                      <a:pathLst>
                        <a:path w="2106" h="968">
                          <a:moveTo>
                            <a:pt x="0" y="644"/>
                          </a:moveTo>
                          <a:cubicBezTo>
                            <a:pt x="63" y="645"/>
                            <a:pt x="126" y="647"/>
                            <a:pt x="186" y="632"/>
                          </a:cubicBezTo>
                          <a:cubicBezTo>
                            <a:pt x="246" y="617"/>
                            <a:pt x="296" y="596"/>
                            <a:pt x="360" y="554"/>
                          </a:cubicBezTo>
                          <a:cubicBezTo>
                            <a:pt x="424" y="512"/>
                            <a:pt x="494" y="448"/>
                            <a:pt x="570" y="380"/>
                          </a:cubicBezTo>
                          <a:cubicBezTo>
                            <a:pt x="646" y="312"/>
                            <a:pt x="740" y="206"/>
                            <a:pt x="816" y="146"/>
                          </a:cubicBezTo>
                          <a:cubicBezTo>
                            <a:pt x="892" y="86"/>
                            <a:pt x="959" y="40"/>
                            <a:pt x="1026" y="20"/>
                          </a:cubicBezTo>
                          <a:cubicBezTo>
                            <a:pt x="1093" y="0"/>
                            <a:pt x="1157" y="2"/>
                            <a:pt x="1218" y="26"/>
                          </a:cubicBezTo>
                          <a:cubicBezTo>
                            <a:pt x="1279" y="50"/>
                            <a:pt x="1336" y="102"/>
                            <a:pt x="1392" y="164"/>
                          </a:cubicBezTo>
                          <a:cubicBezTo>
                            <a:pt x="1448" y="226"/>
                            <a:pt x="1503" y="316"/>
                            <a:pt x="1554" y="398"/>
                          </a:cubicBezTo>
                          <a:cubicBezTo>
                            <a:pt x="1605" y="480"/>
                            <a:pt x="1654" y="576"/>
                            <a:pt x="1698" y="656"/>
                          </a:cubicBezTo>
                          <a:cubicBezTo>
                            <a:pt x="1742" y="736"/>
                            <a:pt x="1777" y="829"/>
                            <a:pt x="1818" y="878"/>
                          </a:cubicBezTo>
                          <a:cubicBezTo>
                            <a:pt x="1859" y="927"/>
                            <a:pt x="1896" y="935"/>
                            <a:pt x="1944" y="950"/>
                          </a:cubicBezTo>
                          <a:cubicBezTo>
                            <a:pt x="1992" y="965"/>
                            <a:pt x="2079" y="967"/>
                            <a:pt x="2106" y="968"/>
                          </a:cubicBezTo>
                        </a:path>
                      </a:pathLst>
                    </a:custGeom>
                    <a:noFill/>
                    <a:ln w="28575" cmpd="sng">
                      <a:solidFill>
                        <a:srgbClr val="007457"/>
                      </a:solidFill>
                      <a:round/>
                      <a:headEnd/>
                      <a:tailEnd/>
                    </a:ln>
                    <a:effectLst/>
                  </p:spPr>
                  <p:txBody>
                    <a:bodyPr>
                      <a:prstTxWarp prst="textNoShape">
                        <a:avLst/>
                      </a:prstTxWarp>
                    </a:bodyPr>
                    <a:lstStyle/>
                    <a:p>
                      <a:endParaRPr lang="es-ES_tradnl"/>
                    </a:p>
                  </p:txBody>
                </p:sp>
                <p:sp>
                  <p:nvSpPr>
                    <p:cNvPr id="48" name="Line 9">
                      <a:extLst>
                        <a:ext uri="{FF2B5EF4-FFF2-40B4-BE49-F238E27FC236}">
                          <a16:creationId xmlns:a16="http://schemas.microsoft.com/office/drawing/2014/main" id="{700A6FC9-3EDE-4C70-9621-4472D6D1E972}"/>
                        </a:ext>
                      </a:extLst>
                    </p:cNvPr>
                    <p:cNvSpPr>
                      <a:spLocks noChangeShapeType="1"/>
                    </p:cNvSpPr>
                    <p:nvPr/>
                  </p:nvSpPr>
                  <p:spPr bwMode="auto">
                    <a:xfrm>
                      <a:off x="4045823" y="5972362"/>
                      <a:ext cx="4249738" cy="1587"/>
                    </a:xfrm>
                    <a:prstGeom prst="line">
                      <a:avLst/>
                    </a:prstGeom>
                    <a:noFill/>
                    <a:ln w="19050">
                      <a:solidFill>
                        <a:schemeClr val="tx1"/>
                      </a:solidFill>
                      <a:round/>
                      <a:headEnd/>
                      <a:tailEnd/>
                    </a:ln>
                    <a:effectLst/>
                  </p:spPr>
                  <p:txBody>
                    <a:bodyPr>
                      <a:prstTxWarp prst="textNoShape">
                        <a:avLst/>
                      </a:prstTxWarp>
                    </a:bodyPr>
                    <a:lstStyle/>
                    <a:p>
                      <a:endParaRPr lang="es-ES_tradnl"/>
                    </a:p>
                  </p:txBody>
                </p:sp>
                <p:sp>
                  <p:nvSpPr>
                    <p:cNvPr id="49" name="Line 11">
                      <a:extLst>
                        <a:ext uri="{FF2B5EF4-FFF2-40B4-BE49-F238E27FC236}">
                          <a16:creationId xmlns:a16="http://schemas.microsoft.com/office/drawing/2014/main" id="{A221895F-8BD1-4772-85BD-75519FB0A099}"/>
                        </a:ext>
                      </a:extLst>
                    </p:cNvPr>
                    <p:cNvSpPr>
                      <a:spLocks noChangeShapeType="1"/>
                    </p:cNvSpPr>
                    <p:nvPr/>
                  </p:nvSpPr>
                  <p:spPr bwMode="auto">
                    <a:xfrm flipV="1">
                      <a:off x="6444688" y="3276899"/>
                      <a:ext cx="2" cy="2678000"/>
                    </a:xfrm>
                    <a:prstGeom prst="line">
                      <a:avLst/>
                    </a:prstGeom>
                    <a:noFill/>
                    <a:ln w="38100" cap="rnd">
                      <a:solidFill>
                        <a:srgbClr val="007457"/>
                      </a:solidFill>
                      <a:prstDash val="sysDot"/>
                      <a:round/>
                      <a:headEnd/>
                      <a:tailEnd/>
                    </a:ln>
                    <a:effectLst/>
                  </p:spPr>
                  <p:txBody>
                    <a:bodyPr>
                      <a:prstTxWarp prst="textNoShape">
                        <a:avLst/>
                      </a:prstTxWarp>
                    </a:bodyPr>
                    <a:lstStyle/>
                    <a:p>
                      <a:endParaRPr lang="es-ES_tradnl"/>
                    </a:p>
                  </p:txBody>
                </p:sp>
                <p:sp>
                  <p:nvSpPr>
                    <p:cNvPr id="50" name="Text Box 14">
                      <a:extLst>
                        <a:ext uri="{FF2B5EF4-FFF2-40B4-BE49-F238E27FC236}">
                          <a16:creationId xmlns:a16="http://schemas.microsoft.com/office/drawing/2014/main" id="{98FBC0CE-4B54-4982-A67F-AF2FFC0B9266}"/>
                        </a:ext>
                      </a:extLst>
                    </p:cNvPr>
                    <p:cNvSpPr txBox="1">
                      <a:spLocks noChangeArrowheads="1"/>
                    </p:cNvSpPr>
                    <p:nvPr/>
                  </p:nvSpPr>
                  <p:spPr bwMode="auto">
                    <a:xfrm>
                      <a:off x="6283873" y="3899087"/>
                      <a:ext cx="317500" cy="304800"/>
                    </a:xfrm>
                    <a:prstGeom prst="rect">
                      <a:avLst/>
                    </a:prstGeom>
                    <a:noFill/>
                    <a:ln w="9525">
                      <a:noFill/>
                      <a:miter lim="800000"/>
                      <a:headEnd/>
                      <a:tailEnd/>
                    </a:ln>
                    <a:effectLst/>
                  </p:spPr>
                  <p:txBody>
                    <a:bodyPr wrap="none">
                      <a:prstTxWarp prst="textNoShape">
                        <a:avLst/>
                      </a:prstTxWarp>
                      <a:spAutoFit/>
                    </a:bodyPr>
                    <a:lstStyle/>
                    <a:p>
                      <a:r>
                        <a:rPr lang="en-US" sz="1400" b="0">
                          <a:latin typeface="Arial" pitchFamily="-112" charset="0"/>
                          <a:sym typeface="Symbol" pitchFamily="-112" charset="2"/>
                        </a:rPr>
                        <a:t></a:t>
                      </a:r>
                    </a:p>
                  </p:txBody>
                </p:sp>
                <p:sp>
                  <p:nvSpPr>
                    <p:cNvPr id="51" name="Text Box 22">
                      <a:extLst>
                        <a:ext uri="{FF2B5EF4-FFF2-40B4-BE49-F238E27FC236}">
                          <a16:creationId xmlns:a16="http://schemas.microsoft.com/office/drawing/2014/main" id="{35FE077E-4DDA-4874-9F9D-6A3B8A68E415}"/>
                        </a:ext>
                      </a:extLst>
                    </p:cNvPr>
                    <p:cNvSpPr txBox="1">
                      <a:spLocks noChangeArrowheads="1"/>
                    </p:cNvSpPr>
                    <p:nvPr/>
                  </p:nvSpPr>
                  <p:spPr bwMode="auto">
                    <a:xfrm>
                      <a:off x="5574740" y="4300725"/>
                      <a:ext cx="317500" cy="304800"/>
                    </a:xfrm>
                    <a:prstGeom prst="rect">
                      <a:avLst/>
                    </a:prstGeom>
                    <a:noFill/>
                    <a:ln w="9525">
                      <a:noFill/>
                      <a:miter lim="800000"/>
                      <a:headEnd/>
                      <a:tailEnd/>
                    </a:ln>
                    <a:effectLst/>
                  </p:spPr>
                  <p:txBody>
                    <a:bodyPr wrap="none">
                      <a:prstTxWarp prst="textNoShape">
                        <a:avLst/>
                      </a:prstTxWarp>
                      <a:spAutoFit/>
                    </a:bodyPr>
                    <a:lstStyle/>
                    <a:p>
                      <a:r>
                        <a:rPr lang="en-US" sz="1400" b="0">
                          <a:latin typeface="Arial" pitchFamily="-112" charset="0"/>
                          <a:sym typeface="Symbol" pitchFamily="-112" charset="2"/>
                        </a:rPr>
                        <a:t></a:t>
                      </a:r>
                    </a:p>
                  </p:txBody>
                </p:sp>
                <p:sp>
                  <p:nvSpPr>
                    <p:cNvPr id="52" name="Text Box 23">
                      <a:extLst>
                        <a:ext uri="{FF2B5EF4-FFF2-40B4-BE49-F238E27FC236}">
                          <a16:creationId xmlns:a16="http://schemas.microsoft.com/office/drawing/2014/main" id="{C60366D7-E1BA-48DA-94ED-5545BA72E16D}"/>
                        </a:ext>
                      </a:extLst>
                    </p:cNvPr>
                    <p:cNvSpPr txBox="1">
                      <a:spLocks noChangeArrowheads="1"/>
                    </p:cNvSpPr>
                    <p:nvPr/>
                  </p:nvSpPr>
                  <p:spPr bwMode="auto">
                    <a:xfrm>
                      <a:off x="6290703" y="5948550"/>
                      <a:ext cx="282575" cy="304800"/>
                    </a:xfrm>
                    <a:prstGeom prst="rect">
                      <a:avLst/>
                    </a:prstGeom>
                    <a:noFill/>
                    <a:ln w="9525">
                      <a:noFill/>
                      <a:miter lim="800000"/>
                      <a:headEnd/>
                      <a:tailEnd/>
                    </a:ln>
                    <a:effectLst/>
                  </p:spPr>
                  <p:txBody>
                    <a:bodyPr wrap="none">
                      <a:prstTxWarp prst="textNoShape">
                        <a:avLst/>
                      </a:prstTxWarp>
                      <a:spAutoFit/>
                    </a:bodyPr>
                    <a:lstStyle/>
                    <a:p>
                      <a:r>
                        <a:rPr lang="en-US" sz="1400" b="0">
                          <a:latin typeface="Arial" pitchFamily="-112" charset="0"/>
                        </a:rPr>
                        <a:t>0</a:t>
                      </a:r>
                    </a:p>
                  </p:txBody>
                </p:sp>
                <p:sp>
                  <p:nvSpPr>
                    <p:cNvPr id="53" name="Text Box 29">
                      <a:extLst>
                        <a:ext uri="{FF2B5EF4-FFF2-40B4-BE49-F238E27FC236}">
                          <a16:creationId xmlns:a16="http://schemas.microsoft.com/office/drawing/2014/main" id="{5FE1D918-A59D-4A4F-98FC-06C6CD74658A}"/>
                        </a:ext>
                      </a:extLst>
                    </p:cNvPr>
                    <p:cNvSpPr txBox="1">
                      <a:spLocks noChangeArrowheads="1"/>
                    </p:cNvSpPr>
                    <p:nvPr/>
                  </p:nvSpPr>
                  <p:spPr bwMode="auto">
                    <a:xfrm>
                      <a:off x="6362140" y="3716525"/>
                      <a:ext cx="484188" cy="366712"/>
                    </a:xfrm>
                    <a:prstGeom prst="rect">
                      <a:avLst/>
                    </a:prstGeom>
                    <a:noFill/>
                    <a:ln w="9525">
                      <a:noFill/>
                      <a:miter lim="800000"/>
                      <a:headEnd/>
                      <a:tailEnd/>
                    </a:ln>
                    <a:effectLst/>
                  </p:spPr>
                  <p:txBody>
                    <a:bodyPr wrap="none">
                      <a:prstTxWarp prst="textNoShape">
                        <a:avLst/>
                      </a:prstTxWarp>
                      <a:spAutoFit/>
                    </a:bodyPr>
                    <a:lstStyle/>
                    <a:p>
                      <a:r>
                        <a:rPr lang="en-US" i="1">
                          <a:solidFill>
                            <a:srgbClr val="007457"/>
                          </a:solidFill>
                          <a:latin typeface="Arial" pitchFamily="-112" charset="0"/>
                        </a:rPr>
                        <a:t>V </a:t>
                      </a:r>
                      <a:r>
                        <a:rPr lang="en-US" baseline="30000">
                          <a:solidFill>
                            <a:srgbClr val="007457"/>
                          </a:solidFill>
                          <a:latin typeface="Arial" pitchFamily="-112" charset="0"/>
                          <a:ea typeface="Arial" pitchFamily="-112" charset="0"/>
                          <a:cs typeface="Arial" pitchFamily="-112" charset="0"/>
                        </a:rPr>
                        <a:t>‡</a:t>
                      </a:r>
                      <a:endParaRPr lang="en-US" sz="1400" b="0" baseline="30000">
                        <a:latin typeface="Arial" pitchFamily="-112" charset="0"/>
                        <a:ea typeface="Arial" pitchFamily="-112" charset="0"/>
                        <a:cs typeface="Arial" pitchFamily="-112" charset="0"/>
                      </a:endParaRPr>
                    </a:p>
                  </p:txBody>
                </p:sp>
                <p:sp>
                  <p:nvSpPr>
                    <p:cNvPr id="65" name="Text Box 36">
                      <a:extLst>
                        <a:ext uri="{FF2B5EF4-FFF2-40B4-BE49-F238E27FC236}">
                          <a16:creationId xmlns:a16="http://schemas.microsoft.com/office/drawing/2014/main" id="{D0BD2121-C9DF-436E-BC7B-B7884DF4FC87}"/>
                        </a:ext>
                      </a:extLst>
                    </p:cNvPr>
                    <p:cNvSpPr txBox="1">
                      <a:spLocks noChangeArrowheads="1"/>
                    </p:cNvSpPr>
                    <p:nvPr/>
                  </p:nvSpPr>
                  <p:spPr bwMode="auto">
                    <a:xfrm>
                      <a:off x="7733740" y="4859525"/>
                      <a:ext cx="1031875" cy="366712"/>
                    </a:xfrm>
                    <a:prstGeom prst="rect">
                      <a:avLst/>
                    </a:prstGeom>
                    <a:noFill/>
                    <a:ln w="9525">
                      <a:noFill/>
                      <a:miter lim="800000"/>
                      <a:headEnd/>
                      <a:tailEnd/>
                    </a:ln>
                    <a:effectLst/>
                  </p:spPr>
                  <p:txBody>
                    <a:bodyPr>
                      <a:prstTxWarp prst="textNoShape">
                        <a:avLst/>
                      </a:prstTxWarp>
                      <a:spAutoFit/>
                    </a:bodyPr>
                    <a:lstStyle/>
                    <a:p>
                      <a:r>
                        <a:rPr lang="en-US" i="1">
                          <a:solidFill>
                            <a:srgbClr val="00684E"/>
                          </a:solidFill>
                          <a:latin typeface="Arial" pitchFamily="-112" charset="0"/>
                        </a:rPr>
                        <a:t>V</a:t>
                      </a:r>
                      <a:r>
                        <a:rPr lang="en-US" baseline="-25000">
                          <a:solidFill>
                            <a:srgbClr val="00684E"/>
                          </a:solidFill>
                          <a:latin typeface="Arial" pitchFamily="-112" charset="0"/>
                        </a:rPr>
                        <a:t>MEP</a:t>
                      </a:r>
                      <a:r>
                        <a:rPr lang="en-US">
                          <a:solidFill>
                            <a:srgbClr val="00684E"/>
                          </a:solidFill>
                          <a:latin typeface="Arial" pitchFamily="-112" charset="0"/>
                          <a:ea typeface="Arial" pitchFamily="-112" charset="0"/>
                          <a:cs typeface="Arial" pitchFamily="-112" charset="0"/>
                        </a:rPr>
                        <a:t>(</a:t>
                      </a:r>
                      <a:r>
                        <a:rPr lang="en-US" i="1">
                          <a:solidFill>
                            <a:srgbClr val="00684E"/>
                          </a:solidFill>
                          <a:latin typeface="Arial" pitchFamily="-112" charset="0"/>
                          <a:ea typeface="Arial" pitchFamily="-112" charset="0"/>
                          <a:cs typeface="Arial" pitchFamily="-112" charset="0"/>
                        </a:rPr>
                        <a:t>s</a:t>
                      </a:r>
                      <a:r>
                        <a:rPr lang="en-US">
                          <a:solidFill>
                            <a:srgbClr val="00684E"/>
                          </a:solidFill>
                          <a:latin typeface="Arial" pitchFamily="-112" charset="0"/>
                          <a:ea typeface="Arial" pitchFamily="-112" charset="0"/>
                          <a:cs typeface="Arial" pitchFamily="-112" charset="0"/>
                        </a:rPr>
                        <a:t>)</a:t>
                      </a:r>
                      <a:endParaRPr lang="en-US" sz="1400" b="0" baseline="30000">
                        <a:solidFill>
                          <a:srgbClr val="00684E"/>
                        </a:solidFill>
                        <a:latin typeface="Arial" pitchFamily="-112" charset="0"/>
                        <a:ea typeface="Arial" pitchFamily="-112" charset="0"/>
                        <a:cs typeface="Arial" pitchFamily="-112" charset="0"/>
                      </a:endParaRPr>
                    </a:p>
                  </p:txBody>
                </p:sp>
                <p:sp>
                  <p:nvSpPr>
                    <p:cNvPr id="87" name="Arco 37">
                      <a:extLst>
                        <a:ext uri="{FF2B5EF4-FFF2-40B4-BE49-F238E27FC236}">
                          <a16:creationId xmlns:a16="http://schemas.microsoft.com/office/drawing/2014/main" id="{06447751-5D32-4640-85B6-1CECA64CDADC}"/>
                        </a:ext>
                      </a:extLst>
                    </p:cNvPr>
                    <p:cNvSpPr>
                      <a:spLocks/>
                    </p:cNvSpPr>
                    <p:nvPr/>
                  </p:nvSpPr>
                  <p:spPr bwMode="auto">
                    <a:xfrm rot="8808869" flipH="1">
                      <a:off x="7663890" y="5316725"/>
                      <a:ext cx="371475" cy="88900"/>
                    </a:xfrm>
                    <a:custGeom>
                      <a:avLst/>
                      <a:gdLst>
                        <a:gd name="G0" fmla="+- 1016 0 0"/>
                        <a:gd name="G1" fmla="+- 21600 0 0"/>
                        <a:gd name="G2" fmla="+- 21600 0 0"/>
                        <a:gd name="T0" fmla="*/ 0 w 22017"/>
                        <a:gd name="T1" fmla="*/ 24 h 21600"/>
                        <a:gd name="T2" fmla="*/ 22017 w 22017"/>
                        <a:gd name="T3" fmla="*/ 16549 h 21600"/>
                        <a:gd name="T4" fmla="*/ 1016 w 22017"/>
                        <a:gd name="T5" fmla="*/ 21600 h 21600"/>
                      </a:gdLst>
                      <a:ahLst/>
                      <a:cxnLst>
                        <a:cxn ang="0">
                          <a:pos x="T0" y="T1"/>
                        </a:cxn>
                        <a:cxn ang="0">
                          <a:pos x="T2" y="T3"/>
                        </a:cxn>
                        <a:cxn ang="0">
                          <a:pos x="T4" y="T5"/>
                        </a:cxn>
                      </a:cxnLst>
                      <a:rect l="0" t="0" r="r" b="b"/>
                      <a:pathLst>
                        <a:path w="22017" h="21600" fill="none" extrusionOk="0">
                          <a:moveTo>
                            <a:pt x="-1" y="23"/>
                          </a:moveTo>
                          <a:cubicBezTo>
                            <a:pt x="338" y="7"/>
                            <a:pt x="677" y="-1"/>
                            <a:pt x="1016" y="0"/>
                          </a:cubicBezTo>
                          <a:cubicBezTo>
                            <a:pt x="10999" y="0"/>
                            <a:pt x="19682" y="6842"/>
                            <a:pt x="22017" y="16548"/>
                          </a:cubicBezTo>
                        </a:path>
                        <a:path w="22017" h="21600" stroke="0" extrusionOk="0">
                          <a:moveTo>
                            <a:pt x="-1" y="23"/>
                          </a:moveTo>
                          <a:cubicBezTo>
                            <a:pt x="338" y="7"/>
                            <a:pt x="677" y="-1"/>
                            <a:pt x="1016" y="0"/>
                          </a:cubicBezTo>
                          <a:cubicBezTo>
                            <a:pt x="10999" y="0"/>
                            <a:pt x="19682" y="6842"/>
                            <a:pt x="22017" y="16548"/>
                          </a:cubicBezTo>
                          <a:lnTo>
                            <a:pt x="1016" y="21600"/>
                          </a:lnTo>
                          <a:close/>
                        </a:path>
                      </a:pathLst>
                    </a:custGeom>
                    <a:noFill/>
                    <a:ln w="28575">
                      <a:solidFill>
                        <a:srgbClr val="007457"/>
                      </a:solidFill>
                      <a:round/>
                      <a:headEnd type="arrow" w="med" len="med"/>
                      <a:tailEnd/>
                    </a:ln>
                    <a:effectLst/>
                  </p:spPr>
                  <p:txBody>
                    <a:bodyPr rot="10800000" wrap="none" anchor="ctr">
                      <a:prstTxWarp prst="textNoShape">
                        <a:avLst/>
                      </a:prstTxWarp>
                    </a:bodyPr>
                    <a:lstStyle/>
                    <a:p>
                      <a:pPr algn="ctr"/>
                      <a:endParaRPr lang="en-US" b="0">
                        <a:solidFill>
                          <a:srgbClr val="00684E"/>
                        </a:solidFill>
                      </a:endParaRPr>
                    </a:p>
                  </p:txBody>
                </p:sp>
                <p:sp>
                  <p:nvSpPr>
                    <p:cNvPr id="88" name="Line 55">
                      <a:extLst>
                        <a:ext uri="{FF2B5EF4-FFF2-40B4-BE49-F238E27FC236}">
                          <a16:creationId xmlns:a16="http://schemas.microsoft.com/office/drawing/2014/main" id="{90DCDF9C-FC33-4574-9D82-8951F2821D64}"/>
                        </a:ext>
                      </a:extLst>
                    </p:cNvPr>
                    <p:cNvSpPr>
                      <a:spLocks noChangeShapeType="1"/>
                    </p:cNvSpPr>
                    <p:nvPr/>
                  </p:nvSpPr>
                  <p:spPr bwMode="auto">
                    <a:xfrm flipH="1">
                      <a:off x="4614651" y="6140637"/>
                      <a:ext cx="633413" cy="1587"/>
                    </a:xfrm>
                    <a:prstGeom prst="line">
                      <a:avLst/>
                    </a:prstGeom>
                    <a:noFill/>
                    <a:ln w="9525">
                      <a:solidFill>
                        <a:schemeClr val="tx1"/>
                      </a:solidFill>
                      <a:round/>
                      <a:headEnd/>
                      <a:tailEnd type="triangle" w="med" len="med"/>
                    </a:ln>
                    <a:effectLst/>
                  </p:spPr>
                  <p:txBody>
                    <a:bodyPr>
                      <a:prstTxWarp prst="textNoShape">
                        <a:avLst/>
                      </a:prstTxWarp>
                    </a:bodyPr>
                    <a:lstStyle/>
                    <a:p>
                      <a:endParaRPr lang="es-ES_tradnl"/>
                    </a:p>
                  </p:txBody>
                </p:sp>
                <p:sp>
                  <p:nvSpPr>
                    <p:cNvPr id="89" name="Text Box 56">
                      <a:extLst>
                        <a:ext uri="{FF2B5EF4-FFF2-40B4-BE49-F238E27FC236}">
                          <a16:creationId xmlns:a16="http://schemas.microsoft.com/office/drawing/2014/main" id="{6F235B34-4711-44EF-BE9C-8AA9ABABBE18}"/>
                        </a:ext>
                      </a:extLst>
                    </p:cNvPr>
                    <p:cNvSpPr txBox="1">
                      <a:spLocks noChangeArrowheads="1"/>
                    </p:cNvSpPr>
                    <p:nvPr/>
                  </p:nvSpPr>
                  <p:spPr bwMode="auto">
                    <a:xfrm>
                      <a:off x="4904815" y="5678675"/>
                      <a:ext cx="476250" cy="304800"/>
                    </a:xfrm>
                    <a:prstGeom prst="rect">
                      <a:avLst/>
                    </a:prstGeom>
                    <a:noFill/>
                    <a:ln w="9525">
                      <a:noFill/>
                      <a:miter lim="800000"/>
                      <a:headEnd/>
                      <a:tailEnd/>
                    </a:ln>
                    <a:effectLst/>
                  </p:spPr>
                  <p:txBody>
                    <a:bodyPr wrap="none">
                      <a:prstTxWarp prst="textNoShape">
                        <a:avLst/>
                      </a:prstTxWarp>
                      <a:spAutoFit/>
                    </a:bodyPr>
                    <a:lstStyle/>
                    <a:p>
                      <a:r>
                        <a:rPr lang="en-US" sz="1400" b="0" i="1">
                          <a:latin typeface="Arial" pitchFamily="-112" charset="0"/>
                        </a:rPr>
                        <a:t>s</a:t>
                      </a:r>
                      <a:r>
                        <a:rPr lang="en-US" sz="1400" b="0">
                          <a:latin typeface="Arial" pitchFamily="-112" charset="0"/>
                        </a:rPr>
                        <a:t>&lt;0</a:t>
                      </a:r>
                    </a:p>
                  </p:txBody>
                </p:sp>
                <p:sp>
                  <p:nvSpPr>
                    <p:cNvPr id="90" name="Line 57">
                      <a:extLst>
                        <a:ext uri="{FF2B5EF4-FFF2-40B4-BE49-F238E27FC236}">
                          <a16:creationId xmlns:a16="http://schemas.microsoft.com/office/drawing/2014/main" id="{5F71A5A1-D923-48CD-994E-CC6ADBDE57D7}"/>
                        </a:ext>
                      </a:extLst>
                    </p:cNvPr>
                    <p:cNvSpPr>
                      <a:spLocks noChangeShapeType="1"/>
                    </p:cNvSpPr>
                    <p:nvPr/>
                  </p:nvSpPr>
                  <p:spPr bwMode="auto">
                    <a:xfrm>
                      <a:off x="7405128" y="6097775"/>
                      <a:ext cx="542925" cy="1587"/>
                    </a:xfrm>
                    <a:prstGeom prst="line">
                      <a:avLst/>
                    </a:prstGeom>
                    <a:noFill/>
                    <a:ln w="9525">
                      <a:solidFill>
                        <a:schemeClr val="tx1"/>
                      </a:solidFill>
                      <a:round/>
                      <a:headEnd/>
                      <a:tailEnd type="triangle" w="med" len="med"/>
                    </a:ln>
                    <a:effectLst/>
                  </p:spPr>
                  <p:txBody>
                    <a:bodyPr>
                      <a:prstTxWarp prst="textNoShape">
                        <a:avLst/>
                      </a:prstTxWarp>
                    </a:bodyPr>
                    <a:lstStyle/>
                    <a:p>
                      <a:endParaRPr lang="es-ES_tradnl"/>
                    </a:p>
                  </p:txBody>
                </p:sp>
                <p:sp>
                  <p:nvSpPr>
                    <p:cNvPr id="91" name="Text Box 58">
                      <a:extLst>
                        <a:ext uri="{FF2B5EF4-FFF2-40B4-BE49-F238E27FC236}">
                          <a16:creationId xmlns:a16="http://schemas.microsoft.com/office/drawing/2014/main" id="{80D1D512-D433-44B9-BDE6-9C1BA99D46AA}"/>
                        </a:ext>
                      </a:extLst>
                    </p:cNvPr>
                    <p:cNvSpPr txBox="1">
                      <a:spLocks noChangeArrowheads="1"/>
                    </p:cNvSpPr>
                    <p:nvPr/>
                  </p:nvSpPr>
                  <p:spPr bwMode="auto">
                    <a:xfrm>
                      <a:off x="5046103" y="6161644"/>
                      <a:ext cx="1952625" cy="304800"/>
                    </a:xfrm>
                    <a:prstGeom prst="rect">
                      <a:avLst/>
                    </a:prstGeom>
                    <a:noFill/>
                    <a:ln w="9525">
                      <a:noFill/>
                      <a:miter lim="800000"/>
                      <a:headEnd/>
                      <a:tailEnd/>
                    </a:ln>
                    <a:effectLst/>
                  </p:spPr>
                  <p:txBody>
                    <a:bodyPr wrap="none">
                      <a:prstTxWarp prst="textNoShape">
                        <a:avLst/>
                      </a:prstTxWarp>
                      <a:spAutoFit/>
                    </a:bodyPr>
                    <a:lstStyle/>
                    <a:p>
                      <a:r>
                        <a:rPr lang="en-US" sz="1400" b="0">
                          <a:latin typeface="Arial" pitchFamily="-112" charset="0"/>
                        </a:rPr>
                        <a:t>Reaction coordinate, </a:t>
                      </a:r>
                      <a:r>
                        <a:rPr lang="en-US" sz="1400" b="0" i="1" err="1">
                          <a:latin typeface="Arial" pitchFamily="-112" charset="0"/>
                        </a:rPr>
                        <a:t>s</a:t>
                      </a:r>
                      <a:endParaRPr lang="en-US" sz="1400" b="0">
                        <a:latin typeface="Arial" pitchFamily="-112" charset="0"/>
                      </a:endParaRPr>
                    </a:p>
                  </p:txBody>
                </p:sp>
                <p:sp>
                  <p:nvSpPr>
                    <p:cNvPr id="92" name="Text Box 59">
                      <a:extLst>
                        <a:ext uri="{FF2B5EF4-FFF2-40B4-BE49-F238E27FC236}">
                          <a16:creationId xmlns:a16="http://schemas.microsoft.com/office/drawing/2014/main" id="{69EDF880-319C-4915-B013-5D70327F9558}"/>
                        </a:ext>
                      </a:extLst>
                    </p:cNvPr>
                    <p:cNvSpPr txBox="1">
                      <a:spLocks noChangeArrowheads="1"/>
                    </p:cNvSpPr>
                    <p:nvPr/>
                  </p:nvSpPr>
                  <p:spPr bwMode="auto">
                    <a:xfrm>
                      <a:off x="6863790" y="5634225"/>
                      <a:ext cx="476250" cy="304800"/>
                    </a:xfrm>
                    <a:prstGeom prst="rect">
                      <a:avLst/>
                    </a:prstGeom>
                    <a:noFill/>
                    <a:ln w="9525">
                      <a:noFill/>
                      <a:miter lim="800000"/>
                      <a:headEnd/>
                      <a:tailEnd/>
                    </a:ln>
                    <a:effectLst/>
                  </p:spPr>
                  <p:txBody>
                    <a:bodyPr wrap="none">
                      <a:prstTxWarp prst="textNoShape">
                        <a:avLst/>
                      </a:prstTxWarp>
                      <a:spAutoFit/>
                    </a:bodyPr>
                    <a:lstStyle/>
                    <a:p>
                      <a:r>
                        <a:rPr lang="en-US" sz="1400" b="0" i="1">
                          <a:latin typeface="Arial" pitchFamily="-112" charset="0"/>
                        </a:rPr>
                        <a:t>s</a:t>
                      </a:r>
                      <a:r>
                        <a:rPr lang="en-US" sz="1400" b="0">
                          <a:latin typeface="Arial" pitchFamily="-112" charset="0"/>
                        </a:rPr>
                        <a:t>&gt;0</a:t>
                      </a:r>
                    </a:p>
                  </p:txBody>
                </p:sp>
                <p:sp>
                  <p:nvSpPr>
                    <p:cNvPr id="94" name="Text Box 61">
                      <a:extLst>
                        <a:ext uri="{FF2B5EF4-FFF2-40B4-BE49-F238E27FC236}">
                          <a16:creationId xmlns:a16="http://schemas.microsoft.com/office/drawing/2014/main" id="{A81D1F35-AA39-4E7E-AB5A-ED0725653676}"/>
                        </a:ext>
                      </a:extLst>
                    </p:cNvPr>
                    <p:cNvSpPr txBox="1">
                      <a:spLocks noChangeArrowheads="1"/>
                    </p:cNvSpPr>
                    <p:nvPr/>
                  </p:nvSpPr>
                  <p:spPr bwMode="auto">
                    <a:xfrm>
                      <a:off x="7986153" y="5973950"/>
                      <a:ext cx="885825" cy="304800"/>
                    </a:xfrm>
                    <a:prstGeom prst="rect">
                      <a:avLst/>
                    </a:prstGeom>
                    <a:noFill/>
                    <a:ln w="9525">
                      <a:noFill/>
                      <a:miter lim="800000"/>
                      <a:headEnd/>
                      <a:tailEnd/>
                    </a:ln>
                    <a:effectLst/>
                  </p:spPr>
                  <p:txBody>
                    <a:bodyPr wrap="none">
                      <a:prstTxWarp prst="textNoShape">
                        <a:avLst/>
                      </a:prstTxWarp>
                      <a:spAutoFit/>
                    </a:bodyPr>
                    <a:lstStyle/>
                    <a:p>
                      <a:r>
                        <a:rPr lang="en-US" sz="1400" b="0">
                          <a:latin typeface="Arial" pitchFamily="-112" charset="0"/>
                        </a:rPr>
                        <a:t>Products</a:t>
                      </a:r>
                    </a:p>
                  </p:txBody>
                </p:sp>
                <p:sp>
                  <p:nvSpPr>
                    <p:cNvPr id="97" name="Line 64">
                      <a:extLst>
                        <a:ext uri="{FF2B5EF4-FFF2-40B4-BE49-F238E27FC236}">
                          <a16:creationId xmlns:a16="http://schemas.microsoft.com/office/drawing/2014/main" id="{46CDC7F0-9BB9-4BE9-94E4-FC529E16CE4F}"/>
                        </a:ext>
                      </a:extLst>
                    </p:cNvPr>
                    <p:cNvSpPr>
                      <a:spLocks noChangeShapeType="1"/>
                    </p:cNvSpPr>
                    <p:nvPr/>
                  </p:nvSpPr>
                  <p:spPr bwMode="auto">
                    <a:xfrm flipH="1">
                      <a:off x="6485965" y="5450075"/>
                      <a:ext cx="271463" cy="87312"/>
                    </a:xfrm>
                    <a:prstGeom prst="line">
                      <a:avLst/>
                    </a:prstGeom>
                    <a:noFill/>
                    <a:ln w="28575">
                      <a:solidFill>
                        <a:srgbClr val="007457"/>
                      </a:solidFill>
                      <a:round/>
                      <a:headEnd/>
                      <a:tailEnd type="arrow" w="med" len="med"/>
                    </a:ln>
                    <a:effectLst/>
                  </p:spPr>
                  <p:txBody>
                    <a:bodyPr>
                      <a:prstTxWarp prst="textNoShape">
                        <a:avLst/>
                      </a:prstTxWarp>
                    </a:bodyPr>
                    <a:lstStyle/>
                    <a:p>
                      <a:endParaRPr lang="es-ES_tradnl"/>
                    </a:p>
                  </p:txBody>
                </p:sp>
                <p:sp>
                  <p:nvSpPr>
                    <p:cNvPr id="98" name="Text Box 65">
                      <a:extLst>
                        <a:ext uri="{FF2B5EF4-FFF2-40B4-BE49-F238E27FC236}">
                          <a16:creationId xmlns:a16="http://schemas.microsoft.com/office/drawing/2014/main" id="{415407B8-00D4-45C1-9119-276AF337245D}"/>
                        </a:ext>
                      </a:extLst>
                    </p:cNvPr>
                    <p:cNvSpPr txBox="1">
                      <a:spLocks noChangeArrowheads="1"/>
                    </p:cNvSpPr>
                    <p:nvPr/>
                  </p:nvSpPr>
                  <p:spPr bwMode="auto">
                    <a:xfrm>
                      <a:off x="6411353" y="4994462"/>
                      <a:ext cx="1250950" cy="517525"/>
                    </a:xfrm>
                    <a:prstGeom prst="rect">
                      <a:avLst/>
                    </a:prstGeom>
                    <a:noFill/>
                    <a:ln w="9525">
                      <a:noFill/>
                      <a:miter lim="800000"/>
                      <a:headEnd/>
                      <a:tailEnd/>
                    </a:ln>
                    <a:effectLst/>
                  </p:spPr>
                  <p:txBody>
                    <a:bodyPr wrap="none">
                      <a:prstTxWarp prst="textNoShape">
                        <a:avLst/>
                      </a:prstTxWarp>
                      <a:spAutoFit/>
                    </a:bodyPr>
                    <a:lstStyle/>
                    <a:p>
                      <a:r>
                        <a:rPr lang="en-US" sz="1400">
                          <a:solidFill>
                            <a:srgbClr val="00684E"/>
                          </a:solidFill>
                          <a:latin typeface="Arial" pitchFamily="-112" charset="0"/>
                        </a:rPr>
                        <a:t>TST dividing</a:t>
                      </a:r>
                    </a:p>
                    <a:p>
                      <a:r>
                        <a:rPr lang="en-US" sz="1400">
                          <a:solidFill>
                            <a:srgbClr val="00684E"/>
                          </a:solidFill>
                          <a:latin typeface="Arial" pitchFamily="-112" charset="0"/>
                        </a:rPr>
                        <a:t>surface</a:t>
                      </a:r>
                      <a:endParaRPr lang="en-US" sz="1400" b="0">
                        <a:solidFill>
                          <a:srgbClr val="00684E"/>
                        </a:solidFill>
                        <a:latin typeface="Arial" pitchFamily="-112" charset="0"/>
                      </a:endParaRPr>
                    </a:p>
                  </p:txBody>
                </p:sp>
                <p:sp>
                  <p:nvSpPr>
                    <p:cNvPr id="104" name="Line 13">
                      <a:extLst>
                        <a:ext uri="{FF2B5EF4-FFF2-40B4-BE49-F238E27FC236}">
                          <a16:creationId xmlns:a16="http://schemas.microsoft.com/office/drawing/2014/main" id="{95F7E10E-D64B-4B75-A1A4-D032F48CD6A4}"/>
                        </a:ext>
                      </a:extLst>
                    </p:cNvPr>
                    <p:cNvSpPr>
                      <a:spLocks noChangeShapeType="1"/>
                    </p:cNvSpPr>
                    <p:nvPr/>
                  </p:nvSpPr>
                  <p:spPr bwMode="auto">
                    <a:xfrm flipH="1" flipV="1">
                      <a:off x="5734598" y="3276899"/>
                      <a:ext cx="9525" cy="2695463"/>
                    </a:xfrm>
                    <a:prstGeom prst="line">
                      <a:avLst/>
                    </a:prstGeom>
                    <a:noFill/>
                    <a:ln w="38100" cap="rnd">
                      <a:solidFill>
                        <a:srgbClr val="B1010C"/>
                      </a:solidFill>
                      <a:prstDash val="sysDot"/>
                      <a:round/>
                      <a:headEnd/>
                      <a:tailEnd/>
                    </a:ln>
                    <a:effectLst/>
                  </p:spPr>
                  <p:txBody>
                    <a:bodyPr>
                      <a:prstTxWarp prst="textNoShape">
                        <a:avLst/>
                      </a:prstTxWarp>
                    </a:bodyPr>
                    <a:lstStyle/>
                    <a:p>
                      <a:endParaRPr lang="es-ES_tradnl"/>
                    </a:p>
                  </p:txBody>
                </p:sp>
                <p:sp>
                  <p:nvSpPr>
                    <p:cNvPr id="112" name="Line 67">
                      <a:extLst>
                        <a:ext uri="{FF2B5EF4-FFF2-40B4-BE49-F238E27FC236}">
                          <a16:creationId xmlns:a16="http://schemas.microsoft.com/office/drawing/2014/main" id="{1FD3DC5D-D764-4F6C-B522-E1B4B23CB2EC}"/>
                        </a:ext>
                      </a:extLst>
                    </p:cNvPr>
                    <p:cNvSpPr>
                      <a:spLocks noChangeShapeType="1"/>
                    </p:cNvSpPr>
                    <p:nvPr/>
                  </p:nvSpPr>
                  <p:spPr bwMode="auto">
                    <a:xfrm>
                      <a:off x="5458853" y="3789550"/>
                      <a:ext cx="233363" cy="61913"/>
                    </a:xfrm>
                    <a:prstGeom prst="line">
                      <a:avLst/>
                    </a:prstGeom>
                    <a:noFill/>
                    <a:ln w="28575">
                      <a:solidFill>
                        <a:srgbClr val="B1010C"/>
                      </a:solidFill>
                      <a:round/>
                      <a:headEnd/>
                      <a:tailEnd type="arrow" w="med" len="med"/>
                    </a:ln>
                    <a:effectLst/>
                  </p:spPr>
                  <p:txBody>
                    <a:bodyPr>
                      <a:prstTxWarp prst="textNoShape">
                        <a:avLst/>
                      </a:prstTxWarp>
                    </a:bodyPr>
                    <a:lstStyle/>
                    <a:p>
                      <a:endParaRPr lang="es-ES_tradnl"/>
                    </a:p>
                  </p:txBody>
                </p:sp>
              </p:grpSp>
            </p:grpSp>
          </p:grpSp>
        </p:grpSp>
        <p:sp>
          <p:nvSpPr>
            <p:cNvPr id="113" name="Text Box 91">
              <a:extLst>
                <a:ext uri="{FF2B5EF4-FFF2-40B4-BE49-F238E27FC236}">
                  <a16:creationId xmlns:a16="http://schemas.microsoft.com/office/drawing/2014/main" id="{22B058C8-AACE-4B73-973D-082C5AC70E22}"/>
                </a:ext>
              </a:extLst>
            </p:cNvPr>
            <p:cNvSpPr txBox="1">
              <a:spLocks noChangeArrowheads="1"/>
            </p:cNvSpPr>
            <p:nvPr/>
          </p:nvSpPr>
          <p:spPr bwMode="auto">
            <a:xfrm>
              <a:off x="4085122" y="3069481"/>
              <a:ext cx="1688053" cy="523220"/>
            </a:xfrm>
            <a:prstGeom prst="rect">
              <a:avLst/>
            </a:prstGeom>
            <a:noFill/>
            <a:ln w="9525">
              <a:noFill/>
              <a:miter lim="800000"/>
              <a:headEnd/>
              <a:tailEnd/>
            </a:ln>
            <a:effectLst/>
          </p:spPr>
          <p:txBody>
            <a:bodyPr wrap="square">
              <a:prstTxWarp prst="textNoShape">
                <a:avLst/>
              </a:prstTxWarp>
              <a:spAutoFit/>
            </a:bodyPr>
            <a:lstStyle/>
            <a:p>
              <a:r>
                <a:rPr lang="en-US" sz="1400" dirty="0">
                  <a:solidFill>
                    <a:srgbClr val="B1010C"/>
                  </a:solidFill>
                  <a:latin typeface="Arial" pitchFamily="-112" charset="0"/>
                </a:rPr>
                <a:t>alternative dividing</a:t>
              </a:r>
            </a:p>
            <a:p>
              <a:r>
                <a:rPr lang="en-US" sz="1400" dirty="0">
                  <a:solidFill>
                    <a:srgbClr val="B1010C"/>
                  </a:solidFill>
                  <a:latin typeface="Arial" pitchFamily="-112" charset="0"/>
                </a:rPr>
                <a:t>surface</a:t>
              </a:r>
              <a:endParaRPr lang="en-US" sz="1400" b="0" dirty="0">
                <a:latin typeface="Arial" pitchFamily="-112" charset="0"/>
              </a:endParaRPr>
            </a:p>
          </p:txBody>
        </p:sp>
      </p:grpSp>
      <p:sp>
        <p:nvSpPr>
          <p:cNvPr id="2" name="CuadroTexto 1">
            <a:extLst>
              <a:ext uri="{FF2B5EF4-FFF2-40B4-BE49-F238E27FC236}">
                <a16:creationId xmlns:a16="http://schemas.microsoft.com/office/drawing/2014/main" id="{2CF948C6-9A19-4017-8FD3-DCFAC3E52F75}"/>
              </a:ext>
            </a:extLst>
          </p:cNvPr>
          <p:cNvSpPr txBox="1"/>
          <p:nvPr/>
        </p:nvSpPr>
        <p:spPr>
          <a:xfrm>
            <a:off x="335201" y="3292894"/>
            <a:ext cx="3329231" cy="2739211"/>
          </a:xfrm>
          <a:prstGeom prst="rect">
            <a:avLst/>
          </a:prstGeom>
          <a:noFill/>
        </p:spPr>
        <p:txBody>
          <a:bodyPr wrap="square" rtlCol="0">
            <a:spAutoFit/>
          </a:bodyPr>
          <a:lstStyle/>
          <a:p>
            <a:pPr>
              <a:spcBef>
                <a:spcPts val="600"/>
              </a:spcBef>
              <a:spcAft>
                <a:spcPts val="1200"/>
              </a:spcAft>
            </a:pPr>
            <a:r>
              <a:rPr lang="en-US" dirty="0"/>
              <a:t>The </a:t>
            </a:r>
            <a:r>
              <a:rPr lang="en-US" dirty="0">
                <a:solidFill>
                  <a:srgbClr val="FF0000"/>
                </a:solidFill>
              </a:rPr>
              <a:t>reaction coordinate</a:t>
            </a:r>
            <a:r>
              <a:rPr lang="en-US" dirty="0"/>
              <a:t>, or </a:t>
            </a:r>
            <a:r>
              <a:rPr lang="en-US" dirty="0">
                <a:solidFill>
                  <a:srgbClr val="FF0000"/>
                </a:solidFill>
              </a:rPr>
              <a:t>progression along the path (</a:t>
            </a:r>
            <a:r>
              <a:rPr lang="en-US" i="1" dirty="0">
                <a:solidFill>
                  <a:srgbClr val="FF0000"/>
                </a:solidFill>
              </a:rPr>
              <a:t>s</a:t>
            </a:r>
            <a:r>
              <a:rPr lang="en-US" dirty="0">
                <a:solidFill>
                  <a:srgbClr val="FF0000"/>
                </a:solidFill>
              </a:rPr>
              <a:t>)</a:t>
            </a:r>
            <a:r>
              <a:rPr lang="en-US" dirty="0"/>
              <a:t>,</a:t>
            </a:r>
            <a:r>
              <a:rPr lang="en-US" dirty="0">
                <a:solidFill>
                  <a:srgbClr val="FF0000"/>
                </a:solidFill>
              </a:rPr>
              <a:t> </a:t>
            </a:r>
            <a:r>
              <a:rPr lang="en-US" dirty="0"/>
              <a:t>defines the position along the MEP: </a:t>
            </a:r>
            <a:r>
              <a:rPr lang="en-US" i="1" dirty="0"/>
              <a:t>s</a:t>
            </a:r>
            <a:r>
              <a:rPr lang="en-US" dirty="0"/>
              <a:t> = 0 at TS,  </a:t>
            </a:r>
            <a:r>
              <a:rPr lang="en-US" i="1" dirty="0"/>
              <a:t>s</a:t>
            </a:r>
            <a:r>
              <a:rPr lang="en-US" dirty="0"/>
              <a:t> &lt; 0 for the reactant side and </a:t>
            </a:r>
            <a:r>
              <a:rPr lang="en-US" i="1" dirty="0"/>
              <a:t>s</a:t>
            </a:r>
            <a:r>
              <a:rPr lang="en-US" dirty="0"/>
              <a:t> &gt; 0 for the product side.</a:t>
            </a:r>
          </a:p>
          <a:p>
            <a:r>
              <a:rPr lang="en-US" dirty="0"/>
              <a:t>Dividing surfaces are orthogonal to the reaction path and, therefore, to the gradient.</a:t>
            </a:r>
          </a:p>
        </p:txBody>
      </p:sp>
      <p:sp>
        <p:nvSpPr>
          <p:cNvPr id="3" name="Marcador de número de diapositiva 2">
            <a:extLst>
              <a:ext uri="{FF2B5EF4-FFF2-40B4-BE49-F238E27FC236}">
                <a16:creationId xmlns:a16="http://schemas.microsoft.com/office/drawing/2014/main" id="{E3D04EED-FD23-4F87-83EC-D8FFB13E9A42}"/>
              </a:ext>
            </a:extLst>
          </p:cNvPr>
          <p:cNvSpPr>
            <a:spLocks noGrp="1"/>
          </p:cNvSpPr>
          <p:nvPr>
            <p:ph type="sldNum" sz="quarter" idx="12"/>
          </p:nvPr>
        </p:nvSpPr>
        <p:spPr/>
        <p:txBody>
          <a:bodyPr/>
          <a:lstStyle/>
          <a:p>
            <a:fld id="{DFA4F046-044E-46E9-9F2A-D598350E22B2}" type="slidenum">
              <a:rPr lang="es-ES" smtClean="0"/>
              <a:t>20</a:t>
            </a:fld>
            <a:endParaRPr lang="es-ES"/>
          </a:p>
        </p:txBody>
      </p:sp>
      <p:sp>
        <p:nvSpPr>
          <p:cNvPr id="35" name="CuadroTexto 34">
            <a:extLst>
              <a:ext uri="{FF2B5EF4-FFF2-40B4-BE49-F238E27FC236}">
                <a16:creationId xmlns:a16="http://schemas.microsoft.com/office/drawing/2014/main" id="{470B77A9-B396-46B4-923D-434702538CB6}"/>
              </a:ext>
            </a:extLst>
          </p:cNvPr>
          <p:cNvSpPr txBox="1"/>
          <p:nvPr/>
        </p:nvSpPr>
        <p:spPr>
          <a:xfrm>
            <a:off x="0" y="6585789"/>
            <a:ext cx="9144000" cy="276999"/>
          </a:xfrm>
          <a:prstGeom prst="rect">
            <a:avLst/>
          </a:prstGeom>
          <a:solidFill>
            <a:schemeClr val="accent2"/>
          </a:solidFill>
        </p:spPr>
        <p:txBody>
          <a:bodyPr wrap="square" rtlCol="0">
            <a:spAutoFit/>
          </a:bodyPr>
          <a:lstStyle/>
          <a:p>
            <a:r>
              <a:rPr lang="es-ES" sz="1200" b="1" dirty="0">
                <a:solidFill>
                  <a:schemeClr val="bg1"/>
                </a:solidFill>
              </a:rPr>
              <a:t>(</a:t>
            </a:r>
            <a:r>
              <a:rPr lang="es-ES" sz="1200" b="1" dirty="0" err="1">
                <a:solidFill>
                  <a:schemeClr val="bg1"/>
                </a:solidFill>
              </a:rPr>
              <a:t>Statistical</a:t>
            </a:r>
            <a:r>
              <a:rPr lang="es-ES" sz="1200" b="1" dirty="0">
                <a:solidFill>
                  <a:schemeClr val="bg1"/>
                </a:solidFill>
              </a:rPr>
              <a:t>) </a:t>
            </a:r>
            <a:r>
              <a:rPr lang="es-ES" sz="1200" b="1" dirty="0" err="1">
                <a:solidFill>
                  <a:schemeClr val="bg1"/>
                </a:solidFill>
              </a:rPr>
              <a:t>Reaction</a:t>
            </a:r>
            <a:r>
              <a:rPr lang="es-ES" sz="1200" b="1" dirty="0">
                <a:solidFill>
                  <a:schemeClr val="bg1"/>
                </a:solidFill>
              </a:rPr>
              <a:t> </a:t>
            </a:r>
            <a:r>
              <a:rPr lang="es-ES" sz="1200" b="1" dirty="0" err="1">
                <a:solidFill>
                  <a:schemeClr val="bg1"/>
                </a:solidFill>
              </a:rPr>
              <a:t>Rate</a:t>
            </a:r>
            <a:r>
              <a:rPr lang="es-ES" sz="1200" b="1" dirty="0">
                <a:solidFill>
                  <a:schemeClr val="bg1"/>
                </a:solidFill>
              </a:rPr>
              <a:t> </a:t>
            </a:r>
            <a:r>
              <a:rPr lang="es-ES" sz="1200" b="1" dirty="0" err="1">
                <a:solidFill>
                  <a:schemeClr val="bg1"/>
                </a:solidFill>
              </a:rPr>
              <a:t>Theories</a:t>
            </a:r>
            <a:endParaRPr lang="es-ES" sz="1200" b="1" dirty="0">
              <a:solidFill>
                <a:schemeClr val="bg1"/>
              </a:solidFill>
            </a:endParaRPr>
          </a:p>
        </p:txBody>
      </p:sp>
    </p:spTree>
    <p:extLst>
      <p:ext uri="{BB962C8B-B14F-4D97-AF65-F5344CB8AC3E}">
        <p14:creationId xmlns:p14="http://schemas.microsoft.com/office/powerpoint/2010/main" val="2026770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Box 64">
            <a:extLst>
              <a:ext uri="{FF2B5EF4-FFF2-40B4-BE49-F238E27FC236}">
                <a16:creationId xmlns:a16="http://schemas.microsoft.com/office/drawing/2014/main" id="{1ABFF68C-D3FA-488D-922A-B540A90C4EA7}"/>
              </a:ext>
            </a:extLst>
          </p:cNvPr>
          <p:cNvSpPr txBox="1">
            <a:spLocks noChangeArrowheads="1"/>
          </p:cNvSpPr>
          <p:nvPr/>
        </p:nvSpPr>
        <p:spPr bwMode="auto">
          <a:xfrm>
            <a:off x="-1" y="0"/>
            <a:ext cx="9143999" cy="369332"/>
          </a:xfrm>
          <a:prstGeom prst="rect">
            <a:avLst/>
          </a:prstGeom>
          <a:solidFill>
            <a:schemeClr val="bg2"/>
          </a:solidFill>
          <a:ln w="9525">
            <a:noFill/>
            <a:miter lim="800000"/>
            <a:headEnd/>
            <a:tailEnd/>
          </a:ln>
        </p:spPr>
        <p:txBody>
          <a:bodyPr wrap="square">
            <a:spAutoFit/>
          </a:bodyPr>
          <a:lstStyle/>
          <a:p>
            <a:r>
              <a:rPr lang="en-US" b="1">
                <a:solidFill>
                  <a:schemeClr val="accent2"/>
                </a:solidFill>
                <a:latin typeface="Verdana" pitchFamily="34" charset="0"/>
              </a:rPr>
              <a:t>Improvements and Extensions		</a:t>
            </a:r>
            <a:r>
              <a:rPr lang="en-GB" b="1">
                <a:solidFill>
                  <a:srgbClr val="002060"/>
                </a:solidFill>
                <a:sym typeface="Symbol" panose="05050102010706020507" pitchFamily="18" charset="2"/>
              </a:rPr>
              <a:t>Variational Transition State Theory</a:t>
            </a:r>
            <a:endParaRPr lang="en-US" b="1" baseline="30000">
              <a:solidFill>
                <a:schemeClr val="accent2"/>
              </a:solidFill>
              <a:latin typeface="Verdana" pitchFamily="34" charset="0"/>
            </a:endParaRPr>
          </a:p>
        </p:txBody>
      </p:sp>
      <p:sp>
        <p:nvSpPr>
          <p:cNvPr id="60" name="CuadroTexto 59">
            <a:extLst>
              <a:ext uri="{FF2B5EF4-FFF2-40B4-BE49-F238E27FC236}">
                <a16:creationId xmlns:a16="http://schemas.microsoft.com/office/drawing/2014/main" id="{BC771969-4317-4967-8A73-4E2D0D6B3EBC}"/>
              </a:ext>
            </a:extLst>
          </p:cNvPr>
          <p:cNvSpPr txBox="1"/>
          <p:nvPr/>
        </p:nvSpPr>
        <p:spPr>
          <a:xfrm>
            <a:off x="335202" y="579529"/>
            <a:ext cx="8604517" cy="646331"/>
          </a:xfrm>
          <a:prstGeom prst="rect">
            <a:avLst/>
          </a:prstGeom>
          <a:noFill/>
        </p:spPr>
        <p:txBody>
          <a:bodyPr wrap="square" rtlCol="0">
            <a:spAutoFit/>
          </a:bodyPr>
          <a:lstStyle/>
          <a:p>
            <a:pPr>
              <a:spcBef>
                <a:spcPts val="600"/>
              </a:spcBef>
              <a:spcAft>
                <a:spcPts val="1200"/>
              </a:spcAft>
            </a:pPr>
            <a:r>
              <a:rPr lang="en-US" dirty="0"/>
              <a:t>In variational transitions state theory (VTST), the position of the dividing surface is optimized to minimize </a:t>
            </a:r>
            <a:r>
              <a:rPr lang="en-US" dirty="0" err="1"/>
              <a:t>recrossings</a:t>
            </a:r>
            <a:r>
              <a:rPr lang="en-US" dirty="0"/>
              <a:t>.</a:t>
            </a:r>
            <a:r>
              <a:rPr lang="en-GB" baseline="30000" dirty="0">
                <a:sym typeface="Symbol" panose="05050102010706020507" pitchFamily="18" charset="2"/>
              </a:rPr>
              <a:t>1 </a:t>
            </a:r>
          </a:p>
        </p:txBody>
      </p:sp>
      <p:sp>
        <p:nvSpPr>
          <p:cNvPr id="5" name="CuadroTexto 4">
            <a:extLst>
              <a:ext uri="{FF2B5EF4-FFF2-40B4-BE49-F238E27FC236}">
                <a16:creationId xmlns:a16="http://schemas.microsoft.com/office/drawing/2014/main" id="{48FBDFE3-0B3B-4A2D-82C5-3EE290057333}"/>
              </a:ext>
            </a:extLst>
          </p:cNvPr>
          <p:cNvSpPr txBox="1"/>
          <p:nvPr/>
        </p:nvSpPr>
        <p:spPr>
          <a:xfrm>
            <a:off x="155645" y="6095029"/>
            <a:ext cx="8939720" cy="523220"/>
          </a:xfrm>
          <a:prstGeom prst="rect">
            <a:avLst/>
          </a:prstGeom>
          <a:noFill/>
        </p:spPr>
        <p:txBody>
          <a:bodyPr wrap="square" rtlCol="0">
            <a:spAutoFit/>
          </a:bodyPr>
          <a:lstStyle/>
          <a:p>
            <a:pPr marL="342900" indent="-342900">
              <a:buFont typeface="+mj-lt"/>
              <a:buAutoNum type="arabicPeriod"/>
            </a:pPr>
            <a:r>
              <a:rPr lang="es-ES_tradnl" sz="1400"/>
              <a:t>E. Wigner, </a:t>
            </a:r>
            <a:r>
              <a:rPr lang="es-ES_tradnl" sz="1400" i="1"/>
              <a:t>J. </a:t>
            </a:r>
            <a:r>
              <a:rPr lang="es-ES_tradnl" sz="1400" i="1" err="1"/>
              <a:t>Chem</a:t>
            </a:r>
            <a:r>
              <a:rPr lang="es-ES_tradnl" sz="1400" i="1"/>
              <a:t>. </a:t>
            </a:r>
            <a:r>
              <a:rPr lang="es-ES_tradnl" sz="1400" i="1" err="1"/>
              <a:t>Phys</a:t>
            </a:r>
            <a:r>
              <a:rPr lang="es-ES_tradnl" sz="1400" i="1"/>
              <a:t>. 5</a:t>
            </a:r>
            <a:r>
              <a:rPr lang="es-ES_tradnl" sz="1400"/>
              <a:t>, 720, (1937); J. </a:t>
            </a:r>
            <a:r>
              <a:rPr lang="es-ES_tradnl" sz="1400" err="1"/>
              <a:t>Horiuti</a:t>
            </a:r>
            <a:r>
              <a:rPr lang="es-ES_tradnl" sz="1400"/>
              <a:t>, </a:t>
            </a:r>
            <a:r>
              <a:rPr lang="es-ES_tradnl" sz="1400" i="1"/>
              <a:t>Bull. </a:t>
            </a:r>
            <a:r>
              <a:rPr lang="es-ES_tradnl" sz="1400" i="1" err="1"/>
              <a:t>Chem</a:t>
            </a:r>
            <a:r>
              <a:rPr lang="es-ES_tradnl" sz="1400" i="1"/>
              <a:t>. Soc. </a:t>
            </a:r>
            <a:r>
              <a:rPr lang="es-ES_tradnl" sz="1400" i="1" err="1"/>
              <a:t>Japan</a:t>
            </a:r>
            <a:r>
              <a:rPr lang="es-ES_tradnl" sz="1400" i="1"/>
              <a:t> 13, </a:t>
            </a:r>
            <a:r>
              <a:rPr lang="es-ES_tradnl" sz="1400"/>
              <a:t>210 (1938); J. C. Keck, </a:t>
            </a:r>
            <a:r>
              <a:rPr lang="es-ES_tradnl" sz="1400" i="1"/>
              <a:t>J. </a:t>
            </a:r>
            <a:r>
              <a:rPr lang="es-ES_tradnl" sz="1400" i="1" err="1"/>
              <a:t>Chem</a:t>
            </a:r>
            <a:r>
              <a:rPr lang="es-ES_tradnl" sz="1400" i="1"/>
              <a:t>. </a:t>
            </a:r>
            <a:r>
              <a:rPr lang="es-ES_tradnl" sz="1400" i="1" err="1"/>
              <a:t>Phys</a:t>
            </a:r>
            <a:r>
              <a:rPr lang="es-ES_tradnl" sz="1400" i="1"/>
              <a:t>. 32,</a:t>
            </a:r>
            <a:r>
              <a:rPr lang="es-ES_tradnl" sz="1400"/>
              <a:t> 1035 (1960); D. G. </a:t>
            </a:r>
            <a:r>
              <a:rPr lang="es-ES_tradnl" sz="1400" err="1"/>
              <a:t>Truhlar</a:t>
            </a:r>
            <a:r>
              <a:rPr lang="es-ES_tradnl" sz="1400"/>
              <a:t> and B. C. Garrett, </a:t>
            </a:r>
            <a:r>
              <a:rPr lang="es-ES_tradnl" sz="1400" i="1" err="1"/>
              <a:t>Annu</a:t>
            </a:r>
            <a:r>
              <a:rPr lang="es-ES_tradnl" sz="1400" i="1"/>
              <a:t>. Rev. </a:t>
            </a:r>
            <a:r>
              <a:rPr lang="es-ES_tradnl" sz="1400" i="1" err="1"/>
              <a:t>Phys</a:t>
            </a:r>
            <a:r>
              <a:rPr lang="es-ES_tradnl" sz="1400" i="1"/>
              <a:t>. </a:t>
            </a:r>
            <a:r>
              <a:rPr lang="es-ES_tradnl" sz="1400" i="1" err="1"/>
              <a:t>Chem</a:t>
            </a:r>
            <a:r>
              <a:rPr lang="es-ES_tradnl" sz="1400" i="1"/>
              <a:t>. 35</a:t>
            </a:r>
            <a:r>
              <a:rPr lang="es-ES_tradnl" sz="1400"/>
              <a:t>, 159 (1984).</a:t>
            </a:r>
          </a:p>
        </p:txBody>
      </p:sp>
      <p:sp>
        <p:nvSpPr>
          <p:cNvPr id="2" name="Marcador de número de diapositiva 1">
            <a:extLst>
              <a:ext uri="{FF2B5EF4-FFF2-40B4-BE49-F238E27FC236}">
                <a16:creationId xmlns:a16="http://schemas.microsoft.com/office/drawing/2014/main" id="{DF7EBAF8-285F-4B35-8550-972F1C7C96BD}"/>
              </a:ext>
            </a:extLst>
          </p:cNvPr>
          <p:cNvSpPr>
            <a:spLocks noGrp="1"/>
          </p:cNvSpPr>
          <p:nvPr>
            <p:ph type="sldNum" sz="quarter" idx="12"/>
          </p:nvPr>
        </p:nvSpPr>
        <p:spPr/>
        <p:txBody>
          <a:bodyPr/>
          <a:lstStyle/>
          <a:p>
            <a:fld id="{DFA4F046-044E-46E9-9F2A-D598350E22B2}" type="slidenum">
              <a:rPr lang="es-ES" smtClean="0"/>
              <a:t>21</a:t>
            </a:fld>
            <a:endParaRPr lang="es-ES"/>
          </a:p>
        </p:txBody>
      </p:sp>
      <mc:AlternateContent xmlns:mc="http://schemas.openxmlformats.org/markup-compatibility/2006" xmlns:a14="http://schemas.microsoft.com/office/drawing/2010/main">
        <mc:Choice Requires="a14">
          <p:sp>
            <p:nvSpPr>
              <p:cNvPr id="3" name="CuadroTexto 2">
                <a:extLst>
                  <a:ext uri="{FF2B5EF4-FFF2-40B4-BE49-F238E27FC236}">
                    <a16:creationId xmlns:a16="http://schemas.microsoft.com/office/drawing/2014/main" id="{BE56C0BF-F7AA-264D-AB72-FD16FB953261}"/>
                  </a:ext>
                </a:extLst>
              </p:cNvPr>
              <p:cNvSpPr txBox="1"/>
              <p:nvPr/>
            </p:nvSpPr>
            <p:spPr>
              <a:xfrm>
                <a:off x="335202" y="1364107"/>
                <a:ext cx="8594942" cy="1078052"/>
              </a:xfrm>
              <a:prstGeom prst="rect">
                <a:avLst/>
              </a:prstGeom>
              <a:noFill/>
            </p:spPr>
            <p:txBody>
              <a:bodyPr wrap="square" rtlCol="0">
                <a:spAutoFit/>
              </a:bodyPr>
              <a:lstStyle/>
              <a:p>
                <a:pPr>
                  <a:spcBef>
                    <a:spcPts val="600"/>
                  </a:spcBef>
                  <a:spcAft>
                    <a:spcPts val="1200"/>
                  </a:spcAft>
                </a:pPr>
                <a:r>
                  <a:rPr lang="en-GB" dirty="0">
                    <a:sym typeface="Symbol" panose="05050102010706020507" pitchFamily="18" charset="2"/>
                  </a:rPr>
                  <a:t>A generalized expression for the rate constant is given by (GT = generalized TS):</a:t>
                </a:r>
              </a:p>
              <a:p>
                <a:pPr>
                  <a:spcBef>
                    <a:spcPts val="600"/>
                  </a:spcBef>
                  <a:spcAft>
                    <a:spcPts val="1200"/>
                  </a:spcAft>
                </a:pPr>
                <a:r>
                  <a:rPr lang="en-GB" dirty="0">
                    <a:sym typeface="Symbol" panose="05050102010706020507" pitchFamily="18" charset="2"/>
                  </a:rPr>
                  <a:t>	</a:t>
                </a:r>
                <a14:m>
                  <m:oMath xmlns:m="http://schemas.openxmlformats.org/officeDocument/2006/math">
                    <m:sSup>
                      <m:sSupPr>
                        <m:ctrlPr>
                          <a:rPr lang="en-GB" i="1">
                            <a:latin typeface="Cambria Math" panose="02040503050406030204" pitchFamily="18" charset="0"/>
                            <a:sym typeface="Symbol" panose="05050102010706020507" pitchFamily="18" charset="2"/>
                          </a:rPr>
                        </m:ctrlPr>
                      </m:sSupPr>
                      <m:e>
                        <m:r>
                          <a:rPr lang="es-ES" i="1">
                            <a:latin typeface="Cambria Math" panose="02040503050406030204" pitchFamily="18" charset="0"/>
                            <a:sym typeface="Symbol" panose="05050102010706020507" pitchFamily="18" charset="2"/>
                          </a:rPr>
                          <m:t>𝑘</m:t>
                        </m:r>
                      </m:e>
                      <m:sup>
                        <m:r>
                          <m:rPr>
                            <m:sty m:val="p"/>
                          </m:rPr>
                          <a:rPr lang="es-ES">
                            <a:latin typeface="Cambria Math" panose="02040503050406030204" pitchFamily="18" charset="0"/>
                            <a:sym typeface="Symbol" panose="05050102010706020507" pitchFamily="18" charset="2"/>
                          </a:rPr>
                          <m:t>GT</m:t>
                        </m:r>
                      </m:sup>
                    </m:sSup>
                    <m:d>
                      <m:dPr>
                        <m:ctrlPr>
                          <a:rPr lang="es-ES" i="1">
                            <a:latin typeface="Cambria Math" panose="02040503050406030204" pitchFamily="18" charset="0"/>
                            <a:sym typeface="Symbol" panose="05050102010706020507" pitchFamily="18" charset="2"/>
                          </a:rPr>
                        </m:ctrlPr>
                      </m:dPr>
                      <m:e>
                        <m:r>
                          <a:rPr lang="es-ES" i="1">
                            <a:latin typeface="Cambria Math" panose="02040503050406030204" pitchFamily="18" charset="0"/>
                            <a:sym typeface="Symbol" panose="05050102010706020507" pitchFamily="18" charset="2"/>
                          </a:rPr>
                          <m:t>𝑇</m:t>
                        </m:r>
                        <m:r>
                          <a:rPr lang="es-ES" i="1">
                            <a:latin typeface="Cambria Math" panose="02040503050406030204" pitchFamily="18" charset="0"/>
                            <a:sym typeface="Symbol" panose="05050102010706020507" pitchFamily="18" charset="2"/>
                          </a:rPr>
                          <m:t>,</m:t>
                        </m:r>
                        <m:r>
                          <a:rPr lang="es-ES" i="1">
                            <a:latin typeface="Cambria Math" panose="02040503050406030204" pitchFamily="18" charset="0"/>
                            <a:sym typeface="Symbol" panose="05050102010706020507" pitchFamily="18" charset="2"/>
                          </a:rPr>
                          <m:t>𝑠</m:t>
                        </m:r>
                      </m:e>
                    </m:d>
                    <m:r>
                      <a:rPr lang="es-ES" i="1">
                        <a:latin typeface="Cambria Math" panose="02040503050406030204" pitchFamily="18" charset="0"/>
                        <a:sym typeface="Symbol" panose="05050102010706020507" pitchFamily="18" charset="2"/>
                      </a:rPr>
                      <m:t>=</m:t>
                    </m:r>
                    <m:r>
                      <a:rPr lang="es-ES" i="1">
                        <a:latin typeface="Cambria Math" panose="02040503050406030204" pitchFamily="18" charset="0"/>
                        <a:ea typeface="Cambria Math" panose="02040503050406030204" pitchFamily="18" charset="0"/>
                        <a:sym typeface="Symbol" panose="05050102010706020507" pitchFamily="18" charset="2"/>
                      </a:rPr>
                      <m:t>𝜎</m:t>
                    </m:r>
                    <m:f>
                      <m:fPr>
                        <m:ctrlPr>
                          <a:rPr lang="es-ES" i="1">
                            <a:latin typeface="Cambria Math" panose="02040503050406030204" pitchFamily="18" charset="0"/>
                            <a:ea typeface="Cambria Math" panose="02040503050406030204" pitchFamily="18" charset="0"/>
                            <a:sym typeface="Symbol" panose="05050102010706020507" pitchFamily="18" charset="2"/>
                          </a:rPr>
                        </m:ctrlPr>
                      </m:fPr>
                      <m:num>
                        <m:sSub>
                          <m:sSubPr>
                            <m:ctrlPr>
                              <a:rPr lang="es-ES" i="1">
                                <a:latin typeface="Cambria Math" panose="02040503050406030204" pitchFamily="18" charset="0"/>
                                <a:ea typeface="Cambria Math" panose="02040503050406030204" pitchFamily="18" charset="0"/>
                                <a:sym typeface="Symbol" panose="05050102010706020507" pitchFamily="18" charset="2"/>
                              </a:rPr>
                            </m:ctrlPr>
                          </m:sSubPr>
                          <m:e>
                            <m:r>
                              <a:rPr lang="es-ES" i="1">
                                <a:latin typeface="Cambria Math" panose="02040503050406030204" pitchFamily="18" charset="0"/>
                                <a:ea typeface="Cambria Math" panose="02040503050406030204" pitchFamily="18" charset="0"/>
                                <a:sym typeface="Symbol" panose="05050102010706020507" pitchFamily="18" charset="2"/>
                              </a:rPr>
                              <m:t>𝑘</m:t>
                            </m:r>
                          </m:e>
                          <m:sub>
                            <m:r>
                              <m:rPr>
                                <m:sty m:val="p"/>
                              </m:rPr>
                              <a:rPr lang="es-ES">
                                <a:latin typeface="Cambria Math" panose="02040503050406030204" pitchFamily="18" charset="0"/>
                                <a:ea typeface="Cambria Math" panose="02040503050406030204" pitchFamily="18" charset="0"/>
                                <a:sym typeface="Symbol" panose="05050102010706020507" pitchFamily="18" charset="2"/>
                              </a:rPr>
                              <m:t>B</m:t>
                            </m:r>
                          </m:sub>
                        </m:sSub>
                        <m:r>
                          <a:rPr lang="es-ES" i="1">
                            <a:latin typeface="Cambria Math" panose="02040503050406030204" pitchFamily="18" charset="0"/>
                            <a:ea typeface="Cambria Math" panose="02040503050406030204" pitchFamily="18" charset="0"/>
                            <a:sym typeface="Symbol" panose="05050102010706020507" pitchFamily="18" charset="2"/>
                          </a:rPr>
                          <m:t>𝑇</m:t>
                        </m:r>
                      </m:num>
                      <m:den>
                        <m:r>
                          <a:rPr lang="es-ES" i="1">
                            <a:latin typeface="Cambria Math" panose="02040503050406030204" pitchFamily="18" charset="0"/>
                            <a:ea typeface="Cambria Math" panose="02040503050406030204" pitchFamily="18" charset="0"/>
                            <a:sym typeface="Symbol" panose="05050102010706020507" pitchFamily="18" charset="2"/>
                          </a:rPr>
                          <m:t>h</m:t>
                        </m:r>
                      </m:den>
                    </m:f>
                    <m:f>
                      <m:fPr>
                        <m:ctrlPr>
                          <a:rPr lang="es-ES" i="1">
                            <a:latin typeface="Cambria Math" panose="02040503050406030204" pitchFamily="18" charset="0"/>
                            <a:ea typeface="Cambria Math" panose="02040503050406030204" pitchFamily="18" charset="0"/>
                            <a:sym typeface="Symbol" panose="05050102010706020507" pitchFamily="18" charset="2"/>
                          </a:rPr>
                        </m:ctrlPr>
                      </m:fPr>
                      <m:num>
                        <m:sSup>
                          <m:sSupPr>
                            <m:ctrlPr>
                              <a:rPr lang="es-ES" i="1">
                                <a:latin typeface="Cambria Math" panose="02040503050406030204" pitchFamily="18" charset="0"/>
                                <a:ea typeface="Cambria Math" panose="02040503050406030204" pitchFamily="18" charset="0"/>
                                <a:sym typeface="Symbol" panose="05050102010706020507" pitchFamily="18" charset="2"/>
                              </a:rPr>
                            </m:ctrlPr>
                          </m:sSupPr>
                          <m:e>
                            <m:r>
                              <a:rPr lang="es-ES" i="1">
                                <a:latin typeface="Cambria Math" panose="02040503050406030204" pitchFamily="18" charset="0"/>
                                <a:ea typeface="Cambria Math" panose="02040503050406030204" pitchFamily="18" charset="0"/>
                                <a:sym typeface="Symbol" panose="05050102010706020507" pitchFamily="18" charset="2"/>
                              </a:rPr>
                              <m:t>𝑞</m:t>
                            </m:r>
                          </m:e>
                          <m:sup>
                            <m:r>
                              <m:rPr>
                                <m:sty m:val="p"/>
                              </m:rPr>
                              <a:rPr lang="es-ES">
                                <a:latin typeface="Cambria Math" panose="02040503050406030204" pitchFamily="18" charset="0"/>
                                <a:ea typeface="Cambria Math" panose="02040503050406030204" pitchFamily="18" charset="0"/>
                                <a:sym typeface="Symbol" panose="05050102010706020507" pitchFamily="18" charset="2"/>
                              </a:rPr>
                              <m:t>GT</m:t>
                            </m:r>
                          </m:sup>
                        </m:sSup>
                        <m:r>
                          <a:rPr lang="es-ES" i="1">
                            <a:latin typeface="Cambria Math" panose="02040503050406030204" pitchFamily="18" charset="0"/>
                            <a:ea typeface="Cambria Math" panose="02040503050406030204" pitchFamily="18" charset="0"/>
                            <a:sym typeface="Symbol" panose="05050102010706020507" pitchFamily="18" charset="2"/>
                          </a:rPr>
                          <m:t>(</m:t>
                        </m:r>
                        <m:r>
                          <a:rPr lang="es-ES" i="1">
                            <a:latin typeface="Cambria Math" panose="02040503050406030204" pitchFamily="18" charset="0"/>
                            <a:ea typeface="Cambria Math" panose="02040503050406030204" pitchFamily="18" charset="0"/>
                            <a:sym typeface="Symbol" panose="05050102010706020507" pitchFamily="18" charset="2"/>
                          </a:rPr>
                          <m:t>𝑇</m:t>
                        </m:r>
                        <m:r>
                          <a:rPr lang="es-ES" i="1">
                            <a:latin typeface="Cambria Math" panose="02040503050406030204" pitchFamily="18" charset="0"/>
                            <a:ea typeface="Cambria Math" panose="02040503050406030204" pitchFamily="18" charset="0"/>
                            <a:sym typeface="Symbol" panose="05050102010706020507" pitchFamily="18" charset="2"/>
                          </a:rPr>
                          <m:t>,</m:t>
                        </m:r>
                        <m:r>
                          <a:rPr lang="es-ES" i="1">
                            <a:latin typeface="Cambria Math" panose="02040503050406030204" pitchFamily="18" charset="0"/>
                            <a:ea typeface="Cambria Math" panose="02040503050406030204" pitchFamily="18" charset="0"/>
                            <a:sym typeface="Symbol" panose="05050102010706020507" pitchFamily="18" charset="2"/>
                          </a:rPr>
                          <m:t>𝑠</m:t>
                        </m:r>
                        <m:r>
                          <a:rPr lang="es-ES" i="1">
                            <a:latin typeface="Cambria Math" panose="02040503050406030204" pitchFamily="18" charset="0"/>
                            <a:ea typeface="Cambria Math" panose="02040503050406030204" pitchFamily="18" charset="0"/>
                            <a:sym typeface="Symbol" panose="05050102010706020507" pitchFamily="18" charset="2"/>
                          </a:rPr>
                          <m:t>)</m:t>
                        </m:r>
                      </m:num>
                      <m:den>
                        <m:sSub>
                          <m:sSubPr>
                            <m:ctrlPr>
                              <a:rPr lang="es-ES" i="1">
                                <a:latin typeface="Cambria Math" panose="02040503050406030204" pitchFamily="18" charset="0"/>
                                <a:ea typeface="Cambria Math" panose="02040503050406030204" pitchFamily="18" charset="0"/>
                                <a:sym typeface="Symbol" panose="05050102010706020507" pitchFamily="18" charset="2"/>
                              </a:rPr>
                            </m:ctrlPr>
                          </m:sSubPr>
                          <m:e>
                            <m:r>
                              <a:rPr lang="es-ES" i="1">
                                <a:latin typeface="Cambria Math" panose="02040503050406030204" pitchFamily="18" charset="0"/>
                                <a:ea typeface="Cambria Math" panose="02040503050406030204" pitchFamily="18" charset="0"/>
                                <a:sym typeface="Symbol" panose="05050102010706020507" pitchFamily="18" charset="2"/>
                              </a:rPr>
                              <m:t>𝑞</m:t>
                            </m:r>
                          </m:e>
                          <m:sub>
                            <m:r>
                              <m:rPr>
                                <m:sty m:val="p"/>
                              </m:rPr>
                              <a:rPr lang="es-ES">
                                <a:latin typeface="Cambria Math" panose="02040503050406030204" pitchFamily="18" charset="0"/>
                                <a:ea typeface="Cambria Math" panose="02040503050406030204" pitchFamily="18" charset="0"/>
                                <a:sym typeface="Symbol" panose="05050102010706020507" pitchFamily="18" charset="2"/>
                              </a:rPr>
                              <m:t>R</m:t>
                            </m:r>
                          </m:sub>
                        </m:sSub>
                        <m:r>
                          <a:rPr lang="es-ES" i="1">
                            <a:latin typeface="Cambria Math" panose="02040503050406030204" pitchFamily="18" charset="0"/>
                            <a:ea typeface="Cambria Math" panose="02040503050406030204" pitchFamily="18" charset="0"/>
                            <a:sym typeface="Symbol" panose="05050102010706020507" pitchFamily="18" charset="2"/>
                          </a:rPr>
                          <m:t>(</m:t>
                        </m:r>
                        <m:r>
                          <a:rPr lang="es-ES" i="1">
                            <a:latin typeface="Cambria Math" panose="02040503050406030204" pitchFamily="18" charset="0"/>
                            <a:ea typeface="Cambria Math" panose="02040503050406030204" pitchFamily="18" charset="0"/>
                            <a:sym typeface="Symbol" panose="05050102010706020507" pitchFamily="18" charset="2"/>
                          </a:rPr>
                          <m:t>𝑇</m:t>
                        </m:r>
                        <m:r>
                          <a:rPr lang="es-ES" i="1">
                            <a:latin typeface="Cambria Math" panose="02040503050406030204" pitchFamily="18" charset="0"/>
                            <a:ea typeface="Cambria Math" panose="02040503050406030204" pitchFamily="18" charset="0"/>
                            <a:sym typeface="Symbol" panose="05050102010706020507" pitchFamily="18" charset="2"/>
                          </a:rPr>
                          <m:t>)</m:t>
                        </m:r>
                      </m:den>
                    </m:f>
                    <m:r>
                      <m:rPr>
                        <m:sty m:val="p"/>
                      </m:rPr>
                      <a:rPr lang="es-ES">
                        <a:latin typeface="Cambria Math" panose="02040503050406030204" pitchFamily="18" charset="0"/>
                        <a:ea typeface="Cambria Math" panose="02040503050406030204" pitchFamily="18" charset="0"/>
                        <a:sym typeface="Symbol" panose="05050102010706020507" pitchFamily="18" charset="2"/>
                      </a:rPr>
                      <m:t>exp</m:t>
                    </m:r>
                    <m:d>
                      <m:dPr>
                        <m:begChr m:val="["/>
                        <m:endChr m:val="]"/>
                        <m:ctrlPr>
                          <a:rPr lang="es-ES" i="1">
                            <a:latin typeface="Cambria Math" panose="02040503050406030204" pitchFamily="18" charset="0"/>
                            <a:ea typeface="Cambria Math" panose="02040503050406030204" pitchFamily="18" charset="0"/>
                            <a:sym typeface="Symbol" panose="05050102010706020507" pitchFamily="18" charset="2"/>
                          </a:rPr>
                        </m:ctrlPr>
                      </m:dPr>
                      <m:e>
                        <m:r>
                          <a:rPr lang="es-ES" i="1">
                            <a:latin typeface="Cambria Math" panose="02040503050406030204" pitchFamily="18" charset="0"/>
                            <a:ea typeface="Cambria Math" panose="02040503050406030204" pitchFamily="18" charset="0"/>
                            <a:sym typeface="Symbol" panose="05050102010706020507" pitchFamily="18" charset="2"/>
                          </a:rPr>
                          <m:t>−</m:t>
                        </m:r>
                        <m:f>
                          <m:fPr>
                            <m:ctrlPr>
                              <a:rPr lang="es-ES" i="1">
                                <a:latin typeface="Cambria Math" panose="02040503050406030204" pitchFamily="18" charset="0"/>
                                <a:ea typeface="Cambria Math" panose="02040503050406030204" pitchFamily="18" charset="0"/>
                                <a:sym typeface="Symbol" panose="05050102010706020507" pitchFamily="18" charset="2"/>
                              </a:rPr>
                            </m:ctrlPr>
                          </m:fPr>
                          <m:num>
                            <m:sSub>
                              <m:sSubPr>
                                <m:ctrlPr>
                                  <a:rPr lang="es-ES" i="1">
                                    <a:latin typeface="Cambria Math" panose="02040503050406030204" pitchFamily="18" charset="0"/>
                                    <a:ea typeface="Cambria Math" panose="02040503050406030204" pitchFamily="18" charset="0"/>
                                    <a:sym typeface="Symbol" panose="05050102010706020507" pitchFamily="18" charset="2"/>
                                  </a:rPr>
                                </m:ctrlPr>
                              </m:sSubPr>
                              <m:e>
                                <m:r>
                                  <a:rPr lang="es-ES" i="1">
                                    <a:latin typeface="Cambria Math" panose="02040503050406030204" pitchFamily="18" charset="0"/>
                                    <a:ea typeface="Cambria Math" panose="02040503050406030204" pitchFamily="18" charset="0"/>
                                    <a:sym typeface="Symbol" panose="05050102010706020507" pitchFamily="18" charset="2"/>
                                  </a:rPr>
                                  <m:t>𝑉</m:t>
                                </m:r>
                              </m:e>
                              <m:sub>
                                <m:r>
                                  <m:rPr>
                                    <m:sty m:val="p"/>
                                  </m:rPr>
                                  <a:rPr lang="es-ES">
                                    <a:latin typeface="Cambria Math" panose="02040503050406030204" pitchFamily="18" charset="0"/>
                                    <a:ea typeface="Cambria Math" panose="02040503050406030204" pitchFamily="18" charset="0"/>
                                    <a:sym typeface="Symbol" panose="05050102010706020507" pitchFamily="18" charset="2"/>
                                  </a:rPr>
                                  <m:t>MEP</m:t>
                                </m:r>
                              </m:sub>
                            </m:sSub>
                            <m:r>
                              <a:rPr lang="es-ES" i="1">
                                <a:latin typeface="Cambria Math" panose="02040503050406030204" pitchFamily="18" charset="0"/>
                                <a:ea typeface="Cambria Math" panose="02040503050406030204" pitchFamily="18" charset="0"/>
                                <a:sym typeface="Symbol" panose="05050102010706020507" pitchFamily="18" charset="2"/>
                              </a:rPr>
                              <m:t>(</m:t>
                            </m:r>
                            <m:r>
                              <a:rPr lang="es-ES" i="1">
                                <a:latin typeface="Cambria Math" panose="02040503050406030204" pitchFamily="18" charset="0"/>
                                <a:ea typeface="Cambria Math" panose="02040503050406030204" pitchFamily="18" charset="0"/>
                                <a:sym typeface="Symbol" panose="05050102010706020507" pitchFamily="18" charset="2"/>
                              </a:rPr>
                              <m:t>𝑠</m:t>
                            </m:r>
                            <m:r>
                              <a:rPr lang="es-ES" i="1">
                                <a:latin typeface="Cambria Math" panose="02040503050406030204" pitchFamily="18" charset="0"/>
                                <a:ea typeface="Cambria Math" panose="02040503050406030204" pitchFamily="18" charset="0"/>
                                <a:sym typeface="Symbol" panose="05050102010706020507" pitchFamily="18" charset="2"/>
                              </a:rPr>
                              <m:t>)</m:t>
                            </m:r>
                          </m:num>
                          <m:den>
                            <m:sSub>
                              <m:sSubPr>
                                <m:ctrlPr>
                                  <a:rPr lang="es-ES" i="1">
                                    <a:latin typeface="Cambria Math" panose="02040503050406030204" pitchFamily="18" charset="0"/>
                                    <a:ea typeface="Cambria Math" panose="02040503050406030204" pitchFamily="18" charset="0"/>
                                    <a:sym typeface="Symbol" panose="05050102010706020507" pitchFamily="18" charset="2"/>
                                  </a:rPr>
                                </m:ctrlPr>
                              </m:sSubPr>
                              <m:e>
                                <m:r>
                                  <a:rPr lang="es-ES" i="1">
                                    <a:latin typeface="Cambria Math" panose="02040503050406030204" pitchFamily="18" charset="0"/>
                                    <a:ea typeface="Cambria Math" panose="02040503050406030204" pitchFamily="18" charset="0"/>
                                    <a:sym typeface="Symbol" panose="05050102010706020507" pitchFamily="18" charset="2"/>
                                  </a:rPr>
                                  <m:t>𝑘</m:t>
                                </m:r>
                              </m:e>
                              <m:sub>
                                <m:r>
                                  <m:rPr>
                                    <m:sty m:val="p"/>
                                  </m:rPr>
                                  <a:rPr lang="es-ES">
                                    <a:latin typeface="Cambria Math" panose="02040503050406030204" pitchFamily="18" charset="0"/>
                                    <a:ea typeface="Cambria Math" panose="02040503050406030204" pitchFamily="18" charset="0"/>
                                    <a:sym typeface="Symbol" panose="05050102010706020507" pitchFamily="18" charset="2"/>
                                  </a:rPr>
                                  <m:t>B</m:t>
                                </m:r>
                              </m:sub>
                            </m:sSub>
                            <m:r>
                              <a:rPr lang="es-ES" i="1">
                                <a:latin typeface="Cambria Math" panose="02040503050406030204" pitchFamily="18" charset="0"/>
                                <a:ea typeface="Cambria Math" panose="02040503050406030204" pitchFamily="18" charset="0"/>
                                <a:sym typeface="Symbol" panose="05050102010706020507" pitchFamily="18" charset="2"/>
                              </a:rPr>
                              <m:t>𝑇</m:t>
                            </m:r>
                          </m:den>
                        </m:f>
                      </m:e>
                    </m:d>
                  </m:oMath>
                </a14:m>
                <a:r>
                  <a:rPr lang="en-GB" dirty="0">
                    <a:sym typeface="Symbol" panose="05050102010706020507" pitchFamily="18" charset="2"/>
                  </a:rPr>
                  <a:t>			(33)</a:t>
                </a:r>
              </a:p>
            </p:txBody>
          </p:sp>
        </mc:Choice>
        <mc:Fallback xmlns="">
          <p:sp>
            <p:nvSpPr>
              <p:cNvPr id="3" name="CuadroTexto 2">
                <a:extLst>
                  <a:ext uri="{FF2B5EF4-FFF2-40B4-BE49-F238E27FC236}">
                    <a16:creationId xmlns:a16="http://schemas.microsoft.com/office/drawing/2014/main" id="{BE56C0BF-F7AA-264D-AB72-FD16FB953261}"/>
                  </a:ext>
                </a:extLst>
              </p:cNvPr>
              <p:cNvSpPr txBox="1">
                <a:spLocks noRot="1" noChangeAspect="1" noMove="1" noResize="1" noEditPoints="1" noAdjustHandles="1" noChangeArrowheads="1" noChangeShapeType="1" noTextEdit="1"/>
              </p:cNvSpPr>
              <p:nvPr/>
            </p:nvSpPr>
            <p:spPr>
              <a:xfrm>
                <a:off x="335202" y="1364107"/>
                <a:ext cx="8594942" cy="1078052"/>
              </a:xfrm>
              <a:prstGeom prst="rect">
                <a:avLst/>
              </a:prstGeom>
              <a:blipFill>
                <a:blip r:embed="rId3"/>
                <a:stretch>
                  <a:fillRect l="-442" t="-1163" b="-2326"/>
                </a:stretch>
              </a:blipFill>
            </p:spPr>
            <p:txBody>
              <a:bodyPr/>
              <a:lstStyle/>
              <a:p>
                <a:r>
                  <a:rPr lang="en-GB">
                    <a:noFill/>
                  </a:rPr>
                  <a:t> </a:t>
                </a:r>
              </a:p>
            </p:txBody>
          </p:sp>
        </mc:Fallback>
      </mc:AlternateContent>
      <p:sp>
        <p:nvSpPr>
          <p:cNvPr id="4" name="CuadroTexto 3">
            <a:extLst>
              <a:ext uri="{FF2B5EF4-FFF2-40B4-BE49-F238E27FC236}">
                <a16:creationId xmlns:a16="http://schemas.microsoft.com/office/drawing/2014/main" id="{EAEB0B8A-CB12-F342-803D-5F5174BEB3A8}"/>
              </a:ext>
            </a:extLst>
          </p:cNvPr>
          <p:cNvSpPr txBox="1"/>
          <p:nvPr/>
        </p:nvSpPr>
        <p:spPr>
          <a:xfrm>
            <a:off x="335202" y="2590800"/>
            <a:ext cx="8558719" cy="1554272"/>
          </a:xfrm>
          <a:prstGeom prst="rect">
            <a:avLst/>
          </a:prstGeom>
          <a:noFill/>
        </p:spPr>
        <p:txBody>
          <a:bodyPr wrap="square" rtlCol="0">
            <a:spAutoFit/>
          </a:bodyPr>
          <a:lstStyle/>
          <a:p>
            <a:pPr>
              <a:spcBef>
                <a:spcPts val="600"/>
              </a:spcBef>
              <a:spcAft>
                <a:spcPts val="600"/>
              </a:spcAft>
            </a:pPr>
            <a:r>
              <a:rPr lang="en-GB" b="1" dirty="0">
                <a:solidFill>
                  <a:schemeClr val="accent6">
                    <a:lumMod val="50000"/>
                  </a:schemeClr>
                </a:solidFill>
                <a:sym typeface="Symbol" panose="05050102010706020507" pitchFamily="18" charset="2"/>
              </a:rPr>
              <a:t>Caveats: </a:t>
            </a:r>
            <a:r>
              <a:rPr lang="en-GB" dirty="0">
                <a:sym typeface="Symbol" panose="05050102010706020507" pitchFamily="18" charset="2"/>
              </a:rPr>
              <a:t>in VTST, it is customary to use: </a:t>
            </a:r>
          </a:p>
          <a:p>
            <a:pPr marL="742950" lvl="1" indent="-285750">
              <a:buFont typeface="Courier New" panose="02070309020205020404" pitchFamily="49" charset="0"/>
              <a:buChar char="o"/>
            </a:pPr>
            <a:r>
              <a:rPr lang="en-GB" dirty="0">
                <a:sym typeface="Symbol" panose="05050102010706020507" pitchFamily="18" charset="2"/>
              </a:rPr>
              <a:t>translational partition functions per volume (i.e., </a:t>
            </a:r>
            <a:r>
              <a:rPr lang="en-GB" i="1" dirty="0" err="1">
                <a:sym typeface="Symbol" panose="05050102010706020507" pitchFamily="18" charset="2"/>
              </a:rPr>
              <a:t>q</a:t>
            </a:r>
            <a:r>
              <a:rPr lang="en-GB" baseline="-25000" dirty="0" err="1">
                <a:sym typeface="Symbol" panose="05050102010706020507" pitchFamily="18" charset="2"/>
              </a:rPr>
              <a:t>tr</a:t>
            </a:r>
            <a:r>
              <a:rPr lang="en-GB" dirty="0">
                <a:sym typeface="Symbol" panose="05050102010706020507" pitchFamily="18" charset="2"/>
              </a:rPr>
              <a:t> is divided by </a:t>
            </a:r>
            <a:r>
              <a:rPr lang="en-GB" i="1" dirty="0">
                <a:sym typeface="Symbol" panose="05050102010706020507" pitchFamily="18" charset="2"/>
              </a:rPr>
              <a:t>V</a:t>
            </a:r>
            <a:r>
              <a:rPr lang="en-GB" dirty="0">
                <a:sym typeface="Symbol" panose="05050102010706020507" pitchFamily="18" charset="2"/>
              </a:rPr>
              <a:t>). </a:t>
            </a:r>
          </a:p>
          <a:p>
            <a:pPr marL="742950" lvl="1" indent="-285750">
              <a:buFont typeface="Courier New" panose="02070309020205020404" pitchFamily="49" charset="0"/>
              <a:buChar char="o"/>
            </a:pPr>
            <a:r>
              <a:rPr lang="en-GB" dirty="0">
                <a:sym typeface="Symbol" panose="05050102010706020507" pitchFamily="18" charset="2"/>
              </a:rPr>
              <a:t>“number” density instead of molar concentrations (see “units” after eq. 15).</a:t>
            </a:r>
          </a:p>
          <a:p>
            <a:pPr marL="742950" lvl="1" indent="-285750">
              <a:spcAft>
                <a:spcPts val="1200"/>
              </a:spcAft>
              <a:buFont typeface="Courier New" panose="02070309020205020404" pitchFamily="49" charset="0"/>
              <a:buChar char="o"/>
            </a:pPr>
            <a:r>
              <a:rPr lang="en-GB" dirty="0">
                <a:sym typeface="Symbol" panose="05050102010706020507" pitchFamily="18" charset="2"/>
              </a:rPr>
              <a:t>energy zero at the bottom of the potential well for </a:t>
            </a:r>
            <a:r>
              <a:rPr lang="en-GB" i="1" dirty="0" err="1">
                <a:sym typeface="Symbol" panose="05050102010706020507" pitchFamily="18" charset="2"/>
              </a:rPr>
              <a:t>q</a:t>
            </a:r>
            <a:r>
              <a:rPr lang="en-GB" baseline="-25000" dirty="0" err="1">
                <a:sym typeface="Symbol" panose="05050102010706020507" pitchFamily="18" charset="2"/>
              </a:rPr>
              <a:t>vib</a:t>
            </a:r>
            <a:r>
              <a:rPr lang="en-GB" dirty="0">
                <a:sym typeface="Symbol" panose="05050102010706020507" pitchFamily="18" charset="2"/>
              </a:rPr>
              <a:t>. </a:t>
            </a:r>
            <a:r>
              <a:rPr lang="en-GB" i="1" dirty="0">
                <a:sym typeface="Symbol" panose="05050102010706020507" pitchFamily="18" charset="2"/>
              </a:rPr>
              <a:t>V</a:t>
            </a:r>
            <a:r>
              <a:rPr lang="en-GB" baseline="-25000" dirty="0">
                <a:sym typeface="Symbol" panose="05050102010706020507" pitchFamily="18" charset="2"/>
              </a:rPr>
              <a:t>MEP</a:t>
            </a:r>
            <a:r>
              <a:rPr lang="en-GB" dirty="0">
                <a:sym typeface="Symbol" panose="05050102010706020507" pitchFamily="18" charset="2"/>
              </a:rPr>
              <a:t>(</a:t>
            </a:r>
            <a:r>
              <a:rPr lang="en-GB" i="1" dirty="0">
                <a:sym typeface="Symbol" panose="05050102010706020507" pitchFamily="18" charset="2"/>
              </a:rPr>
              <a:t>s</a:t>
            </a:r>
            <a:r>
              <a:rPr lang="en-GB" dirty="0">
                <a:sym typeface="Symbol" panose="05050102010706020507" pitchFamily="18" charset="2"/>
              </a:rPr>
              <a:t>) does not include ZPE corrections.</a:t>
            </a:r>
          </a:p>
        </p:txBody>
      </p:sp>
      <mc:AlternateContent xmlns:mc="http://schemas.openxmlformats.org/markup-compatibility/2006" xmlns:a14="http://schemas.microsoft.com/office/drawing/2010/main">
        <mc:Choice Requires="a14">
          <p:sp>
            <p:nvSpPr>
              <p:cNvPr id="6" name="CuadroTexto 5">
                <a:extLst>
                  <a:ext uri="{FF2B5EF4-FFF2-40B4-BE49-F238E27FC236}">
                    <a16:creationId xmlns:a16="http://schemas.microsoft.com/office/drawing/2014/main" id="{D7379D7C-F761-7146-B566-1C279712842A}"/>
                  </a:ext>
                </a:extLst>
              </p:cNvPr>
              <p:cNvSpPr txBox="1"/>
              <p:nvPr/>
            </p:nvSpPr>
            <p:spPr>
              <a:xfrm>
                <a:off x="335202" y="4511040"/>
                <a:ext cx="8188139" cy="1932324"/>
              </a:xfrm>
              <a:prstGeom prst="rect">
                <a:avLst/>
              </a:prstGeom>
              <a:noFill/>
            </p:spPr>
            <p:txBody>
              <a:bodyPr wrap="none" rtlCol="0">
                <a:spAutoFit/>
              </a:bodyPr>
              <a:lstStyle/>
              <a:p>
                <a:pPr>
                  <a:spcBef>
                    <a:spcPts val="600"/>
                  </a:spcBef>
                  <a:spcAft>
                    <a:spcPts val="1200"/>
                  </a:spcAft>
                </a:pPr>
                <a:r>
                  <a:rPr lang="en-GB" dirty="0">
                    <a:sym typeface="Symbol" panose="05050102010706020507" pitchFamily="18" charset="2"/>
                  </a:rPr>
                  <a:t>In</a:t>
                </a:r>
                <a:r>
                  <a:rPr lang="en-GB" dirty="0">
                    <a:solidFill>
                      <a:srgbClr val="FF0000"/>
                    </a:solidFill>
                    <a:sym typeface="Symbol" panose="05050102010706020507" pitchFamily="18" charset="2"/>
                  </a:rPr>
                  <a:t> canonical variational theory (CVT)</a:t>
                </a:r>
                <a:r>
                  <a:rPr lang="en-GB" dirty="0">
                    <a:sym typeface="Symbol" panose="05050102010706020507" pitchFamily="18" charset="2"/>
                  </a:rPr>
                  <a:t>, we minimize </a:t>
                </a:r>
                <a14:m>
                  <m:oMath xmlns:m="http://schemas.openxmlformats.org/officeDocument/2006/math">
                    <m:sSup>
                      <m:sSupPr>
                        <m:ctrlPr>
                          <a:rPr lang="en-GB" i="1">
                            <a:latin typeface="Cambria Math" panose="02040503050406030204" pitchFamily="18" charset="0"/>
                            <a:sym typeface="Symbol" panose="05050102010706020507" pitchFamily="18" charset="2"/>
                          </a:rPr>
                        </m:ctrlPr>
                      </m:sSupPr>
                      <m:e>
                        <m:r>
                          <a:rPr lang="es-ES" i="1">
                            <a:latin typeface="Cambria Math" panose="02040503050406030204" pitchFamily="18" charset="0"/>
                            <a:sym typeface="Symbol" panose="05050102010706020507" pitchFamily="18" charset="2"/>
                          </a:rPr>
                          <m:t>𝑘</m:t>
                        </m:r>
                      </m:e>
                      <m:sup>
                        <m:r>
                          <m:rPr>
                            <m:sty m:val="p"/>
                          </m:rPr>
                          <a:rPr lang="es-ES">
                            <a:latin typeface="Cambria Math" panose="02040503050406030204" pitchFamily="18" charset="0"/>
                            <a:sym typeface="Symbol" panose="05050102010706020507" pitchFamily="18" charset="2"/>
                          </a:rPr>
                          <m:t>GT</m:t>
                        </m:r>
                      </m:sup>
                    </m:sSup>
                    <m:d>
                      <m:dPr>
                        <m:ctrlPr>
                          <a:rPr lang="es-ES" i="1">
                            <a:latin typeface="Cambria Math" panose="02040503050406030204" pitchFamily="18" charset="0"/>
                            <a:sym typeface="Symbol" panose="05050102010706020507" pitchFamily="18" charset="2"/>
                          </a:rPr>
                        </m:ctrlPr>
                      </m:dPr>
                      <m:e>
                        <m:r>
                          <a:rPr lang="es-ES" i="1">
                            <a:latin typeface="Cambria Math" panose="02040503050406030204" pitchFamily="18" charset="0"/>
                            <a:sym typeface="Symbol" panose="05050102010706020507" pitchFamily="18" charset="2"/>
                          </a:rPr>
                          <m:t>𝑇</m:t>
                        </m:r>
                        <m:r>
                          <a:rPr lang="es-ES" i="1">
                            <a:latin typeface="Cambria Math" panose="02040503050406030204" pitchFamily="18" charset="0"/>
                            <a:sym typeface="Symbol" panose="05050102010706020507" pitchFamily="18" charset="2"/>
                          </a:rPr>
                          <m:t>,</m:t>
                        </m:r>
                        <m:r>
                          <a:rPr lang="es-ES" i="1">
                            <a:latin typeface="Cambria Math" panose="02040503050406030204" pitchFamily="18" charset="0"/>
                            <a:sym typeface="Symbol" panose="05050102010706020507" pitchFamily="18" charset="2"/>
                          </a:rPr>
                          <m:t>𝑠</m:t>
                        </m:r>
                      </m:e>
                    </m:d>
                    <m:r>
                      <a:rPr lang="es-ES" i="1">
                        <a:latin typeface="Cambria Math" panose="02040503050406030204" pitchFamily="18" charset="0"/>
                        <a:sym typeface="Symbol" panose="05050102010706020507" pitchFamily="18" charset="2"/>
                      </a:rPr>
                      <m:t> </m:t>
                    </m:r>
                  </m:oMath>
                </a14:m>
                <a:r>
                  <a:rPr lang="en-GB" dirty="0">
                    <a:sym typeface="Symbol" panose="05050102010706020507" pitchFamily="18" charset="2"/>
                  </a:rPr>
                  <a:t>with respect to </a:t>
                </a:r>
                <a:r>
                  <a:rPr lang="en-GB" i="1" dirty="0">
                    <a:sym typeface="Symbol" panose="05050102010706020507" pitchFamily="18" charset="2"/>
                  </a:rPr>
                  <a:t>s</a:t>
                </a:r>
              </a:p>
              <a:p>
                <a:pPr>
                  <a:spcBef>
                    <a:spcPts val="600"/>
                  </a:spcBef>
                  <a:spcAft>
                    <a:spcPts val="1200"/>
                  </a:spcAft>
                </a:pPr>
                <a:r>
                  <a:rPr lang="en-GB" dirty="0">
                    <a:sym typeface="Symbol" panose="05050102010706020507" pitchFamily="18" charset="2"/>
                  </a:rPr>
                  <a:t>	 </a:t>
                </a:r>
                <a14:m>
                  <m:oMath xmlns:m="http://schemas.openxmlformats.org/officeDocument/2006/math">
                    <m:sSup>
                      <m:sSupPr>
                        <m:ctrlPr>
                          <a:rPr lang="en-GB" i="1">
                            <a:latin typeface="Cambria Math" panose="02040503050406030204" pitchFamily="18" charset="0"/>
                            <a:sym typeface="Symbol" panose="05050102010706020507" pitchFamily="18" charset="2"/>
                          </a:rPr>
                        </m:ctrlPr>
                      </m:sSupPr>
                      <m:e>
                        <m:sSup>
                          <m:sSupPr>
                            <m:ctrlPr>
                              <a:rPr lang="en-GB" i="1">
                                <a:latin typeface="Cambria Math" panose="02040503050406030204" pitchFamily="18" charset="0"/>
                                <a:sym typeface="Symbol" panose="05050102010706020507" pitchFamily="18" charset="2"/>
                              </a:rPr>
                            </m:ctrlPr>
                          </m:sSupPr>
                          <m:e>
                            <m:r>
                              <a:rPr lang="es-ES" i="1">
                                <a:latin typeface="Cambria Math" panose="02040503050406030204" pitchFamily="18" charset="0"/>
                                <a:sym typeface="Symbol" panose="05050102010706020507" pitchFamily="18" charset="2"/>
                              </a:rPr>
                              <m:t>𝑘</m:t>
                            </m:r>
                          </m:e>
                          <m:sup>
                            <m:r>
                              <m:rPr>
                                <m:sty m:val="p"/>
                              </m:rPr>
                              <a:rPr lang="es-ES">
                                <a:latin typeface="Cambria Math" panose="02040503050406030204" pitchFamily="18" charset="0"/>
                                <a:sym typeface="Symbol" panose="05050102010706020507" pitchFamily="18" charset="2"/>
                              </a:rPr>
                              <m:t>CVT</m:t>
                            </m:r>
                          </m:sup>
                        </m:sSup>
                        <m:d>
                          <m:dPr>
                            <m:ctrlPr>
                              <a:rPr lang="es-ES" i="1">
                                <a:latin typeface="Cambria Math" panose="02040503050406030204" pitchFamily="18" charset="0"/>
                                <a:sym typeface="Symbol" panose="05050102010706020507" pitchFamily="18" charset="2"/>
                              </a:rPr>
                            </m:ctrlPr>
                          </m:dPr>
                          <m:e>
                            <m:r>
                              <a:rPr lang="es-ES" i="1">
                                <a:latin typeface="Cambria Math" panose="02040503050406030204" pitchFamily="18" charset="0"/>
                                <a:sym typeface="Symbol" panose="05050102010706020507" pitchFamily="18" charset="2"/>
                              </a:rPr>
                              <m:t>𝑇</m:t>
                            </m:r>
                          </m:e>
                        </m:d>
                        <m:r>
                          <a:rPr lang="es-ES" i="1">
                            <a:latin typeface="Cambria Math" panose="02040503050406030204" pitchFamily="18" charset="0"/>
                            <a:sym typeface="Symbol" panose="05050102010706020507" pitchFamily="18" charset="2"/>
                          </a:rPr>
                          <m:t>=</m:t>
                        </m:r>
                        <m:func>
                          <m:funcPr>
                            <m:ctrlPr>
                              <a:rPr lang="es-ES" i="1">
                                <a:latin typeface="Cambria Math" panose="02040503050406030204" pitchFamily="18" charset="0"/>
                                <a:sym typeface="Symbol" panose="05050102010706020507" pitchFamily="18" charset="2"/>
                              </a:rPr>
                            </m:ctrlPr>
                          </m:funcPr>
                          <m:fName>
                            <m:limLow>
                              <m:limLowPr>
                                <m:ctrlPr>
                                  <a:rPr lang="es-ES" i="1">
                                    <a:latin typeface="Cambria Math" panose="02040503050406030204" pitchFamily="18" charset="0"/>
                                    <a:sym typeface="Symbol" panose="05050102010706020507" pitchFamily="18" charset="2"/>
                                  </a:rPr>
                                </m:ctrlPr>
                              </m:limLowPr>
                              <m:e>
                                <m:r>
                                  <m:rPr>
                                    <m:sty m:val="p"/>
                                  </m:rPr>
                                  <a:rPr lang="es-ES">
                                    <a:latin typeface="Cambria Math" panose="02040503050406030204" pitchFamily="18" charset="0"/>
                                    <a:sym typeface="Symbol" panose="05050102010706020507" pitchFamily="18" charset="2"/>
                                  </a:rPr>
                                  <m:t>min</m:t>
                                </m:r>
                              </m:e>
                              <m:lim>
                                <m:r>
                                  <a:rPr lang="es-ES" i="1">
                                    <a:latin typeface="Cambria Math" panose="02040503050406030204" pitchFamily="18" charset="0"/>
                                    <a:sym typeface="Symbol" panose="05050102010706020507" pitchFamily="18" charset="2"/>
                                  </a:rPr>
                                  <m:t>𝑠</m:t>
                                </m:r>
                              </m:lim>
                            </m:limLow>
                          </m:fName>
                          <m:e>
                            <m:sSup>
                              <m:sSupPr>
                                <m:ctrlPr>
                                  <a:rPr lang="en-GB" i="1">
                                    <a:latin typeface="Cambria Math" panose="02040503050406030204" pitchFamily="18" charset="0"/>
                                    <a:sym typeface="Symbol" panose="05050102010706020507" pitchFamily="18" charset="2"/>
                                  </a:rPr>
                                </m:ctrlPr>
                              </m:sSupPr>
                              <m:e>
                                <m:r>
                                  <a:rPr lang="es-ES" i="1">
                                    <a:latin typeface="Cambria Math" panose="02040503050406030204" pitchFamily="18" charset="0"/>
                                    <a:sym typeface="Symbol" panose="05050102010706020507" pitchFamily="18" charset="2"/>
                                  </a:rPr>
                                  <m:t>𝑘</m:t>
                                </m:r>
                              </m:e>
                              <m:sup>
                                <m:r>
                                  <m:rPr>
                                    <m:sty m:val="p"/>
                                  </m:rPr>
                                  <a:rPr lang="es-ES">
                                    <a:latin typeface="Cambria Math" panose="02040503050406030204" pitchFamily="18" charset="0"/>
                                    <a:sym typeface="Symbol" panose="05050102010706020507" pitchFamily="18" charset="2"/>
                                  </a:rPr>
                                  <m:t>GT</m:t>
                                </m:r>
                              </m:sup>
                            </m:sSup>
                            <m:d>
                              <m:dPr>
                                <m:ctrlPr>
                                  <a:rPr lang="es-ES" i="1">
                                    <a:latin typeface="Cambria Math" panose="02040503050406030204" pitchFamily="18" charset="0"/>
                                    <a:sym typeface="Symbol" panose="05050102010706020507" pitchFamily="18" charset="2"/>
                                  </a:rPr>
                                </m:ctrlPr>
                              </m:dPr>
                              <m:e>
                                <m:r>
                                  <a:rPr lang="es-ES" i="1">
                                    <a:latin typeface="Cambria Math" panose="02040503050406030204" pitchFamily="18" charset="0"/>
                                    <a:sym typeface="Symbol" panose="05050102010706020507" pitchFamily="18" charset="2"/>
                                  </a:rPr>
                                  <m:t>𝑇</m:t>
                                </m:r>
                                <m:r>
                                  <a:rPr lang="es-ES" i="1">
                                    <a:latin typeface="Cambria Math" panose="02040503050406030204" pitchFamily="18" charset="0"/>
                                    <a:sym typeface="Symbol" panose="05050102010706020507" pitchFamily="18" charset="2"/>
                                  </a:rPr>
                                  <m:t>,</m:t>
                                </m:r>
                                <m:r>
                                  <a:rPr lang="es-ES" i="1">
                                    <a:latin typeface="Cambria Math" panose="02040503050406030204" pitchFamily="18" charset="0"/>
                                    <a:sym typeface="Symbol" panose="05050102010706020507" pitchFamily="18" charset="2"/>
                                  </a:rPr>
                                  <m:t>𝑠</m:t>
                                </m:r>
                              </m:e>
                            </m:d>
                            <m:r>
                              <a:rPr lang="es-ES" i="1">
                                <a:latin typeface="Cambria Math" panose="02040503050406030204" pitchFamily="18" charset="0"/>
                                <a:sym typeface="Symbol" panose="05050102010706020507" pitchFamily="18" charset="2"/>
                              </a:rPr>
                              <m:t>=</m:t>
                            </m:r>
                          </m:e>
                        </m:func>
                        <m:r>
                          <a:rPr lang="es-ES" i="1">
                            <a:latin typeface="Cambria Math" panose="02040503050406030204" pitchFamily="18" charset="0"/>
                            <a:sym typeface="Symbol" panose="05050102010706020507" pitchFamily="18" charset="2"/>
                          </a:rPr>
                          <m:t>𝑘</m:t>
                        </m:r>
                      </m:e>
                      <m:sup>
                        <m:r>
                          <m:rPr>
                            <m:sty m:val="p"/>
                          </m:rPr>
                          <a:rPr lang="es-ES">
                            <a:latin typeface="Cambria Math" panose="02040503050406030204" pitchFamily="18" charset="0"/>
                            <a:sym typeface="Symbol" panose="05050102010706020507" pitchFamily="18" charset="2"/>
                          </a:rPr>
                          <m:t>GT</m:t>
                        </m:r>
                      </m:sup>
                    </m:sSup>
                    <m:d>
                      <m:dPr>
                        <m:begChr m:val="["/>
                        <m:endChr m:val="]"/>
                        <m:ctrlPr>
                          <a:rPr lang="es-ES" i="1">
                            <a:latin typeface="Cambria Math" panose="02040503050406030204" pitchFamily="18" charset="0"/>
                            <a:sym typeface="Symbol" panose="05050102010706020507" pitchFamily="18" charset="2"/>
                          </a:rPr>
                        </m:ctrlPr>
                      </m:dPr>
                      <m:e>
                        <m:r>
                          <a:rPr lang="es-ES" i="1">
                            <a:latin typeface="Cambria Math" panose="02040503050406030204" pitchFamily="18" charset="0"/>
                            <a:sym typeface="Symbol" panose="05050102010706020507" pitchFamily="18" charset="2"/>
                          </a:rPr>
                          <m:t>𝑇</m:t>
                        </m:r>
                        <m:r>
                          <a:rPr lang="es-ES" i="1">
                            <a:latin typeface="Cambria Math" panose="02040503050406030204" pitchFamily="18" charset="0"/>
                            <a:sym typeface="Symbol" panose="05050102010706020507" pitchFamily="18" charset="2"/>
                          </a:rPr>
                          <m:t>,</m:t>
                        </m:r>
                        <m:sSup>
                          <m:sSupPr>
                            <m:ctrlPr>
                              <a:rPr lang="es-ES" i="1">
                                <a:latin typeface="Cambria Math" panose="02040503050406030204" pitchFamily="18" charset="0"/>
                                <a:sym typeface="Symbol" panose="05050102010706020507" pitchFamily="18" charset="2"/>
                              </a:rPr>
                            </m:ctrlPr>
                          </m:sSupPr>
                          <m:e>
                            <m:r>
                              <a:rPr lang="es-ES" i="1">
                                <a:latin typeface="Cambria Math" panose="02040503050406030204" pitchFamily="18" charset="0"/>
                                <a:sym typeface="Symbol" panose="05050102010706020507" pitchFamily="18" charset="2"/>
                              </a:rPr>
                              <m:t>𝑠</m:t>
                            </m:r>
                          </m:e>
                          <m:sup>
                            <m:r>
                              <m:rPr>
                                <m:sty m:val="p"/>
                              </m:rPr>
                              <a:rPr lang="es-ES">
                                <a:latin typeface="Cambria Math" panose="02040503050406030204" pitchFamily="18" charset="0"/>
                                <a:sym typeface="Symbol" panose="05050102010706020507" pitchFamily="18" charset="2"/>
                              </a:rPr>
                              <m:t>CVT</m:t>
                            </m:r>
                          </m:sup>
                        </m:sSup>
                        <m:r>
                          <a:rPr lang="es-ES" i="1">
                            <a:latin typeface="Cambria Math" panose="02040503050406030204" pitchFamily="18" charset="0"/>
                            <a:sym typeface="Symbol" panose="05050102010706020507" pitchFamily="18" charset="2"/>
                          </a:rPr>
                          <m:t>(</m:t>
                        </m:r>
                        <m:r>
                          <a:rPr lang="es-ES" i="1">
                            <a:latin typeface="Cambria Math" panose="02040503050406030204" pitchFamily="18" charset="0"/>
                            <a:sym typeface="Symbol" panose="05050102010706020507" pitchFamily="18" charset="2"/>
                          </a:rPr>
                          <m:t>𝑇</m:t>
                        </m:r>
                        <m:r>
                          <a:rPr lang="es-ES" i="1">
                            <a:latin typeface="Cambria Math" panose="02040503050406030204" pitchFamily="18" charset="0"/>
                            <a:sym typeface="Symbol" panose="05050102010706020507" pitchFamily="18" charset="2"/>
                          </a:rPr>
                          <m:t>)</m:t>
                        </m:r>
                      </m:e>
                    </m:d>
                  </m:oMath>
                </a14:m>
                <a:r>
                  <a:rPr lang="en-GB" dirty="0">
                    <a:sym typeface="Symbol" panose="05050102010706020507" pitchFamily="18" charset="2"/>
                  </a:rPr>
                  <a:t>			(34)</a:t>
                </a:r>
              </a:p>
              <a:p>
                <a:pPr>
                  <a:spcBef>
                    <a:spcPts val="600"/>
                  </a:spcBef>
                  <a:spcAft>
                    <a:spcPts val="1200"/>
                  </a:spcAft>
                </a:pPr>
                <a:r>
                  <a:rPr lang="en-GB" dirty="0">
                    <a:sym typeface="Symbol" panose="05050102010706020507" pitchFamily="18" charset="2"/>
                  </a:rPr>
                  <a:t>where </a:t>
                </a:r>
                <a14:m>
                  <m:oMath xmlns:m="http://schemas.openxmlformats.org/officeDocument/2006/math">
                    <m:sSup>
                      <m:sSupPr>
                        <m:ctrlPr>
                          <a:rPr lang="es-ES" i="1">
                            <a:latin typeface="Cambria Math" panose="02040503050406030204" pitchFamily="18" charset="0"/>
                            <a:sym typeface="Symbol" panose="05050102010706020507" pitchFamily="18" charset="2"/>
                          </a:rPr>
                        </m:ctrlPr>
                      </m:sSupPr>
                      <m:e>
                        <m:r>
                          <a:rPr lang="es-ES" i="1">
                            <a:latin typeface="Cambria Math" panose="02040503050406030204" pitchFamily="18" charset="0"/>
                            <a:sym typeface="Symbol" panose="05050102010706020507" pitchFamily="18" charset="2"/>
                          </a:rPr>
                          <m:t>𝑠</m:t>
                        </m:r>
                      </m:e>
                      <m:sup>
                        <m:r>
                          <m:rPr>
                            <m:sty m:val="p"/>
                          </m:rPr>
                          <a:rPr lang="es-ES">
                            <a:latin typeface="Cambria Math" panose="02040503050406030204" pitchFamily="18" charset="0"/>
                            <a:sym typeface="Symbol" panose="05050102010706020507" pitchFamily="18" charset="2"/>
                          </a:rPr>
                          <m:t>CVT</m:t>
                        </m:r>
                      </m:sup>
                    </m:sSup>
                    <m:r>
                      <a:rPr lang="es-ES" i="1">
                        <a:latin typeface="Cambria Math" panose="02040503050406030204" pitchFamily="18" charset="0"/>
                        <a:sym typeface="Symbol" panose="05050102010706020507" pitchFamily="18" charset="2"/>
                      </a:rPr>
                      <m:t>(</m:t>
                    </m:r>
                    <m:r>
                      <a:rPr lang="es-ES" i="1">
                        <a:latin typeface="Cambria Math" panose="02040503050406030204" pitchFamily="18" charset="0"/>
                        <a:sym typeface="Symbol" panose="05050102010706020507" pitchFamily="18" charset="2"/>
                      </a:rPr>
                      <m:t>𝑇</m:t>
                    </m:r>
                    <m:r>
                      <a:rPr lang="es-ES" i="1">
                        <a:latin typeface="Cambria Math" panose="02040503050406030204" pitchFamily="18" charset="0"/>
                        <a:sym typeface="Symbol" panose="05050102010706020507" pitchFamily="18" charset="2"/>
                      </a:rPr>
                      <m:t>)</m:t>
                    </m:r>
                  </m:oMath>
                </a14:m>
                <a:r>
                  <a:rPr lang="en-GB" dirty="0">
                    <a:sym typeface="Symbol" panose="05050102010706020507" pitchFamily="18" charset="2"/>
                  </a:rPr>
                  <a:t> is the location of the dividing surface that minimizes eq. (33).</a:t>
                </a:r>
                <a:endParaRPr lang="en-GB" dirty="0"/>
              </a:p>
              <a:p>
                <a:endParaRPr lang="en-GB" dirty="0"/>
              </a:p>
            </p:txBody>
          </p:sp>
        </mc:Choice>
        <mc:Fallback xmlns="">
          <p:sp>
            <p:nvSpPr>
              <p:cNvPr id="6" name="CuadroTexto 5">
                <a:extLst>
                  <a:ext uri="{FF2B5EF4-FFF2-40B4-BE49-F238E27FC236}">
                    <a16:creationId xmlns:a16="http://schemas.microsoft.com/office/drawing/2014/main" id="{D7379D7C-F761-7146-B566-1C279712842A}"/>
                  </a:ext>
                </a:extLst>
              </p:cNvPr>
              <p:cNvSpPr txBox="1">
                <a:spLocks noRot="1" noChangeAspect="1" noMove="1" noResize="1" noEditPoints="1" noAdjustHandles="1" noChangeArrowheads="1" noChangeShapeType="1" noTextEdit="1"/>
              </p:cNvSpPr>
              <p:nvPr/>
            </p:nvSpPr>
            <p:spPr>
              <a:xfrm>
                <a:off x="335202" y="4511040"/>
                <a:ext cx="8188139" cy="1932324"/>
              </a:xfrm>
              <a:prstGeom prst="rect">
                <a:avLst/>
              </a:prstGeom>
              <a:blipFill>
                <a:blip r:embed="rId4"/>
                <a:stretch>
                  <a:fillRect l="-464"/>
                </a:stretch>
              </a:blipFill>
            </p:spPr>
            <p:txBody>
              <a:bodyPr/>
              <a:lstStyle/>
              <a:p>
                <a:r>
                  <a:rPr lang="en-GB">
                    <a:noFill/>
                  </a:rPr>
                  <a:t> </a:t>
                </a:r>
              </a:p>
            </p:txBody>
          </p:sp>
        </mc:Fallback>
      </mc:AlternateContent>
      <p:sp>
        <p:nvSpPr>
          <p:cNvPr id="10" name="CuadroTexto 9">
            <a:extLst>
              <a:ext uri="{FF2B5EF4-FFF2-40B4-BE49-F238E27FC236}">
                <a16:creationId xmlns:a16="http://schemas.microsoft.com/office/drawing/2014/main" id="{4580534E-988E-4B8E-AEB6-53B1A6A0CCD7}"/>
              </a:ext>
            </a:extLst>
          </p:cNvPr>
          <p:cNvSpPr txBox="1"/>
          <p:nvPr/>
        </p:nvSpPr>
        <p:spPr>
          <a:xfrm>
            <a:off x="0" y="6585789"/>
            <a:ext cx="9144000" cy="276999"/>
          </a:xfrm>
          <a:prstGeom prst="rect">
            <a:avLst/>
          </a:prstGeom>
          <a:solidFill>
            <a:schemeClr val="accent2"/>
          </a:solidFill>
        </p:spPr>
        <p:txBody>
          <a:bodyPr wrap="square" rtlCol="0">
            <a:spAutoFit/>
          </a:bodyPr>
          <a:lstStyle/>
          <a:p>
            <a:r>
              <a:rPr lang="es-ES" sz="1200" b="1" dirty="0">
                <a:solidFill>
                  <a:schemeClr val="bg1"/>
                </a:solidFill>
              </a:rPr>
              <a:t>(</a:t>
            </a:r>
            <a:r>
              <a:rPr lang="es-ES" sz="1200" b="1" dirty="0" err="1">
                <a:solidFill>
                  <a:schemeClr val="bg1"/>
                </a:solidFill>
              </a:rPr>
              <a:t>Statistical</a:t>
            </a:r>
            <a:r>
              <a:rPr lang="es-ES" sz="1200" b="1" dirty="0">
                <a:solidFill>
                  <a:schemeClr val="bg1"/>
                </a:solidFill>
              </a:rPr>
              <a:t>) </a:t>
            </a:r>
            <a:r>
              <a:rPr lang="es-ES" sz="1200" b="1" dirty="0" err="1">
                <a:solidFill>
                  <a:schemeClr val="bg1"/>
                </a:solidFill>
              </a:rPr>
              <a:t>Reaction</a:t>
            </a:r>
            <a:r>
              <a:rPr lang="es-ES" sz="1200" b="1" dirty="0">
                <a:solidFill>
                  <a:schemeClr val="bg1"/>
                </a:solidFill>
              </a:rPr>
              <a:t> </a:t>
            </a:r>
            <a:r>
              <a:rPr lang="es-ES" sz="1200" b="1" dirty="0" err="1">
                <a:solidFill>
                  <a:schemeClr val="bg1"/>
                </a:solidFill>
              </a:rPr>
              <a:t>Rate</a:t>
            </a:r>
            <a:r>
              <a:rPr lang="es-ES" sz="1200" b="1" dirty="0">
                <a:solidFill>
                  <a:schemeClr val="bg1"/>
                </a:solidFill>
              </a:rPr>
              <a:t> </a:t>
            </a:r>
            <a:r>
              <a:rPr lang="es-ES" sz="1200" b="1" dirty="0" err="1">
                <a:solidFill>
                  <a:schemeClr val="bg1"/>
                </a:solidFill>
              </a:rPr>
              <a:t>Theories</a:t>
            </a:r>
            <a:endParaRPr lang="es-ES" sz="1200" b="1" dirty="0">
              <a:solidFill>
                <a:schemeClr val="bg1"/>
              </a:solidFill>
            </a:endParaRPr>
          </a:p>
        </p:txBody>
      </p:sp>
    </p:spTree>
    <p:extLst>
      <p:ext uri="{BB962C8B-B14F-4D97-AF65-F5344CB8AC3E}">
        <p14:creationId xmlns:p14="http://schemas.microsoft.com/office/powerpoint/2010/main" val="1518421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6"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Box 64">
            <a:extLst>
              <a:ext uri="{FF2B5EF4-FFF2-40B4-BE49-F238E27FC236}">
                <a16:creationId xmlns:a16="http://schemas.microsoft.com/office/drawing/2014/main" id="{1ABFF68C-D3FA-488D-922A-B540A90C4EA7}"/>
              </a:ext>
            </a:extLst>
          </p:cNvPr>
          <p:cNvSpPr txBox="1">
            <a:spLocks noChangeArrowheads="1"/>
          </p:cNvSpPr>
          <p:nvPr/>
        </p:nvSpPr>
        <p:spPr bwMode="auto">
          <a:xfrm>
            <a:off x="-1" y="0"/>
            <a:ext cx="9143999" cy="369332"/>
          </a:xfrm>
          <a:prstGeom prst="rect">
            <a:avLst/>
          </a:prstGeom>
          <a:solidFill>
            <a:schemeClr val="bg2"/>
          </a:solidFill>
          <a:ln w="9525">
            <a:noFill/>
            <a:miter lim="800000"/>
            <a:headEnd/>
            <a:tailEnd/>
          </a:ln>
        </p:spPr>
        <p:txBody>
          <a:bodyPr wrap="square">
            <a:spAutoFit/>
          </a:bodyPr>
          <a:lstStyle/>
          <a:p>
            <a:r>
              <a:rPr lang="en-US" b="1">
                <a:solidFill>
                  <a:schemeClr val="accent2"/>
                </a:solidFill>
                <a:latin typeface="Verdana" pitchFamily="34" charset="0"/>
              </a:rPr>
              <a:t>Improvements and Extensions		</a:t>
            </a:r>
            <a:r>
              <a:rPr lang="en-GB" b="1">
                <a:solidFill>
                  <a:srgbClr val="002060"/>
                </a:solidFill>
                <a:sym typeface="Symbol" panose="05050102010706020507" pitchFamily="18" charset="2"/>
              </a:rPr>
              <a:t>Variational Transition State Theory</a:t>
            </a:r>
            <a:endParaRPr lang="en-US" b="1" baseline="30000">
              <a:solidFill>
                <a:schemeClr val="accent2"/>
              </a:solidFill>
              <a:latin typeface="Verdana" pitchFamily="34" charset="0"/>
            </a:endParaRPr>
          </a:p>
        </p:txBody>
      </p:sp>
      <mc:AlternateContent xmlns:mc="http://schemas.openxmlformats.org/markup-compatibility/2006" xmlns:a14="http://schemas.microsoft.com/office/drawing/2010/main">
        <mc:Choice Requires="a14">
          <p:sp>
            <p:nvSpPr>
              <p:cNvPr id="60" name="CuadroTexto 59">
                <a:extLst>
                  <a:ext uri="{FF2B5EF4-FFF2-40B4-BE49-F238E27FC236}">
                    <a16:creationId xmlns:a16="http://schemas.microsoft.com/office/drawing/2014/main" id="{BC771969-4317-4967-8A73-4E2D0D6B3EBC}"/>
                  </a:ext>
                </a:extLst>
              </p:cNvPr>
              <p:cNvSpPr txBox="1"/>
              <p:nvPr/>
            </p:nvSpPr>
            <p:spPr>
              <a:xfrm>
                <a:off x="122546" y="519845"/>
                <a:ext cx="8604517" cy="3070584"/>
              </a:xfrm>
              <a:prstGeom prst="rect">
                <a:avLst/>
              </a:prstGeom>
              <a:noFill/>
            </p:spPr>
            <p:txBody>
              <a:bodyPr wrap="square" rtlCol="0">
                <a:spAutoFit/>
              </a:bodyPr>
              <a:lstStyle/>
              <a:p>
                <a:pPr>
                  <a:spcBef>
                    <a:spcPts val="600"/>
                  </a:spcBef>
                  <a:spcAft>
                    <a:spcPts val="1200"/>
                  </a:spcAft>
                </a:pPr>
                <a:r>
                  <a:rPr lang="en-GB" dirty="0">
                    <a:sym typeface="Symbol" panose="05050102010706020507" pitchFamily="18" charset="2"/>
                  </a:rPr>
                  <a:t>Alternative expressions for </a:t>
                </a:r>
                <a:r>
                  <a:rPr lang="en-GB" dirty="0" err="1">
                    <a:sym typeface="Symbol" panose="05050102010706020507" pitchFamily="18" charset="2"/>
                  </a:rPr>
                  <a:t>eqs</a:t>
                </a:r>
                <a:r>
                  <a:rPr lang="en-GB" dirty="0">
                    <a:sym typeface="Symbol" panose="05050102010706020507" pitchFamily="18" charset="2"/>
                  </a:rPr>
                  <a:t>. (33) and (34) are</a:t>
                </a:r>
              </a:p>
              <a:p>
                <a:pPr>
                  <a:spcBef>
                    <a:spcPts val="600"/>
                  </a:spcBef>
                  <a:spcAft>
                    <a:spcPts val="1200"/>
                  </a:spcAft>
                </a:pPr>
                <a14:m>
                  <m:oMath xmlns:m="http://schemas.openxmlformats.org/officeDocument/2006/math">
                    <m:sSup>
                      <m:sSupPr>
                        <m:ctrlPr>
                          <a:rPr lang="en-GB" i="1">
                            <a:latin typeface="Cambria Math" panose="02040503050406030204" pitchFamily="18" charset="0"/>
                            <a:sym typeface="Symbol" panose="05050102010706020507" pitchFamily="18" charset="2"/>
                          </a:rPr>
                        </m:ctrlPr>
                      </m:sSupPr>
                      <m:e>
                        <m:r>
                          <a:rPr lang="es-ES" i="1">
                            <a:latin typeface="Cambria Math" panose="02040503050406030204" pitchFamily="18" charset="0"/>
                            <a:sym typeface="Symbol" panose="05050102010706020507" pitchFamily="18" charset="2"/>
                          </a:rPr>
                          <m:t>𝑘</m:t>
                        </m:r>
                      </m:e>
                      <m:sup>
                        <m:r>
                          <m:rPr>
                            <m:sty m:val="p"/>
                          </m:rPr>
                          <a:rPr lang="es-ES">
                            <a:latin typeface="Cambria Math" panose="02040503050406030204" pitchFamily="18" charset="0"/>
                            <a:sym typeface="Symbol" panose="05050102010706020507" pitchFamily="18" charset="2"/>
                          </a:rPr>
                          <m:t>GT</m:t>
                        </m:r>
                      </m:sup>
                    </m:sSup>
                    <m:d>
                      <m:dPr>
                        <m:ctrlPr>
                          <a:rPr lang="es-ES" i="1">
                            <a:latin typeface="Cambria Math" panose="02040503050406030204" pitchFamily="18" charset="0"/>
                            <a:sym typeface="Symbol" panose="05050102010706020507" pitchFamily="18" charset="2"/>
                          </a:rPr>
                        </m:ctrlPr>
                      </m:dPr>
                      <m:e>
                        <m:r>
                          <a:rPr lang="es-ES" i="1">
                            <a:latin typeface="Cambria Math" panose="02040503050406030204" pitchFamily="18" charset="0"/>
                            <a:sym typeface="Symbol" panose="05050102010706020507" pitchFamily="18" charset="2"/>
                          </a:rPr>
                          <m:t>𝑇</m:t>
                        </m:r>
                        <m:r>
                          <a:rPr lang="es-ES" i="1">
                            <a:latin typeface="Cambria Math" panose="02040503050406030204" pitchFamily="18" charset="0"/>
                            <a:sym typeface="Symbol" panose="05050102010706020507" pitchFamily="18" charset="2"/>
                          </a:rPr>
                          <m:t>,</m:t>
                        </m:r>
                        <m:r>
                          <a:rPr lang="es-ES" i="1">
                            <a:latin typeface="Cambria Math" panose="02040503050406030204" pitchFamily="18" charset="0"/>
                            <a:sym typeface="Symbol" panose="05050102010706020507" pitchFamily="18" charset="2"/>
                          </a:rPr>
                          <m:t>𝑠</m:t>
                        </m:r>
                      </m:e>
                    </m:d>
                    <m:r>
                      <a:rPr lang="es-ES" i="1">
                        <a:latin typeface="Cambria Math" panose="02040503050406030204" pitchFamily="18" charset="0"/>
                        <a:sym typeface="Symbol" panose="05050102010706020507" pitchFamily="18" charset="2"/>
                      </a:rPr>
                      <m:t>=</m:t>
                    </m:r>
                    <m:f>
                      <m:fPr>
                        <m:ctrlPr>
                          <a:rPr lang="es-ES" i="1">
                            <a:latin typeface="Cambria Math" panose="02040503050406030204" pitchFamily="18" charset="0"/>
                            <a:ea typeface="Cambria Math" panose="02040503050406030204" pitchFamily="18" charset="0"/>
                            <a:sym typeface="Symbol" panose="05050102010706020507" pitchFamily="18" charset="2"/>
                          </a:rPr>
                        </m:ctrlPr>
                      </m:fPr>
                      <m:num>
                        <m:sSub>
                          <m:sSubPr>
                            <m:ctrlPr>
                              <a:rPr lang="es-ES" i="1">
                                <a:latin typeface="Cambria Math" panose="02040503050406030204" pitchFamily="18" charset="0"/>
                                <a:ea typeface="Cambria Math" panose="02040503050406030204" pitchFamily="18" charset="0"/>
                                <a:sym typeface="Symbol" panose="05050102010706020507" pitchFamily="18" charset="2"/>
                              </a:rPr>
                            </m:ctrlPr>
                          </m:sSubPr>
                          <m:e>
                            <m:r>
                              <a:rPr lang="es-ES" i="1">
                                <a:latin typeface="Cambria Math" panose="02040503050406030204" pitchFamily="18" charset="0"/>
                                <a:ea typeface="Cambria Math" panose="02040503050406030204" pitchFamily="18" charset="0"/>
                                <a:sym typeface="Symbol" panose="05050102010706020507" pitchFamily="18" charset="2"/>
                              </a:rPr>
                              <m:t>𝑘</m:t>
                            </m:r>
                          </m:e>
                          <m:sub>
                            <m:r>
                              <m:rPr>
                                <m:sty m:val="p"/>
                              </m:rPr>
                              <a:rPr lang="es-ES">
                                <a:latin typeface="Cambria Math" panose="02040503050406030204" pitchFamily="18" charset="0"/>
                                <a:ea typeface="Cambria Math" panose="02040503050406030204" pitchFamily="18" charset="0"/>
                                <a:sym typeface="Symbol" panose="05050102010706020507" pitchFamily="18" charset="2"/>
                              </a:rPr>
                              <m:t>B</m:t>
                            </m:r>
                          </m:sub>
                        </m:sSub>
                        <m:r>
                          <a:rPr lang="es-ES" i="1">
                            <a:latin typeface="Cambria Math" panose="02040503050406030204" pitchFamily="18" charset="0"/>
                            <a:ea typeface="Cambria Math" panose="02040503050406030204" pitchFamily="18" charset="0"/>
                            <a:sym typeface="Symbol" panose="05050102010706020507" pitchFamily="18" charset="2"/>
                          </a:rPr>
                          <m:t>𝑇</m:t>
                        </m:r>
                      </m:num>
                      <m:den>
                        <m:r>
                          <a:rPr lang="es-ES" i="1">
                            <a:latin typeface="Cambria Math" panose="02040503050406030204" pitchFamily="18" charset="0"/>
                            <a:ea typeface="Cambria Math" panose="02040503050406030204" pitchFamily="18" charset="0"/>
                            <a:sym typeface="Symbol" panose="05050102010706020507" pitchFamily="18" charset="2"/>
                          </a:rPr>
                          <m:t>h</m:t>
                        </m:r>
                        <m:sSup>
                          <m:sSupPr>
                            <m:ctrlPr>
                              <a:rPr lang="es-ES" i="1">
                                <a:latin typeface="Cambria Math" panose="02040503050406030204" pitchFamily="18" charset="0"/>
                                <a:ea typeface="Cambria Math" panose="02040503050406030204" pitchFamily="18" charset="0"/>
                                <a:sym typeface="Symbol" panose="05050102010706020507" pitchFamily="18" charset="2"/>
                              </a:rPr>
                            </m:ctrlPr>
                          </m:sSupPr>
                          <m:e>
                            <m:r>
                              <a:rPr lang="es-ES" i="1">
                                <a:latin typeface="Cambria Math" panose="02040503050406030204" pitchFamily="18" charset="0"/>
                                <a:ea typeface="Cambria Math" panose="02040503050406030204" pitchFamily="18" charset="0"/>
                                <a:sym typeface="Symbol" panose="05050102010706020507" pitchFamily="18" charset="2"/>
                              </a:rPr>
                              <m:t>(</m:t>
                            </m:r>
                            <m:r>
                              <a:rPr lang="es-ES" i="1">
                                <a:latin typeface="Cambria Math" panose="02040503050406030204" pitchFamily="18" charset="0"/>
                                <a:ea typeface="Cambria Math" panose="02040503050406030204" pitchFamily="18" charset="0"/>
                                <a:sym typeface="Symbol" panose="05050102010706020507" pitchFamily="18" charset="2"/>
                              </a:rPr>
                              <m:t>𝑐</m:t>
                            </m:r>
                            <m:r>
                              <a:rPr lang="es-ES" i="1">
                                <a:latin typeface="Cambria Math" panose="02040503050406030204" pitchFamily="18" charset="0"/>
                                <a:ea typeface="Cambria Math" panose="02040503050406030204" pitchFamily="18" charset="0"/>
                                <a:sym typeface="Symbol" panose="05050102010706020507" pitchFamily="18" charset="2"/>
                              </a:rPr>
                              <m:t>°)</m:t>
                            </m:r>
                          </m:e>
                          <m:sup>
                            <m:r>
                              <a:rPr lang="es-ES" i="1">
                                <a:latin typeface="Cambria Math" panose="02040503050406030204" pitchFamily="18" charset="0"/>
                                <a:ea typeface="Cambria Math" panose="02040503050406030204" pitchFamily="18" charset="0"/>
                                <a:sym typeface="Symbol" panose="05050102010706020507" pitchFamily="18" charset="2"/>
                              </a:rPr>
                              <m:t>𝑚</m:t>
                            </m:r>
                            <m:r>
                              <a:rPr lang="es-ES" b="0" i="1" smtClean="0">
                                <a:latin typeface="Cambria Math" panose="02040503050406030204" pitchFamily="18" charset="0"/>
                                <a:ea typeface="Cambria Math" panose="02040503050406030204" pitchFamily="18" charset="0"/>
                                <a:sym typeface="Symbol" panose="05050102010706020507" pitchFamily="18" charset="2"/>
                              </a:rPr>
                              <m:t>−1</m:t>
                            </m:r>
                          </m:sup>
                        </m:sSup>
                      </m:den>
                    </m:f>
                    <m:r>
                      <m:rPr>
                        <m:sty m:val="p"/>
                      </m:rPr>
                      <a:rPr lang="es-ES">
                        <a:latin typeface="Cambria Math" panose="02040503050406030204" pitchFamily="18" charset="0"/>
                        <a:ea typeface="Cambria Math" panose="02040503050406030204" pitchFamily="18" charset="0"/>
                        <a:sym typeface="Symbol" panose="05050102010706020507" pitchFamily="18" charset="2"/>
                      </a:rPr>
                      <m:t>exp</m:t>
                    </m:r>
                    <m:d>
                      <m:dPr>
                        <m:begChr m:val="["/>
                        <m:endChr m:val="]"/>
                        <m:ctrlPr>
                          <a:rPr lang="es-ES" i="1">
                            <a:latin typeface="Cambria Math" panose="02040503050406030204" pitchFamily="18" charset="0"/>
                            <a:ea typeface="Cambria Math" panose="02040503050406030204" pitchFamily="18" charset="0"/>
                            <a:sym typeface="Symbol" panose="05050102010706020507" pitchFamily="18" charset="2"/>
                          </a:rPr>
                        </m:ctrlPr>
                      </m:dPr>
                      <m:e>
                        <m:r>
                          <a:rPr lang="es-ES" i="1">
                            <a:latin typeface="Cambria Math" panose="02040503050406030204" pitchFamily="18" charset="0"/>
                            <a:ea typeface="Cambria Math" panose="02040503050406030204" pitchFamily="18" charset="0"/>
                            <a:sym typeface="Symbol" panose="05050102010706020507" pitchFamily="18" charset="2"/>
                          </a:rPr>
                          <m:t>−</m:t>
                        </m:r>
                        <m:f>
                          <m:fPr>
                            <m:ctrlPr>
                              <a:rPr lang="es-ES" i="1">
                                <a:latin typeface="Cambria Math" panose="02040503050406030204" pitchFamily="18" charset="0"/>
                                <a:ea typeface="Cambria Math" panose="02040503050406030204" pitchFamily="18" charset="0"/>
                                <a:sym typeface="Symbol" panose="05050102010706020507" pitchFamily="18" charset="2"/>
                              </a:rPr>
                            </m:ctrlPr>
                          </m:fPr>
                          <m:num>
                            <m:r>
                              <a:rPr lang="es-ES" i="1">
                                <a:latin typeface="Cambria Math" panose="02040503050406030204" pitchFamily="18" charset="0"/>
                                <a:ea typeface="Cambria Math" panose="02040503050406030204" pitchFamily="18" charset="0"/>
                                <a:sym typeface="Symbol" panose="05050102010706020507" pitchFamily="18" charset="2"/>
                              </a:rPr>
                              <m:t>∆</m:t>
                            </m:r>
                            <m:sSup>
                              <m:sSupPr>
                                <m:ctrlPr>
                                  <a:rPr lang="es-ES" i="1">
                                    <a:latin typeface="Cambria Math" panose="02040503050406030204" pitchFamily="18" charset="0"/>
                                    <a:ea typeface="Cambria Math" panose="02040503050406030204" pitchFamily="18" charset="0"/>
                                    <a:sym typeface="Symbol" panose="05050102010706020507" pitchFamily="18" charset="2"/>
                                  </a:rPr>
                                </m:ctrlPr>
                              </m:sSupPr>
                              <m:e>
                                <m:r>
                                  <a:rPr lang="es-ES" i="1">
                                    <a:latin typeface="Cambria Math" panose="02040503050406030204" pitchFamily="18" charset="0"/>
                                    <a:ea typeface="Cambria Math" panose="02040503050406030204" pitchFamily="18" charset="0"/>
                                    <a:sym typeface="Symbol" panose="05050102010706020507" pitchFamily="18" charset="2"/>
                                  </a:rPr>
                                  <m:t>𝐺</m:t>
                                </m:r>
                              </m:e>
                              <m:sup>
                                <m:r>
                                  <m:rPr>
                                    <m:sty m:val="p"/>
                                  </m:rPr>
                                  <a:rPr lang="es-ES">
                                    <a:latin typeface="Cambria Math" panose="02040503050406030204" pitchFamily="18" charset="0"/>
                                    <a:ea typeface="Cambria Math" panose="02040503050406030204" pitchFamily="18" charset="0"/>
                                    <a:sym typeface="Symbol" panose="05050102010706020507" pitchFamily="18" charset="2"/>
                                  </a:rPr>
                                  <m:t>GT</m:t>
                                </m:r>
                                <m:r>
                                  <a:rPr lang="es-ES" i="1">
                                    <a:latin typeface="Cambria Math" panose="02040503050406030204" pitchFamily="18" charset="0"/>
                                    <a:ea typeface="Cambria Math" panose="02040503050406030204" pitchFamily="18" charset="0"/>
                                    <a:sym typeface="Symbol" panose="05050102010706020507" pitchFamily="18" charset="2"/>
                                  </a:rPr>
                                  <m:t>,°</m:t>
                                </m:r>
                              </m:sup>
                            </m:sSup>
                            <m:r>
                              <a:rPr lang="es-ES" i="1">
                                <a:latin typeface="Cambria Math" panose="02040503050406030204" pitchFamily="18" charset="0"/>
                                <a:ea typeface="Cambria Math" panose="02040503050406030204" pitchFamily="18" charset="0"/>
                                <a:sym typeface="Symbol" panose="05050102010706020507" pitchFamily="18" charset="2"/>
                              </a:rPr>
                              <m:t>(</m:t>
                            </m:r>
                            <m:r>
                              <a:rPr lang="es-ES" b="0" i="1" smtClean="0">
                                <a:latin typeface="Cambria Math" panose="02040503050406030204" pitchFamily="18" charset="0"/>
                                <a:ea typeface="Cambria Math" panose="02040503050406030204" pitchFamily="18" charset="0"/>
                                <a:sym typeface="Symbol" panose="05050102010706020507" pitchFamily="18" charset="2"/>
                              </a:rPr>
                              <m:t>𝑇</m:t>
                            </m:r>
                            <m:r>
                              <a:rPr lang="es-ES" b="0" i="1" smtClean="0">
                                <a:latin typeface="Cambria Math" panose="02040503050406030204" pitchFamily="18" charset="0"/>
                                <a:ea typeface="Cambria Math" panose="02040503050406030204" pitchFamily="18" charset="0"/>
                                <a:sym typeface="Symbol" panose="05050102010706020507" pitchFamily="18" charset="2"/>
                              </a:rPr>
                              <m:t>,</m:t>
                            </m:r>
                            <m:r>
                              <a:rPr lang="es-ES" i="1">
                                <a:latin typeface="Cambria Math" panose="02040503050406030204" pitchFamily="18" charset="0"/>
                                <a:ea typeface="Cambria Math" panose="02040503050406030204" pitchFamily="18" charset="0"/>
                                <a:sym typeface="Symbol" panose="05050102010706020507" pitchFamily="18" charset="2"/>
                              </a:rPr>
                              <m:t>𝑠</m:t>
                            </m:r>
                            <m:r>
                              <a:rPr lang="es-ES" i="1">
                                <a:latin typeface="Cambria Math" panose="02040503050406030204" pitchFamily="18" charset="0"/>
                                <a:ea typeface="Cambria Math" panose="02040503050406030204" pitchFamily="18" charset="0"/>
                                <a:sym typeface="Symbol" panose="05050102010706020507" pitchFamily="18" charset="2"/>
                              </a:rPr>
                              <m:t>)</m:t>
                            </m:r>
                          </m:num>
                          <m:den>
                            <m:r>
                              <a:rPr lang="es-ES" b="0" i="1" smtClean="0">
                                <a:latin typeface="Cambria Math" panose="02040503050406030204" pitchFamily="18" charset="0"/>
                                <a:ea typeface="Cambria Math" panose="02040503050406030204" pitchFamily="18" charset="0"/>
                                <a:sym typeface="Symbol" panose="05050102010706020507" pitchFamily="18" charset="2"/>
                              </a:rPr>
                              <m:t>𝑅</m:t>
                            </m:r>
                            <m:r>
                              <a:rPr lang="es-ES" i="1">
                                <a:latin typeface="Cambria Math" panose="02040503050406030204" pitchFamily="18" charset="0"/>
                                <a:ea typeface="Cambria Math" panose="02040503050406030204" pitchFamily="18" charset="0"/>
                                <a:sym typeface="Symbol" panose="05050102010706020507" pitchFamily="18" charset="2"/>
                              </a:rPr>
                              <m:t>𝑇</m:t>
                            </m:r>
                          </m:den>
                        </m:f>
                      </m:e>
                    </m:d>
                  </m:oMath>
                </a14:m>
                <a:r>
                  <a:rPr lang="en-GB" dirty="0">
                    <a:sym typeface="Symbol" panose="05050102010706020507" pitchFamily="18" charset="2"/>
                  </a:rPr>
                  <a:t>		(35)	</a:t>
                </a:r>
              </a:p>
              <a:p>
                <a:pPr>
                  <a:spcBef>
                    <a:spcPts val="600"/>
                  </a:spcBef>
                  <a:spcAft>
                    <a:spcPts val="1200"/>
                  </a:spcAft>
                </a:pPr>
                <a:endParaRPr lang="en-GB" sz="1200" dirty="0">
                  <a:sym typeface="Symbol" panose="05050102010706020507" pitchFamily="18" charset="2"/>
                </a:endParaRPr>
              </a:p>
              <a:p>
                <a:pPr>
                  <a:spcBef>
                    <a:spcPts val="600"/>
                  </a:spcBef>
                  <a:spcAft>
                    <a:spcPts val="1200"/>
                  </a:spcAft>
                </a:pPr>
                <a14:m>
                  <m:oMath xmlns:m="http://schemas.openxmlformats.org/officeDocument/2006/math">
                    <m:sSup>
                      <m:sSupPr>
                        <m:ctrlPr>
                          <a:rPr lang="en-GB" i="1">
                            <a:latin typeface="Cambria Math" panose="02040503050406030204" pitchFamily="18" charset="0"/>
                            <a:sym typeface="Symbol" panose="05050102010706020507" pitchFamily="18" charset="2"/>
                          </a:rPr>
                        </m:ctrlPr>
                      </m:sSupPr>
                      <m:e>
                        <m:r>
                          <a:rPr lang="es-ES" i="1">
                            <a:latin typeface="Cambria Math" panose="02040503050406030204" pitchFamily="18" charset="0"/>
                            <a:sym typeface="Symbol" panose="05050102010706020507" pitchFamily="18" charset="2"/>
                          </a:rPr>
                          <m:t>𝑘</m:t>
                        </m:r>
                      </m:e>
                      <m:sup>
                        <m:r>
                          <m:rPr>
                            <m:sty m:val="p"/>
                          </m:rPr>
                          <a:rPr lang="es-ES" b="0" i="0" smtClean="0">
                            <a:latin typeface="Cambria Math" panose="02040503050406030204" pitchFamily="18" charset="0"/>
                            <a:sym typeface="Symbol" panose="05050102010706020507" pitchFamily="18" charset="2"/>
                          </a:rPr>
                          <m:t>CV</m:t>
                        </m:r>
                        <m:r>
                          <m:rPr>
                            <m:sty m:val="p"/>
                          </m:rPr>
                          <a:rPr lang="es-ES">
                            <a:latin typeface="Cambria Math" panose="02040503050406030204" pitchFamily="18" charset="0"/>
                            <a:sym typeface="Symbol" panose="05050102010706020507" pitchFamily="18" charset="2"/>
                          </a:rPr>
                          <m:t>T</m:t>
                        </m:r>
                      </m:sup>
                    </m:sSup>
                    <m:d>
                      <m:dPr>
                        <m:ctrlPr>
                          <a:rPr lang="es-ES" i="1">
                            <a:latin typeface="Cambria Math" panose="02040503050406030204" pitchFamily="18" charset="0"/>
                            <a:sym typeface="Symbol" panose="05050102010706020507" pitchFamily="18" charset="2"/>
                          </a:rPr>
                        </m:ctrlPr>
                      </m:dPr>
                      <m:e>
                        <m:r>
                          <a:rPr lang="es-ES" i="1">
                            <a:latin typeface="Cambria Math" panose="02040503050406030204" pitchFamily="18" charset="0"/>
                            <a:sym typeface="Symbol" panose="05050102010706020507" pitchFamily="18" charset="2"/>
                          </a:rPr>
                          <m:t>𝑇</m:t>
                        </m:r>
                      </m:e>
                    </m:d>
                    <m:r>
                      <a:rPr lang="es-ES" i="1">
                        <a:latin typeface="Cambria Math" panose="02040503050406030204" pitchFamily="18" charset="0"/>
                        <a:sym typeface="Symbol" panose="05050102010706020507" pitchFamily="18" charset="2"/>
                      </a:rPr>
                      <m:t>=</m:t>
                    </m:r>
                    <m:f>
                      <m:fPr>
                        <m:ctrlPr>
                          <a:rPr lang="es-ES" i="1">
                            <a:latin typeface="Cambria Math" panose="02040503050406030204" pitchFamily="18" charset="0"/>
                            <a:ea typeface="Cambria Math" panose="02040503050406030204" pitchFamily="18" charset="0"/>
                            <a:sym typeface="Symbol" panose="05050102010706020507" pitchFamily="18" charset="2"/>
                          </a:rPr>
                        </m:ctrlPr>
                      </m:fPr>
                      <m:num>
                        <m:sSub>
                          <m:sSubPr>
                            <m:ctrlPr>
                              <a:rPr lang="es-ES" i="1">
                                <a:latin typeface="Cambria Math" panose="02040503050406030204" pitchFamily="18" charset="0"/>
                                <a:ea typeface="Cambria Math" panose="02040503050406030204" pitchFamily="18" charset="0"/>
                                <a:sym typeface="Symbol" panose="05050102010706020507" pitchFamily="18" charset="2"/>
                              </a:rPr>
                            </m:ctrlPr>
                          </m:sSubPr>
                          <m:e>
                            <m:r>
                              <a:rPr lang="es-ES" i="1">
                                <a:latin typeface="Cambria Math" panose="02040503050406030204" pitchFamily="18" charset="0"/>
                                <a:ea typeface="Cambria Math" panose="02040503050406030204" pitchFamily="18" charset="0"/>
                                <a:sym typeface="Symbol" panose="05050102010706020507" pitchFamily="18" charset="2"/>
                              </a:rPr>
                              <m:t>𝑘</m:t>
                            </m:r>
                          </m:e>
                          <m:sub>
                            <m:r>
                              <m:rPr>
                                <m:sty m:val="p"/>
                              </m:rPr>
                              <a:rPr lang="es-ES">
                                <a:latin typeface="Cambria Math" panose="02040503050406030204" pitchFamily="18" charset="0"/>
                                <a:ea typeface="Cambria Math" panose="02040503050406030204" pitchFamily="18" charset="0"/>
                                <a:sym typeface="Symbol" panose="05050102010706020507" pitchFamily="18" charset="2"/>
                              </a:rPr>
                              <m:t>B</m:t>
                            </m:r>
                          </m:sub>
                        </m:sSub>
                        <m:r>
                          <a:rPr lang="es-ES" i="1">
                            <a:latin typeface="Cambria Math" panose="02040503050406030204" pitchFamily="18" charset="0"/>
                            <a:ea typeface="Cambria Math" panose="02040503050406030204" pitchFamily="18" charset="0"/>
                            <a:sym typeface="Symbol" panose="05050102010706020507" pitchFamily="18" charset="2"/>
                          </a:rPr>
                          <m:t>𝑇</m:t>
                        </m:r>
                      </m:num>
                      <m:den>
                        <m:r>
                          <a:rPr lang="es-ES" i="1">
                            <a:latin typeface="Cambria Math" panose="02040503050406030204" pitchFamily="18" charset="0"/>
                            <a:ea typeface="Cambria Math" panose="02040503050406030204" pitchFamily="18" charset="0"/>
                            <a:sym typeface="Symbol" panose="05050102010706020507" pitchFamily="18" charset="2"/>
                          </a:rPr>
                          <m:t>h</m:t>
                        </m:r>
                        <m:sSup>
                          <m:sSupPr>
                            <m:ctrlPr>
                              <a:rPr lang="es-ES" i="1">
                                <a:latin typeface="Cambria Math" panose="02040503050406030204" pitchFamily="18" charset="0"/>
                                <a:ea typeface="Cambria Math" panose="02040503050406030204" pitchFamily="18" charset="0"/>
                                <a:sym typeface="Symbol" panose="05050102010706020507" pitchFamily="18" charset="2"/>
                              </a:rPr>
                            </m:ctrlPr>
                          </m:sSupPr>
                          <m:e>
                            <m:r>
                              <a:rPr lang="es-ES" i="1">
                                <a:latin typeface="Cambria Math" panose="02040503050406030204" pitchFamily="18" charset="0"/>
                                <a:ea typeface="Cambria Math" panose="02040503050406030204" pitchFamily="18" charset="0"/>
                                <a:sym typeface="Symbol" panose="05050102010706020507" pitchFamily="18" charset="2"/>
                              </a:rPr>
                              <m:t>(</m:t>
                            </m:r>
                            <m:r>
                              <a:rPr lang="es-ES" i="1">
                                <a:latin typeface="Cambria Math" panose="02040503050406030204" pitchFamily="18" charset="0"/>
                                <a:ea typeface="Cambria Math" panose="02040503050406030204" pitchFamily="18" charset="0"/>
                                <a:sym typeface="Symbol" panose="05050102010706020507" pitchFamily="18" charset="2"/>
                              </a:rPr>
                              <m:t>𝑐</m:t>
                            </m:r>
                            <m:r>
                              <a:rPr lang="es-ES" i="1">
                                <a:latin typeface="Cambria Math" panose="02040503050406030204" pitchFamily="18" charset="0"/>
                                <a:ea typeface="Cambria Math" panose="02040503050406030204" pitchFamily="18" charset="0"/>
                                <a:sym typeface="Symbol" panose="05050102010706020507" pitchFamily="18" charset="2"/>
                              </a:rPr>
                              <m:t>°)</m:t>
                            </m:r>
                          </m:e>
                          <m:sup>
                            <m:r>
                              <a:rPr lang="es-ES" i="1">
                                <a:latin typeface="Cambria Math" panose="02040503050406030204" pitchFamily="18" charset="0"/>
                                <a:ea typeface="Cambria Math" panose="02040503050406030204" pitchFamily="18" charset="0"/>
                                <a:sym typeface="Symbol" panose="05050102010706020507" pitchFamily="18" charset="2"/>
                              </a:rPr>
                              <m:t>𝑚</m:t>
                            </m:r>
                            <m:r>
                              <a:rPr lang="es-ES" i="1">
                                <a:latin typeface="Cambria Math" panose="02040503050406030204" pitchFamily="18" charset="0"/>
                                <a:ea typeface="Cambria Math" panose="02040503050406030204" pitchFamily="18" charset="0"/>
                                <a:sym typeface="Symbol" panose="05050102010706020507" pitchFamily="18" charset="2"/>
                              </a:rPr>
                              <m:t>−1</m:t>
                            </m:r>
                          </m:sup>
                        </m:sSup>
                      </m:den>
                    </m:f>
                    <m:r>
                      <m:rPr>
                        <m:sty m:val="p"/>
                      </m:rPr>
                      <a:rPr lang="es-ES">
                        <a:latin typeface="Cambria Math" panose="02040503050406030204" pitchFamily="18" charset="0"/>
                        <a:ea typeface="Cambria Math" panose="02040503050406030204" pitchFamily="18" charset="0"/>
                        <a:sym typeface="Symbol" panose="05050102010706020507" pitchFamily="18" charset="2"/>
                      </a:rPr>
                      <m:t>exp</m:t>
                    </m:r>
                    <m:d>
                      <m:dPr>
                        <m:begChr m:val="["/>
                        <m:endChr m:val="]"/>
                        <m:ctrlPr>
                          <a:rPr lang="es-ES" i="1">
                            <a:latin typeface="Cambria Math" panose="02040503050406030204" pitchFamily="18" charset="0"/>
                            <a:ea typeface="Cambria Math" panose="02040503050406030204" pitchFamily="18" charset="0"/>
                            <a:sym typeface="Symbol" panose="05050102010706020507" pitchFamily="18" charset="2"/>
                          </a:rPr>
                        </m:ctrlPr>
                      </m:dPr>
                      <m:e>
                        <m:r>
                          <a:rPr lang="es-ES" i="1">
                            <a:latin typeface="Cambria Math" panose="02040503050406030204" pitchFamily="18" charset="0"/>
                            <a:ea typeface="Cambria Math" panose="02040503050406030204" pitchFamily="18" charset="0"/>
                            <a:sym typeface="Symbol" panose="05050102010706020507" pitchFamily="18" charset="2"/>
                          </a:rPr>
                          <m:t>−</m:t>
                        </m:r>
                        <m:f>
                          <m:fPr>
                            <m:ctrlPr>
                              <a:rPr lang="es-ES" i="1">
                                <a:latin typeface="Cambria Math" panose="02040503050406030204" pitchFamily="18" charset="0"/>
                                <a:ea typeface="Cambria Math" panose="02040503050406030204" pitchFamily="18" charset="0"/>
                                <a:sym typeface="Symbol" panose="05050102010706020507" pitchFamily="18" charset="2"/>
                              </a:rPr>
                            </m:ctrlPr>
                          </m:fPr>
                          <m:num>
                            <m:r>
                              <a:rPr lang="es-ES" i="1">
                                <a:latin typeface="Cambria Math" panose="02040503050406030204" pitchFamily="18" charset="0"/>
                                <a:ea typeface="Cambria Math" panose="02040503050406030204" pitchFamily="18" charset="0"/>
                                <a:sym typeface="Symbol" panose="05050102010706020507" pitchFamily="18" charset="2"/>
                              </a:rPr>
                              <m:t>∆</m:t>
                            </m:r>
                            <m:sSup>
                              <m:sSupPr>
                                <m:ctrlPr>
                                  <a:rPr lang="es-ES" i="1">
                                    <a:latin typeface="Cambria Math" panose="02040503050406030204" pitchFamily="18" charset="0"/>
                                    <a:ea typeface="Cambria Math" panose="02040503050406030204" pitchFamily="18" charset="0"/>
                                    <a:sym typeface="Symbol" panose="05050102010706020507" pitchFamily="18" charset="2"/>
                                  </a:rPr>
                                </m:ctrlPr>
                              </m:sSupPr>
                              <m:e>
                                <m:r>
                                  <a:rPr lang="es-ES" i="1">
                                    <a:latin typeface="Cambria Math" panose="02040503050406030204" pitchFamily="18" charset="0"/>
                                    <a:ea typeface="Cambria Math" panose="02040503050406030204" pitchFamily="18" charset="0"/>
                                    <a:sym typeface="Symbol" panose="05050102010706020507" pitchFamily="18" charset="2"/>
                                  </a:rPr>
                                  <m:t>𝐺</m:t>
                                </m:r>
                              </m:e>
                              <m:sup>
                                <m:r>
                                  <m:rPr>
                                    <m:sty m:val="p"/>
                                  </m:rPr>
                                  <a:rPr lang="es-ES" b="0" i="0" smtClean="0">
                                    <a:latin typeface="Cambria Math" panose="02040503050406030204" pitchFamily="18" charset="0"/>
                                    <a:ea typeface="Cambria Math" panose="02040503050406030204" pitchFamily="18" charset="0"/>
                                    <a:sym typeface="Symbol" panose="05050102010706020507" pitchFamily="18" charset="2"/>
                                  </a:rPr>
                                  <m:t>CV</m:t>
                                </m:r>
                                <m:r>
                                  <m:rPr>
                                    <m:sty m:val="p"/>
                                  </m:rPr>
                                  <a:rPr lang="es-ES">
                                    <a:latin typeface="Cambria Math" panose="02040503050406030204" pitchFamily="18" charset="0"/>
                                    <a:ea typeface="Cambria Math" panose="02040503050406030204" pitchFamily="18" charset="0"/>
                                    <a:sym typeface="Symbol" panose="05050102010706020507" pitchFamily="18" charset="2"/>
                                  </a:rPr>
                                  <m:t>T</m:t>
                                </m:r>
                                <m:r>
                                  <a:rPr lang="es-ES" i="1">
                                    <a:latin typeface="Cambria Math" panose="02040503050406030204" pitchFamily="18" charset="0"/>
                                    <a:ea typeface="Cambria Math" panose="02040503050406030204" pitchFamily="18" charset="0"/>
                                    <a:sym typeface="Symbol" panose="05050102010706020507" pitchFamily="18" charset="2"/>
                                  </a:rPr>
                                  <m:t>,°</m:t>
                                </m:r>
                              </m:sup>
                            </m:sSup>
                            <m:r>
                              <a:rPr lang="es-ES" i="1">
                                <a:latin typeface="Cambria Math" panose="02040503050406030204" pitchFamily="18" charset="0"/>
                                <a:ea typeface="Cambria Math" panose="02040503050406030204" pitchFamily="18" charset="0"/>
                                <a:sym typeface="Symbol" panose="05050102010706020507" pitchFamily="18" charset="2"/>
                              </a:rPr>
                              <m:t>(</m:t>
                            </m:r>
                            <m:r>
                              <a:rPr lang="es-ES" i="1">
                                <a:latin typeface="Cambria Math" panose="02040503050406030204" pitchFamily="18" charset="0"/>
                                <a:ea typeface="Cambria Math" panose="02040503050406030204" pitchFamily="18" charset="0"/>
                                <a:sym typeface="Symbol" panose="05050102010706020507" pitchFamily="18" charset="2"/>
                              </a:rPr>
                              <m:t>𝑇</m:t>
                            </m:r>
                            <m:r>
                              <a:rPr lang="es-ES" i="1">
                                <a:latin typeface="Cambria Math" panose="02040503050406030204" pitchFamily="18" charset="0"/>
                                <a:ea typeface="Cambria Math" panose="02040503050406030204" pitchFamily="18" charset="0"/>
                                <a:sym typeface="Symbol" panose="05050102010706020507" pitchFamily="18" charset="2"/>
                              </a:rPr>
                              <m:t>)</m:t>
                            </m:r>
                          </m:num>
                          <m:den>
                            <m:r>
                              <a:rPr lang="es-ES" i="1">
                                <a:latin typeface="Cambria Math" panose="02040503050406030204" pitchFamily="18" charset="0"/>
                                <a:ea typeface="Cambria Math" panose="02040503050406030204" pitchFamily="18" charset="0"/>
                                <a:sym typeface="Symbol" panose="05050102010706020507" pitchFamily="18" charset="2"/>
                              </a:rPr>
                              <m:t>𝑅𝑇</m:t>
                            </m:r>
                          </m:den>
                        </m:f>
                      </m:e>
                    </m:d>
                  </m:oMath>
                </a14:m>
                <a:r>
                  <a:rPr lang="en-GB" dirty="0">
                    <a:sym typeface="Symbol" panose="05050102010706020507" pitchFamily="18" charset="2"/>
                  </a:rPr>
                  <a:t>   (36)</a:t>
                </a:r>
              </a:p>
              <a:p>
                <a:pPr>
                  <a:spcBef>
                    <a:spcPts val="600"/>
                  </a:spcBef>
                </a:pPr>
                <a:r>
                  <a:rPr lang="en-GB" dirty="0">
                    <a:sym typeface="Symbol" panose="05050102010706020507" pitchFamily="18" charset="2"/>
                  </a:rPr>
                  <a:t>where </a:t>
                </a:r>
                <a14:m>
                  <m:oMath xmlns:m="http://schemas.openxmlformats.org/officeDocument/2006/math">
                    <m:r>
                      <a:rPr lang="es-ES" i="1">
                        <a:latin typeface="Cambria Math" panose="02040503050406030204" pitchFamily="18" charset="0"/>
                        <a:ea typeface="Cambria Math" panose="02040503050406030204" pitchFamily="18" charset="0"/>
                        <a:sym typeface="Symbol" panose="05050102010706020507" pitchFamily="18" charset="2"/>
                      </a:rPr>
                      <m:t>∆</m:t>
                    </m:r>
                    <m:sSup>
                      <m:sSupPr>
                        <m:ctrlPr>
                          <a:rPr lang="es-ES" i="1">
                            <a:latin typeface="Cambria Math" panose="02040503050406030204" pitchFamily="18" charset="0"/>
                            <a:ea typeface="Cambria Math" panose="02040503050406030204" pitchFamily="18" charset="0"/>
                            <a:sym typeface="Symbol" panose="05050102010706020507" pitchFamily="18" charset="2"/>
                          </a:rPr>
                        </m:ctrlPr>
                      </m:sSupPr>
                      <m:e>
                        <m:r>
                          <a:rPr lang="es-ES" i="1">
                            <a:latin typeface="Cambria Math" panose="02040503050406030204" pitchFamily="18" charset="0"/>
                            <a:ea typeface="Cambria Math" panose="02040503050406030204" pitchFamily="18" charset="0"/>
                            <a:sym typeface="Symbol" panose="05050102010706020507" pitchFamily="18" charset="2"/>
                          </a:rPr>
                          <m:t>𝐺</m:t>
                        </m:r>
                      </m:e>
                      <m:sup>
                        <m:r>
                          <m:rPr>
                            <m:sty m:val="p"/>
                          </m:rPr>
                          <a:rPr lang="es-ES">
                            <a:latin typeface="Cambria Math" panose="02040503050406030204" pitchFamily="18" charset="0"/>
                            <a:ea typeface="Cambria Math" panose="02040503050406030204" pitchFamily="18" charset="0"/>
                            <a:sym typeface="Symbol" panose="05050102010706020507" pitchFamily="18" charset="2"/>
                          </a:rPr>
                          <m:t>CVT</m:t>
                        </m:r>
                        <m:r>
                          <a:rPr lang="es-ES" i="1">
                            <a:latin typeface="Cambria Math" panose="02040503050406030204" pitchFamily="18" charset="0"/>
                            <a:ea typeface="Cambria Math" panose="02040503050406030204" pitchFamily="18" charset="0"/>
                            <a:sym typeface="Symbol" panose="05050102010706020507" pitchFamily="18" charset="2"/>
                          </a:rPr>
                          <m:t>,°</m:t>
                        </m:r>
                      </m:sup>
                    </m:sSup>
                    <m:r>
                      <a:rPr lang="es-ES" i="1">
                        <a:latin typeface="Cambria Math" panose="02040503050406030204" pitchFamily="18" charset="0"/>
                        <a:ea typeface="Cambria Math" panose="02040503050406030204" pitchFamily="18" charset="0"/>
                        <a:sym typeface="Symbol" panose="05050102010706020507" pitchFamily="18" charset="2"/>
                      </a:rPr>
                      <m:t>(</m:t>
                    </m:r>
                    <m:r>
                      <a:rPr lang="es-ES" i="1">
                        <a:latin typeface="Cambria Math" panose="02040503050406030204" pitchFamily="18" charset="0"/>
                        <a:ea typeface="Cambria Math" panose="02040503050406030204" pitchFamily="18" charset="0"/>
                        <a:sym typeface="Symbol" panose="05050102010706020507" pitchFamily="18" charset="2"/>
                      </a:rPr>
                      <m:t>𝑇</m:t>
                    </m:r>
                    <m:r>
                      <a:rPr lang="es-ES" i="1">
                        <a:latin typeface="Cambria Math" panose="02040503050406030204" pitchFamily="18" charset="0"/>
                        <a:ea typeface="Cambria Math" panose="02040503050406030204" pitchFamily="18" charset="0"/>
                        <a:sym typeface="Symbol" panose="05050102010706020507" pitchFamily="18" charset="2"/>
                      </a:rPr>
                      <m:t>)=∆</m:t>
                    </m:r>
                    <m:sSup>
                      <m:sSupPr>
                        <m:ctrlPr>
                          <a:rPr lang="es-ES" i="1">
                            <a:latin typeface="Cambria Math" panose="02040503050406030204" pitchFamily="18" charset="0"/>
                            <a:ea typeface="Cambria Math" panose="02040503050406030204" pitchFamily="18" charset="0"/>
                            <a:sym typeface="Symbol" panose="05050102010706020507" pitchFamily="18" charset="2"/>
                          </a:rPr>
                        </m:ctrlPr>
                      </m:sSupPr>
                      <m:e>
                        <m:r>
                          <a:rPr lang="es-ES" i="1">
                            <a:latin typeface="Cambria Math" panose="02040503050406030204" pitchFamily="18" charset="0"/>
                            <a:ea typeface="Cambria Math" panose="02040503050406030204" pitchFamily="18" charset="0"/>
                            <a:sym typeface="Symbol" panose="05050102010706020507" pitchFamily="18" charset="2"/>
                          </a:rPr>
                          <m:t>𝐺</m:t>
                        </m:r>
                      </m:e>
                      <m:sup>
                        <m:r>
                          <m:rPr>
                            <m:sty m:val="p"/>
                          </m:rPr>
                          <a:rPr lang="es-ES" b="0" i="0" smtClean="0">
                            <a:latin typeface="Cambria Math" panose="02040503050406030204" pitchFamily="18" charset="0"/>
                            <a:ea typeface="Cambria Math" panose="02040503050406030204" pitchFamily="18" charset="0"/>
                            <a:sym typeface="Symbol" panose="05050102010706020507" pitchFamily="18" charset="2"/>
                          </a:rPr>
                          <m:t>G</m:t>
                        </m:r>
                        <m:r>
                          <m:rPr>
                            <m:sty m:val="p"/>
                          </m:rPr>
                          <a:rPr lang="es-ES">
                            <a:latin typeface="Cambria Math" panose="02040503050406030204" pitchFamily="18" charset="0"/>
                            <a:ea typeface="Cambria Math" panose="02040503050406030204" pitchFamily="18" charset="0"/>
                            <a:sym typeface="Symbol" panose="05050102010706020507" pitchFamily="18" charset="2"/>
                          </a:rPr>
                          <m:t>T</m:t>
                        </m:r>
                        <m:r>
                          <a:rPr lang="es-ES" i="1">
                            <a:latin typeface="Cambria Math" panose="02040503050406030204" pitchFamily="18" charset="0"/>
                            <a:ea typeface="Cambria Math" panose="02040503050406030204" pitchFamily="18" charset="0"/>
                            <a:sym typeface="Symbol" panose="05050102010706020507" pitchFamily="18" charset="2"/>
                          </a:rPr>
                          <m:t>,°</m:t>
                        </m:r>
                      </m:sup>
                    </m:sSup>
                    <m:r>
                      <a:rPr lang="es-ES" b="0" i="1" smtClean="0">
                        <a:latin typeface="Cambria Math" panose="02040503050406030204" pitchFamily="18" charset="0"/>
                        <a:ea typeface="Cambria Math" panose="02040503050406030204" pitchFamily="18" charset="0"/>
                        <a:sym typeface="Symbol" panose="05050102010706020507" pitchFamily="18" charset="2"/>
                      </a:rPr>
                      <m:t>(</m:t>
                    </m:r>
                    <m:sSup>
                      <m:sSupPr>
                        <m:ctrlPr>
                          <a:rPr lang="es-ES" b="0" i="1" smtClean="0">
                            <a:latin typeface="Cambria Math" panose="02040503050406030204" pitchFamily="18" charset="0"/>
                            <a:ea typeface="Cambria Math" panose="02040503050406030204" pitchFamily="18" charset="0"/>
                            <a:sym typeface="Symbol" panose="05050102010706020507" pitchFamily="18" charset="2"/>
                          </a:rPr>
                        </m:ctrlPr>
                      </m:sSupPr>
                      <m:e>
                        <m:r>
                          <a:rPr lang="es-ES" b="0" i="1" smtClean="0">
                            <a:latin typeface="Cambria Math" panose="02040503050406030204" pitchFamily="18" charset="0"/>
                            <a:ea typeface="Cambria Math" panose="02040503050406030204" pitchFamily="18" charset="0"/>
                            <a:sym typeface="Symbol" panose="05050102010706020507" pitchFamily="18" charset="2"/>
                          </a:rPr>
                          <m:t>𝑇</m:t>
                        </m:r>
                        <m:r>
                          <a:rPr lang="es-ES" b="0" i="1" smtClean="0">
                            <a:latin typeface="Cambria Math" panose="02040503050406030204" pitchFamily="18" charset="0"/>
                            <a:ea typeface="Cambria Math" panose="02040503050406030204" pitchFamily="18" charset="0"/>
                            <a:sym typeface="Symbol" panose="05050102010706020507" pitchFamily="18" charset="2"/>
                          </a:rPr>
                          <m:t>,</m:t>
                        </m:r>
                        <m:r>
                          <a:rPr lang="es-ES" b="0" i="1" smtClean="0">
                            <a:latin typeface="Cambria Math" panose="02040503050406030204" pitchFamily="18" charset="0"/>
                            <a:ea typeface="Cambria Math" panose="02040503050406030204" pitchFamily="18" charset="0"/>
                            <a:sym typeface="Symbol" panose="05050102010706020507" pitchFamily="18" charset="2"/>
                          </a:rPr>
                          <m:t>𝑠</m:t>
                        </m:r>
                      </m:e>
                      <m:sup>
                        <m:r>
                          <m:rPr>
                            <m:sty m:val="p"/>
                          </m:rPr>
                          <a:rPr lang="es-ES" b="0" i="0" smtClean="0">
                            <a:latin typeface="Cambria Math" panose="02040503050406030204" pitchFamily="18" charset="0"/>
                            <a:ea typeface="Cambria Math" panose="02040503050406030204" pitchFamily="18" charset="0"/>
                            <a:sym typeface="Symbol" panose="05050102010706020507" pitchFamily="18" charset="2"/>
                          </a:rPr>
                          <m:t>CVT</m:t>
                        </m:r>
                      </m:sup>
                    </m:sSup>
                    <m:r>
                      <a:rPr lang="es-ES" b="0" i="1" smtClean="0">
                        <a:latin typeface="Cambria Math" panose="02040503050406030204" pitchFamily="18" charset="0"/>
                        <a:ea typeface="Cambria Math" panose="02040503050406030204" pitchFamily="18" charset="0"/>
                        <a:sym typeface="Symbol" panose="05050102010706020507" pitchFamily="18" charset="2"/>
                      </a:rPr>
                      <m:t>)</m:t>
                    </m:r>
                  </m:oMath>
                </a14:m>
                <a:endParaRPr lang="en-GB" dirty="0">
                  <a:sym typeface="Symbol" panose="05050102010706020507" pitchFamily="18" charset="2"/>
                </a:endParaRPr>
              </a:p>
              <a:p>
                <a:pPr>
                  <a:spcBef>
                    <a:spcPts val="600"/>
                  </a:spcBef>
                  <a:spcAft>
                    <a:spcPts val="1200"/>
                  </a:spcAft>
                </a:pPr>
                <a:r>
                  <a:rPr lang="en-GB" dirty="0">
                    <a:sym typeface="Symbol" panose="05050102010706020507" pitchFamily="18" charset="2"/>
                  </a:rPr>
                  <a:t>and </a:t>
                </a:r>
                <a:r>
                  <a:rPr lang="en-GB" i="1" dirty="0">
                    <a:latin typeface="Times New Roman" panose="02020603050405020304" pitchFamily="18" charset="0"/>
                    <a:cs typeface="Times New Roman" panose="02020603050405020304" pitchFamily="18" charset="0"/>
                    <a:sym typeface="Symbol" panose="05050102010706020507" pitchFamily="18" charset="2"/>
                  </a:rPr>
                  <a:t>m</a:t>
                </a:r>
                <a:r>
                  <a:rPr lang="en-GB" dirty="0">
                    <a:sym typeface="Symbol" panose="05050102010706020507" pitchFamily="18" charset="2"/>
                  </a:rPr>
                  <a:t> is the molecularity.	</a:t>
                </a:r>
              </a:p>
            </p:txBody>
          </p:sp>
        </mc:Choice>
        <mc:Fallback xmlns="">
          <p:sp>
            <p:nvSpPr>
              <p:cNvPr id="60" name="CuadroTexto 59">
                <a:extLst>
                  <a:ext uri="{FF2B5EF4-FFF2-40B4-BE49-F238E27FC236}">
                    <a16:creationId xmlns:a16="http://schemas.microsoft.com/office/drawing/2014/main" id="{BC771969-4317-4967-8A73-4E2D0D6B3EBC}"/>
                  </a:ext>
                </a:extLst>
              </p:cNvPr>
              <p:cNvSpPr txBox="1">
                <a:spLocks noRot="1" noChangeAspect="1" noMove="1" noResize="1" noEditPoints="1" noAdjustHandles="1" noChangeArrowheads="1" noChangeShapeType="1" noTextEdit="1"/>
              </p:cNvSpPr>
              <p:nvPr/>
            </p:nvSpPr>
            <p:spPr>
              <a:xfrm>
                <a:off x="122546" y="519845"/>
                <a:ext cx="8604517" cy="3070584"/>
              </a:xfrm>
              <a:prstGeom prst="rect">
                <a:avLst/>
              </a:prstGeom>
              <a:blipFill>
                <a:blip r:embed="rId3"/>
                <a:stretch>
                  <a:fillRect l="-590" t="-823" b="-2058"/>
                </a:stretch>
              </a:blipFill>
            </p:spPr>
            <p:txBody>
              <a:bodyPr/>
              <a:lstStyle/>
              <a:p>
                <a:r>
                  <a:rPr lang="en-GB">
                    <a:noFill/>
                  </a:rPr>
                  <a:t> </a:t>
                </a:r>
              </a:p>
            </p:txBody>
          </p:sp>
        </mc:Fallback>
      </mc:AlternateContent>
      <p:sp>
        <p:nvSpPr>
          <p:cNvPr id="6" name="CuadroTexto 5">
            <a:extLst>
              <a:ext uri="{FF2B5EF4-FFF2-40B4-BE49-F238E27FC236}">
                <a16:creationId xmlns:a16="http://schemas.microsoft.com/office/drawing/2014/main" id="{AE8B895F-975D-45AA-8CFC-80A9D25CD4AB}"/>
              </a:ext>
            </a:extLst>
          </p:cNvPr>
          <p:cNvSpPr txBox="1"/>
          <p:nvPr/>
        </p:nvSpPr>
        <p:spPr>
          <a:xfrm>
            <a:off x="155645" y="6246154"/>
            <a:ext cx="8939720" cy="307777"/>
          </a:xfrm>
          <a:prstGeom prst="rect">
            <a:avLst/>
          </a:prstGeom>
          <a:noFill/>
        </p:spPr>
        <p:txBody>
          <a:bodyPr wrap="square" rtlCol="0">
            <a:spAutoFit/>
          </a:bodyPr>
          <a:lstStyle/>
          <a:p>
            <a:pPr marL="342900" indent="-342900">
              <a:buFont typeface="+mj-lt"/>
              <a:buAutoNum type="arabicPeriod"/>
            </a:pPr>
            <a:r>
              <a:rPr lang="en-US" sz="1400"/>
              <a:t>Y.-Y. Chuang and D. G. </a:t>
            </a:r>
            <a:r>
              <a:rPr lang="en-US" sz="1400" err="1"/>
              <a:t>Truhlar</a:t>
            </a:r>
            <a:r>
              <a:rPr lang="en-US" sz="1400"/>
              <a:t>, J. Phys. Chem. A, 102, 242 (1998)</a:t>
            </a:r>
            <a:r>
              <a:rPr lang="es-ES_tradnl" sz="1400"/>
              <a:t>.</a:t>
            </a:r>
          </a:p>
        </p:txBody>
      </p:sp>
      <p:grpSp>
        <p:nvGrpSpPr>
          <p:cNvPr id="7" name="Grupo 6">
            <a:extLst>
              <a:ext uri="{FF2B5EF4-FFF2-40B4-BE49-F238E27FC236}">
                <a16:creationId xmlns:a16="http://schemas.microsoft.com/office/drawing/2014/main" id="{68157EB2-BA85-4833-BF29-382E35ECEBB4}"/>
              </a:ext>
            </a:extLst>
          </p:cNvPr>
          <p:cNvGrpSpPr/>
          <p:nvPr/>
        </p:nvGrpSpPr>
        <p:grpSpPr>
          <a:xfrm>
            <a:off x="4051496" y="2048393"/>
            <a:ext cx="5260904" cy="4164012"/>
            <a:chOff x="4051496" y="2048393"/>
            <a:chExt cx="5260904" cy="4164012"/>
          </a:xfrm>
        </p:grpSpPr>
        <p:sp>
          <p:nvSpPr>
            <p:cNvPr id="9" name="Freeform 6">
              <a:extLst>
                <a:ext uri="{FF2B5EF4-FFF2-40B4-BE49-F238E27FC236}">
                  <a16:creationId xmlns:a16="http://schemas.microsoft.com/office/drawing/2014/main" id="{C7A7A4DE-3DC2-44C5-BE05-43AF6EA681ED}"/>
                </a:ext>
              </a:extLst>
            </p:cNvPr>
            <p:cNvSpPr>
              <a:spLocks/>
            </p:cNvSpPr>
            <p:nvPr/>
          </p:nvSpPr>
          <p:spPr bwMode="auto">
            <a:xfrm>
              <a:off x="4894388" y="3735905"/>
              <a:ext cx="3965575" cy="1770062"/>
            </a:xfrm>
            <a:custGeom>
              <a:avLst/>
              <a:gdLst/>
              <a:ahLst/>
              <a:cxnLst>
                <a:cxn ang="0">
                  <a:pos x="0" y="644"/>
                </a:cxn>
                <a:cxn ang="0">
                  <a:pos x="186" y="632"/>
                </a:cxn>
                <a:cxn ang="0">
                  <a:pos x="360" y="554"/>
                </a:cxn>
                <a:cxn ang="0">
                  <a:pos x="570" y="380"/>
                </a:cxn>
                <a:cxn ang="0">
                  <a:pos x="816" y="146"/>
                </a:cxn>
                <a:cxn ang="0">
                  <a:pos x="1026" y="20"/>
                </a:cxn>
                <a:cxn ang="0">
                  <a:pos x="1218" y="26"/>
                </a:cxn>
                <a:cxn ang="0">
                  <a:pos x="1392" y="164"/>
                </a:cxn>
                <a:cxn ang="0">
                  <a:pos x="1554" y="398"/>
                </a:cxn>
                <a:cxn ang="0">
                  <a:pos x="1698" y="656"/>
                </a:cxn>
                <a:cxn ang="0">
                  <a:pos x="1818" y="878"/>
                </a:cxn>
                <a:cxn ang="0">
                  <a:pos x="1944" y="950"/>
                </a:cxn>
                <a:cxn ang="0">
                  <a:pos x="2106" y="968"/>
                </a:cxn>
              </a:cxnLst>
              <a:rect l="0" t="0" r="r" b="b"/>
              <a:pathLst>
                <a:path w="2106" h="968">
                  <a:moveTo>
                    <a:pt x="0" y="644"/>
                  </a:moveTo>
                  <a:cubicBezTo>
                    <a:pt x="63" y="645"/>
                    <a:pt x="126" y="647"/>
                    <a:pt x="186" y="632"/>
                  </a:cubicBezTo>
                  <a:cubicBezTo>
                    <a:pt x="246" y="617"/>
                    <a:pt x="296" y="596"/>
                    <a:pt x="360" y="554"/>
                  </a:cubicBezTo>
                  <a:cubicBezTo>
                    <a:pt x="424" y="512"/>
                    <a:pt x="494" y="448"/>
                    <a:pt x="570" y="380"/>
                  </a:cubicBezTo>
                  <a:cubicBezTo>
                    <a:pt x="646" y="312"/>
                    <a:pt x="740" y="206"/>
                    <a:pt x="816" y="146"/>
                  </a:cubicBezTo>
                  <a:cubicBezTo>
                    <a:pt x="892" y="86"/>
                    <a:pt x="959" y="40"/>
                    <a:pt x="1026" y="20"/>
                  </a:cubicBezTo>
                  <a:cubicBezTo>
                    <a:pt x="1093" y="0"/>
                    <a:pt x="1157" y="2"/>
                    <a:pt x="1218" y="26"/>
                  </a:cubicBezTo>
                  <a:cubicBezTo>
                    <a:pt x="1279" y="50"/>
                    <a:pt x="1336" y="102"/>
                    <a:pt x="1392" y="164"/>
                  </a:cubicBezTo>
                  <a:cubicBezTo>
                    <a:pt x="1448" y="226"/>
                    <a:pt x="1503" y="316"/>
                    <a:pt x="1554" y="398"/>
                  </a:cubicBezTo>
                  <a:cubicBezTo>
                    <a:pt x="1605" y="480"/>
                    <a:pt x="1654" y="576"/>
                    <a:pt x="1698" y="656"/>
                  </a:cubicBezTo>
                  <a:cubicBezTo>
                    <a:pt x="1742" y="736"/>
                    <a:pt x="1777" y="829"/>
                    <a:pt x="1818" y="878"/>
                  </a:cubicBezTo>
                  <a:cubicBezTo>
                    <a:pt x="1859" y="927"/>
                    <a:pt x="1896" y="935"/>
                    <a:pt x="1944" y="950"/>
                  </a:cubicBezTo>
                  <a:cubicBezTo>
                    <a:pt x="1992" y="965"/>
                    <a:pt x="2079" y="967"/>
                    <a:pt x="2106" y="968"/>
                  </a:cubicBezTo>
                </a:path>
              </a:pathLst>
            </a:custGeom>
            <a:noFill/>
            <a:ln w="28575" cmpd="sng">
              <a:solidFill>
                <a:srgbClr val="007457"/>
              </a:solidFill>
              <a:round/>
              <a:headEnd/>
              <a:tailEnd/>
            </a:ln>
            <a:effectLst/>
          </p:spPr>
          <p:txBody>
            <a:bodyPr>
              <a:prstTxWarp prst="textNoShape">
                <a:avLst/>
              </a:prstTxWarp>
            </a:bodyPr>
            <a:lstStyle/>
            <a:p>
              <a:endParaRPr lang="es-ES_tradnl"/>
            </a:p>
          </p:txBody>
        </p:sp>
        <p:sp>
          <p:nvSpPr>
            <p:cNvPr id="10" name="Line 9">
              <a:extLst>
                <a:ext uri="{FF2B5EF4-FFF2-40B4-BE49-F238E27FC236}">
                  <a16:creationId xmlns:a16="http://schemas.microsoft.com/office/drawing/2014/main" id="{8988C3E1-303A-4EED-9920-66459D3781A8}"/>
                </a:ext>
              </a:extLst>
            </p:cNvPr>
            <p:cNvSpPr>
              <a:spLocks noChangeShapeType="1"/>
            </p:cNvSpPr>
            <p:nvPr/>
          </p:nvSpPr>
          <p:spPr bwMode="auto">
            <a:xfrm>
              <a:off x="4697538" y="5659955"/>
              <a:ext cx="4249738" cy="1587"/>
            </a:xfrm>
            <a:prstGeom prst="line">
              <a:avLst/>
            </a:prstGeom>
            <a:noFill/>
            <a:ln w="19050">
              <a:solidFill>
                <a:schemeClr val="tx1"/>
              </a:solidFill>
              <a:round/>
              <a:headEnd/>
              <a:tailEnd/>
            </a:ln>
            <a:effectLst/>
          </p:spPr>
          <p:txBody>
            <a:bodyPr>
              <a:prstTxWarp prst="textNoShape">
                <a:avLst/>
              </a:prstTxWarp>
            </a:bodyPr>
            <a:lstStyle/>
            <a:p>
              <a:endParaRPr lang="es-ES_tradnl"/>
            </a:p>
          </p:txBody>
        </p:sp>
        <p:sp>
          <p:nvSpPr>
            <p:cNvPr id="12" name="Line 11">
              <a:extLst>
                <a:ext uri="{FF2B5EF4-FFF2-40B4-BE49-F238E27FC236}">
                  <a16:creationId xmlns:a16="http://schemas.microsoft.com/office/drawing/2014/main" id="{585C4EA7-E644-4FD6-923D-0742376D5C0E}"/>
                </a:ext>
              </a:extLst>
            </p:cNvPr>
            <p:cNvSpPr>
              <a:spLocks noChangeShapeType="1"/>
            </p:cNvSpPr>
            <p:nvPr/>
          </p:nvSpPr>
          <p:spPr bwMode="auto">
            <a:xfrm flipH="1" flipV="1">
              <a:off x="6981950" y="2589730"/>
              <a:ext cx="9525" cy="3052762"/>
            </a:xfrm>
            <a:prstGeom prst="line">
              <a:avLst/>
            </a:prstGeom>
            <a:noFill/>
            <a:ln w="38100" cap="rnd">
              <a:solidFill>
                <a:srgbClr val="007457"/>
              </a:solidFill>
              <a:prstDash val="sysDot"/>
              <a:round/>
              <a:headEnd/>
              <a:tailEnd/>
            </a:ln>
            <a:effectLst/>
          </p:spPr>
          <p:txBody>
            <a:bodyPr>
              <a:prstTxWarp prst="textNoShape">
                <a:avLst/>
              </a:prstTxWarp>
            </a:bodyPr>
            <a:lstStyle/>
            <a:p>
              <a:endParaRPr lang="es-ES_tradnl"/>
            </a:p>
          </p:txBody>
        </p:sp>
        <p:sp>
          <p:nvSpPr>
            <p:cNvPr id="13" name="Text Box 14">
              <a:extLst>
                <a:ext uri="{FF2B5EF4-FFF2-40B4-BE49-F238E27FC236}">
                  <a16:creationId xmlns:a16="http://schemas.microsoft.com/office/drawing/2014/main" id="{DB8C8869-27E3-4682-9343-A47111366D4C}"/>
                </a:ext>
              </a:extLst>
            </p:cNvPr>
            <p:cNvSpPr txBox="1">
              <a:spLocks noChangeArrowheads="1"/>
            </p:cNvSpPr>
            <p:nvPr/>
          </p:nvSpPr>
          <p:spPr bwMode="auto">
            <a:xfrm>
              <a:off x="6820025" y="3586680"/>
              <a:ext cx="317500" cy="304800"/>
            </a:xfrm>
            <a:prstGeom prst="rect">
              <a:avLst/>
            </a:prstGeom>
            <a:noFill/>
            <a:ln w="9525">
              <a:noFill/>
              <a:miter lim="800000"/>
              <a:headEnd/>
              <a:tailEnd/>
            </a:ln>
            <a:effectLst/>
          </p:spPr>
          <p:txBody>
            <a:bodyPr wrap="none">
              <a:prstTxWarp prst="textNoShape">
                <a:avLst/>
              </a:prstTxWarp>
              <a:spAutoFit/>
            </a:bodyPr>
            <a:lstStyle/>
            <a:p>
              <a:r>
                <a:rPr lang="en-US" sz="1400" b="0">
                  <a:latin typeface="Arial" pitchFamily="-112" charset="0"/>
                  <a:sym typeface="Symbol" pitchFamily="-112" charset="2"/>
                </a:rPr>
                <a:t></a:t>
              </a:r>
            </a:p>
          </p:txBody>
        </p:sp>
        <p:sp>
          <p:nvSpPr>
            <p:cNvPr id="14" name="Text Box 22">
              <a:extLst>
                <a:ext uri="{FF2B5EF4-FFF2-40B4-BE49-F238E27FC236}">
                  <a16:creationId xmlns:a16="http://schemas.microsoft.com/office/drawing/2014/main" id="{5A00BAB6-8F6C-42E6-95D4-564C50DFB1D4}"/>
                </a:ext>
              </a:extLst>
            </p:cNvPr>
            <p:cNvSpPr txBox="1">
              <a:spLocks noChangeArrowheads="1"/>
            </p:cNvSpPr>
            <p:nvPr/>
          </p:nvSpPr>
          <p:spPr bwMode="auto">
            <a:xfrm>
              <a:off x="6121525" y="3988318"/>
              <a:ext cx="317500" cy="304800"/>
            </a:xfrm>
            <a:prstGeom prst="rect">
              <a:avLst/>
            </a:prstGeom>
            <a:noFill/>
            <a:ln w="9525">
              <a:noFill/>
              <a:miter lim="800000"/>
              <a:headEnd/>
              <a:tailEnd/>
            </a:ln>
            <a:effectLst/>
          </p:spPr>
          <p:txBody>
            <a:bodyPr wrap="none">
              <a:prstTxWarp prst="textNoShape">
                <a:avLst/>
              </a:prstTxWarp>
              <a:spAutoFit/>
            </a:bodyPr>
            <a:lstStyle/>
            <a:p>
              <a:r>
                <a:rPr lang="en-US" sz="1400" b="0">
                  <a:latin typeface="Arial" pitchFamily="-112" charset="0"/>
                  <a:sym typeface="Symbol" pitchFamily="-112" charset="2"/>
                </a:rPr>
                <a:t></a:t>
              </a:r>
            </a:p>
          </p:txBody>
        </p:sp>
        <p:sp>
          <p:nvSpPr>
            <p:cNvPr id="15" name="Text Box 23">
              <a:extLst>
                <a:ext uri="{FF2B5EF4-FFF2-40B4-BE49-F238E27FC236}">
                  <a16:creationId xmlns:a16="http://schemas.microsoft.com/office/drawing/2014/main" id="{6DE9BB28-7162-4716-A171-AD1FAF1319B6}"/>
                </a:ext>
              </a:extLst>
            </p:cNvPr>
            <p:cNvSpPr txBox="1">
              <a:spLocks noChangeArrowheads="1"/>
            </p:cNvSpPr>
            <p:nvPr/>
          </p:nvSpPr>
          <p:spPr bwMode="auto">
            <a:xfrm>
              <a:off x="6837488" y="5636143"/>
              <a:ext cx="282575" cy="304800"/>
            </a:xfrm>
            <a:prstGeom prst="rect">
              <a:avLst/>
            </a:prstGeom>
            <a:noFill/>
            <a:ln w="9525">
              <a:noFill/>
              <a:miter lim="800000"/>
              <a:headEnd/>
              <a:tailEnd/>
            </a:ln>
            <a:effectLst/>
          </p:spPr>
          <p:txBody>
            <a:bodyPr wrap="none">
              <a:prstTxWarp prst="textNoShape">
                <a:avLst/>
              </a:prstTxWarp>
              <a:spAutoFit/>
            </a:bodyPr>
            <a:lstStyle/>
            <a:p>
              <a:r>
                <a:rPr lang="en-US" sz="1400" b="0">
                  <a:latin typeface="Arial" pitchFamily="-112" charset="0"/>
                </a:rPr>
                <a:t>0</a:t>
              </a:r>
            </a:p>
          </p:txBody>
        </p:sp>
        <p:sp>
          <p:nvSpPr>
            <p:cNvPr id="16" name="Text Box 29">
              <a:extLst>
                <a:ext uri="{FF2B5EF4-FFF2-40B4-BE49-F238E27FC236}">
                  <a16:creationId xmlns:a16="http://schemas.microsoft.com/office/drawing/2014/main" id="{2D711E00-2803-489E-973C-BACF6F4B19F8}"/>
                </a:ext>
              </a:extLst>
            </p:cNvPr>
            <p:cNvSpPr txBox="1">
              <a:spLocks noChangeArrowheads="1"/>
            </p:cNvSpPr>
            <p:nvPr/>
          </p:nvSpPr>
          <p:spPr bwMode="auto">
            <a:xfrm>
              <a:off x="6908925" y="3404118"/>
              <a:ext cx="484188" cy="366712"/>
            </a:xfrm>
            <a:prstGeom prst="rect">
              <a:avLst/>
            </a:prstGeom>
            <a:noFill/>
            <a:ln w="9525">
              <a:noFill/>
              <a:miter lim="800000"/>
              <a:headEnd/>
              <a:tailEnd/>
            </a:ln>
            <a:effectLst/>
          </p:spPr>
          <p:txBody>
            <a:bodyPr wrap="none">
              <a:prstTxWarp prst="textNoShape">
                <a:avLst/>
              </a:prstTxWarp>
              <a:spAutoFit/>
            </a:bodyPr>
            <a:lstStyle/>
            <a:p>
              <a:r>
                <a:rPr lang="en-US" i="1">
                  <a:solidFill>
                    <a:srgbClr val="007457"/>
                  </a:solidFill>
                  <a:latin typeface="Arial" pitchFamily="-112" charset="0"/>
                </a:rPr>
                <a:t>V </a:t>
              </a:r>
              <a:r>
                <a:rPr lang="en-US" baseline="30000">
                  <a:solidFill>
                    <a:srgbClr val="007457"/>
                  </a:solidFill>
                  <a:latin typeface="Arial" pitchFamily="-112" charset="0"/>
                  <a:ea typeface="Arial" pitchFamily="-112" charset="0"/>
                  <a:cs typeface="Arial" pitchFamily="-112" charset="0"/>
                </a:rPr>
                <a:t>‡</a:t>
              </a:r>
              <a:endParaRPr lang="en-US" sz="1400" b="0" baseline="30000">
                <a:latin typeface="Arial" pitchFamily="-112" charset="0"/>
                <a:ea typeface="Arial" pitchFamily="-112" charset="0"/>
                <a:cs typeface="Arial" pitchFamily="-112" charset="0"/>
              </a:endParaRPr>
            </a:p>
          </p:txBody>
        </p:sp>
        <p:sp>
          <p:nvSpPr>
            <p:cNvPr id="20" name="Text Box 36">
              <a:extLst>
                <a:ext uri="{FF2B5EF4-FFF2-40B4-BE49-F238E27FC236}">
                  <a16:creationId xmlns:a16="http://schemas.microsoft.com/office/drawing/2014/main" id="{85FCADEA-59DD-4913-95F0-EDEC0FE0DCFA}"/>
                </a:ext>
              </a:extLst>
            </p:cNvPr>
            <p:cNvSpPr txBox="1">
              <a:spLocks noChangeArrowheads="1"/>
            </p:cNvSpPr>
            <p:nvPr/>
          </p:nvSpPr>
          <p:spPr bwMode="auto">
            <a:xfrm>
              <a:off x="8280525" y="4547118"/>
              <a:ext cx="1031875" cy="366712"/>
            </a:xfrm>
            <a:prstGeom prst="rect">
              <a:avLst/>
            </a:prstGeom>
            <a:noFill/>
            <a:ln w="9525">
              <a:noFill/>
              <a:miter lim="800000"/>
              <a:headEnd/>
              <a:tailEnd/>
            </a:ln>
            <a:effectLst/>
          </p:spPr>
          <p:txBody>
            <a:bodyPr>
              <a:prstTxWarp prst="textNoShape">
                <a:avLst/>
              </a:prstTxWarp>
              <a:spAutoFit/>
            </a:bodyPr>
            <a:lstStyle/>
            <a:p>
              <a:r>
                <a:rPr lang="en-US" i="1">
                  <a:solidFill>
                    <a:srgbClr val="00684E"/>
                  </a:solidFill>
                  <a:latin typeface="Arial" pitchFamily="-112" charset="0"/>
                </a:rPr>
                <a:t>V</a:t>
              </a:r>
              <a:r>
                <a:rPr lang="en-US" baseline="-25000">
                  <a:solidFill>
                    <a:srgbClr val="00684E"/>
                  </a:solidFill>
                  <a:latin typeface="Arial" pitchFamily="-112" charset="0"/>
                </a:rPr>
                <a:t>MEP</a:t>
              </a:r>
              <a:r>
                <a:rPr lang="en-US">
                  <a:solidFill>
                    <a:srgbClr val="00684E"/>
                  </a:solidFill>
                  <a:latin typeface="Arial" pitchFamily="-112" charset="0"/>
                  <a:ea typeface="Arial" pitchFamily="-112" charset="0"/>
                  <a:cs typeface="Arial" pitchFamily="-112" charset="0"/>
                </a:rPr>
                <a:t>(</a:t>
              </a:r>
              <a:r>
                <a:rPr lang="en-US" i="1">
                  <a:solidFill>
                    <a:srgbClr val="00684E"/>
                  </a:solidFill>
                  <a:latin typeface="Arial" pitchFamily="-112" charset="0"/>
                  <a:ea typeface="Arial" pitchFamily="-112" charset="0"/>
                  <a:cs typeface="Arial" pitchFamily="-112" charset="0"/>
                </a:rPr>
                <a:t>s</a:t>
              </a:r>
              <a:r>
                <a:rPr lang="en-US">
                  <a:solidFill>
                    <a:srgbClr val="00684E"/>
                  </a:solidFill>
                  <a:latin typeface="Arial" pitchFamily="-112" charset="0"/>
                  <a:ea typeface="Arial" pitchFamily="-112" charset="0"/>
                  <a:cs typeface="Arial" pitchFamily="-112" charset="0"/>
                </a:rPr>
                <a:t>)</a:t>
              </a:r>
              <a:endParaRPr lang="en-US" sz="1400" b="0" baseline="30000">
                <a:solidFill>
                  <a:srgbClr val="00684E"/>
                </a:solidFill>
                <a:latin typeface="Arial" pitchFamily="-112" charset="0"/>
                <a:ea typeface="Arial" pitchFamily="-112" charset="0"/>
                <a:cs typeface="Arial" pitchFamily="-112" charset="0"/>
              </a:endParaRPr>
            </a:p>
          </p:txBody>
        </p:sp>
        <p:sp>
          <p:nvSpPr>
            <p:cNvPr id="21" name="Arco 37">
              <a:extLst>
                <a:ext uri="{FF2B5EF4-FFF2-40B4-BE49-F238E27FC236}">
                  <a16:creationId xmlns:a16="http://schemas.microsoft.com/office/drawing/2014/main" id="{FF5D6D21-9567-4DCF-94C0-2C00EF42834A}"/>
                </a:ext>
              </a:extLst>
            </p:cNvPr>
            <p:cNvSpPr>
              <a:spLocks/>
            </p:cNvSpPr>
            <p:nvPr/>
          </p:nvSpPr>
          <p:spPr bwMode="auto">
            <a:xfrm rot="8808869" flipH="1">
              <a:off x="8210675" y="5004318"/>
              <a:ext cx="371475" cy="88900"/>
            </a:xfrm>
            <a:custGeom>
              <a:avLst/>
              <a:gdLst>
                <a:gd name="G0" fmla="+- 1016 0 0"/>
                <a:gd name="G1" fmla="+- 21600 0 0"/>
                <a:gd name="G2" fmla="+- 21600 0 0"/>
                <a:gd name="T0" fmla="*/ 0 w 22017"/>
                <a:gd name="T1" fmla="*/ 24 h 21600"/>
                <a:gd name="T2" fmla="*/ 22017 w 22017"/>
                <a:gd name="T3" fmla="*/ 16549 h 21600"/>
                <a:gd name="T4" fmla="*/ 1016 w 22017"/>
                <a:gd name="T5" fmla="*/ 21600 h 21600"/>
              </a:gdLst>
              <a:ahLst/>
              <a:cxnLst>
                <a:cxn ang="0">
                  <a:pos x="T0" y="T1"/>
                </a:cxn>
                <a:cxn ang="0">
                  <a:pos x="T2" y="T3"/>
                </a:cxn>
                <a:cxn ang="0">
                  <a:pos x="T4" y="T5"/>
                </a:cxn>
              </a:cxnLst>
              <a:rect l="0" t="0" r="r" b="b"/>
              <a:pathLst>
                <a:path w="22017" h="21600" fill="none" extrusionOk="0">
                  <a:moveTo>
                    <a:pt x="-1" y="23"/>
                  </a:moveTo>
                  <a:cubicBezTo>
                    <a:pt x="338" y="7"/>
                    <a:pt x="677" y="-1"/>
                    <a:pt x="1016" y="0"/>
                  </a:cubicBezTo>
                  <a:cubicBezTo>
                    <a:pt x="10999" y="0"/>
                    <a:pt x="19682" y="6842"/>
                    <a:pt x="22017" y="16548"/>
                  </a:cubicBezTo>
                </a:path>
                <a:path w="22017" h="21600" stroke="0" extrusionOk="0">
                  <a:moveTo>
                    <a:pt x="-1" y="23"/>
                  </a:moveTo>
                  <a:cubicBezTo>
                    <a:pt x="338" y="7"/>
                    <a:pt x="677" y="-1"/>
                    <a:pt x="1016" y="0"/>
                  </a:cubicBezTo>
                  <a:cubicBezTo>
                    <a:pt x="10999" y="0"/>
                    <a:pt x="19682" y="6842"/>
                    <a:pt x="22017" y="16548"/>
                  </a:cubicBezTo>
                  <a:lnTo>
                    <a:pt x="1016" y="21600"/>
                  </a:lnTo>
                  <a:close/>
                </a:path>
              </a:pathLst>
            </a:custGeom>
            <a:noFill/>
            <a:ln w="28575">
              <a:solidFill>
                <a:srgbClr val="007457"/>
              </a:solidFill>
              <a:round/>
              <a:headEnd type="arrow" w="med" len="med"/>
              <a:tailEnd/>
            </a:ln>
            <a:effectLst/>
          </p:spPr>
          <p:txBody>
            <a:bodyPr rot="10800000" wrap="none" anchor="ctr">
              <a:prstTxWarp prst="textNoShape">
                <a:avLst/>
              </a:prstTxWarp>
            </a:bodyPr>
            <a:lstStyle/>
            <a:p>
              <a:pPr algn="ctr"/>
              <a:endParaRPr lang="en-US" b="0">
                <a:solidFill>
                  <a:srgbClr val="00684E"/>
                </a:solidFill>
              </a:endParaRPr>
            </a:p>
          </p:txBody>
        </p:sp>
        <p:sp>
          <p:nvSpPr>
            <p:cNvPr id="22" name="Line 55">
              <a:extLst>
                <a:ext uri="{FF2B5EF4-FFF2-40B4-BE49-F238E27FC236}">
                  <a16:creationId xmlns:a16="http://schemas.microsoft.com/office/drawing/2014/main" id="{CDEC224F-7F53-45FE-A338-9F75F75FA19B}"/>
                </a:ext>
              </a:extLst>
            </p:cNvPr>
            <p:cNvSpPr>
              <a:spLocks noChangeShapeType="1"/>
            </p:cNvSpPr>
            <p:nvPr/>
          </p:nvSpPr>
          <p:spPr bwMode="auto">
            <a:xfrm flipH="1">
              <a:off x="4996059" y="5828230"/>
              <a:ext cx="633413" cy="1587"/>
            </a:xfrm>
            <a:prstGeom prst="line">
              <a:avLst/>
            </a:prstGeom>
            <a:noFill/>
            <a:ln w="9525">
              <a:solidFill>
                <a:schemeClr val="tx1"/>
              </a:solidFill>
              <a:round/>
              <a:headEnd/>
              <a:tailEnd type="triangle" w="med" len="med"/>
            </a:ln>
            <a:effectLst/>
          </p:spPr>
          <p:txBody>
            <a:bodyPr>
              <a:prstTxWarp prst="textNoShape">
                <a:avLst/>
              </a:prstTxWarp>
            </a:bodyPr>
            <a:lstStyle/>
            <a:p>
              <a:endParaRPr lang="es-ES_tradnl"/>
            </a:p>
          </p:txBody>
        </p:sp>
        <p:sp>
          <p:nvSpPr>
            <p:cNvPr id="23" name="Text Box 56">
              <a:extLst>
                <a:ext uri="{FF2B5EF4-FFF2-40B4-BE49-F238E27FC236}">
                  <a16:creationId xmlns:a16="http://schemas.microsoft.com/office/drawing/2014/main" id="{5A4D0C19-D8C0-42AE-84AA-E6CDDFD9A055}"/>
                </a:ext>
              </a:extLst>
            </p:cNvPr>
            <p:cNvSpPr txBox="1">
              <a:spLocks noChangeArrowheads="1"/>
            </p:cNvSpPr>
            <p:nvPr/>
          </p:nvSpPr>
          <p:spPr bwMode="auto">
            <a:xfrm>
              <a:off x="5451600" y="5366268"/>
              <a:ext cx="476250" cy="304800"/>
            </a:xfrm>
            <a:prstGeom prst="rect">
              <a:avLst/>
            </a:prstGeom>
            <a:noFill/>
            <a:ln w="9525">
              <a:noFill/>
              <a:miter lim="800000"/>
              <a:headEnd/>
              <a:tailEnd/>
            </a:ln>
            <a:effectLst/>
          </p:spPr>
          <p:txBody>
            <a:bodyPr wrap="none">
              <a:prstTxWarp prst="textNoShape">
                <a:avLst/>
              </a:prstTxWarp>
              <a:spAutoFit/>
            </a:bodyPr>
            <a:lstStyle/>
            <a:p>
              <a:r>
                <a:rPr lang="en-US" sz="1400" b="0" i="1">
                  <a:latin typeface="Arial" pitchFamily="-112" charset="0"/>
                </a:rPr>
                <a:t>s</a:t>
              </a:r>
              <a:r>
                <a:rPr lang="en-US" sz="1400" b="0">
                  <a:latin typeface="Arial" pitchFamily="-112" charset="0"/>
                </a:rPr>
                <a:t>&lt;0</a:t>
              </a:r>
            </a:p>
          </p:txBody>
        </p:sp>
        <p:sp>
          <p:nvSpPr>
            <p:cNvPr id="24" name="Line 57">
              <a:extLst>
                <a:ext uri="{FF2B5EF4-FFF2-40B4-BE49-F238E27FC236}">
                  <a16:creationId xmlns:a16="http://schemas.microsoft.com/office/drawing/2014/main" id="{8722D30B-5B65-4154-B0E4-63DAEC1E02A7}"/>
                </a:ext>
              </a:extLst>
            </p:cNvPr>
            <p:cNvSpPr>
              <a:spLocks noChangeShapeType="1"/>
            </p:cNvSpPr>
            <p:nvPr/>
          </p:nvSpPr>
          <p:spPr bwMode="auto">
            <a:xfrm>
              <a:off x="7622302" y="5785368"/>
              <a:ext cx="542925" cy="1587"/>
            </a:xfrm>
            <a:prstGeom prst="line">
              <a:avLst/>
            </a:prstGeom>
            <a:noFill/>
            <a:ln w="9525">
              <a:solidFill>
                <a:schemeClr val="tx1"/>
              </a:solidFill>
              <a:round/>
              <a:headEnd/>
              <a:tailEnd type="triangle" w="med" len="med"/>
            </a:ln>
            <a:effectLst/>
          </p:spPr>
          <p:txBody>
            <a:bodyPr>
              <a:prstTxWarp prst="textNoShape">
                <a:avLst/>
              </a:prstTxWarp>
            </a:bodyPr>
            <a:lstStyle/>
            <a:p>
              <a:endParaRPr lang="es-ES_tradnl"/>
            </a:p>
          </p:txBody>
        </p:sp>
        <p:sp>
          <p:nvSpPr>
            <p:cNvPr id="25" name="Text Box 58">
              <a:extLst>
                <a:ext uri="{FF2B5EF4-FFF2-40B4-BE49-F238E27FC236}">
                  <a16:creationId xmlns:a16="http://schemas.microsoft.com/office/drawing/2014/main" id="{C0ED4861-D539-456F-BE3A-DE1B61B713C8}"/>
                </a:ext>
              </a:extLst>
            </p:cNvPr>
            <p:cNvSpPr txBox="1">
              <a:spLocks noChangeArrowheads="1"/>
            </p:cNvSpPr>
            <p:nvPr/>
          </p:nvSpPr>
          <p:spPr bwMode="auto">
            <a:xfrm>
              <a:off x="5592888" y="5907605"/>
              <a:ext cx="1952625" cy="304800"/>
            </a:xfrm>
            <a:prstGeom prst="rect">
              <a:avLst/>
            </a:prstGeom>
            <a:noFill/>
            <a:ln w="9525">
              <a:noFill/>
              <a:miter lim="800000"/>
              <a:headEnd/>
              <a:tailEnd/>
            </a:ln>
            <a:effectLst/>
          </p:spPr>
          <p:txBody>
            <a:bodyPr wrap="none">
              <a:prstTxWarp prst="textNoShape">
                <a:avLst/>
              </a:prstTxWarp>
              <a:spAutoFit/>
            </a:bodyPr>
            <a:lstStyle/>
            <a:p>
              <a:r>
                <a:rPr lang="en-US" sz="1400" b="0">
                  <a:latin typeface="Arial" pitchFamily="-112" charset="0"/>
                </a:rPr>
                <a:t>Reaction coordinate, </a:t>
              </a:r>
              <a:r>
                <a:rPr lang="en-US" sz="1400" b="0" i="1" err="1">
                  <a:latin typeface="Arial" pitchFamily="-112" charset="0"/>
                </a:rPr>
                <a:t>s</a:t>
              </a:r>
              <a:endParaRPr lang="en-US" sz="1400" b="0">
                <a:latin typeface="Arial" pitchFamily="-112" charset="0"/>
              </a:endParaRPr>
            </a:p>
          </p:txBody>
        </p:sp>
        <p:sp>
          <p:nvSpPr>
            <p:cNvPr id="26" name="Text Box 59">
              <a:extLst>
                <a:ext uri="{FF2B5EF4-FFF2-40B4-BE49-F238E27FC236}">
                  <a16:creationId xmlns:a16="http://schemas.microsoft.com/office/drawing/2014/main" id="{0FC8CE10-E96D-454B-944E-1D76216A6197}"/>
                </a:ext>
              </a:extLst>
            </p:cNvPr>
            <p:cNvSpPr txBox="1">
              <a:spLocks noChangeArrowheads="1"/>
            </p:cNvSpPr>
            <p:nvPr/>
          </p:nvSpPr>
          <p:spPr bwMode="auto">
            <a:xfrm>
              <a:off x="7410575" y="5321818"/>
              <a:ext cx="476250" cy="304800"/>
            </a:xfrm>
            <a:prstGeom prst="rect">
              <a:avLst/>
            </a:prstGeom>
            <a:noFill/>
            <a:ln w="9525">
              <a:noFill/>
              <a:miter lim="800000"/>
              <a:headEnd/>
              <a:tailEnd/>
            </a:ln>
            <a:effectLst/>
          </p:spPr>
          <p:txBody>
            <a:bodyPr wrap="none">
              <a:prstTxWarp prst="textNoShape">
                <a:avLst/>
              </a:prstTxWarp>
              <a:spAutoFit/>
            </a:bodyPr>
            <a:lstStyle/>
            <a:p>
              <a:r>
                <a:rPr lang="en-US" sz="1400" b="0" i="1">
                  <a:latin typeface="Arial" pitchFamily="-112" charset="0"/>
                </a:rPr>
                <a:t>s</a:t>
              </a:r>
              <a:r>
                <a:rPr lang="en-US" sz="1400" b="0">
                  <a:latin typeface="Arial" pitchFamily="-112" charset="0"/>
                </a:rPr>
                <a:t>&gt;0</a:t>
              </a:r>
            </a:p>
          </p:txBody>
        </p:sp>
        <p:sp>
          <p:nvSpPr>
            <p:cNvPr id="27" name="Text Box 60">
              <a:extLst>
                <a:ext uri="{FF2B5EF4-FFF2-40B4-BE49-F238E27FC236}">
                  <a16:creationId xmlns:a16="http://schemas.microsoft.com/office/drawing/2014/main" id="{68F1FC49-A50F-4A31-ABC4-FDD84D1AA6A9}"/>
                </a:ext>
              </a:extLst>
            </p:cNvPr>
            <p:cNvSpPr txBox="1">
              <a:spLocks noChangeArrowheads="1"/>
            </p:cNvSpPr>
            <p:nvPr/>
          </p:nvSpPr>
          <p:spPr bwMode="auto">
            <a:xfrm>
              <a:off x="4051496" y="5698055"/>
              <a:ext cx="984250" cy="304800"/>
            </a:xfrm>
            <a:prstGeom prst="rect">
              <a:avLst/>
            </a:prstGeom>
            <a:noFill/>
            <a:ln w="9525">
              <a:noFill/>
              <a:miter lim="800000"/>
              <a:headEnd/>
              <a:tailEnd/>
            </a:ln>
            <a:effectLst/>
          </p:spPr>
          <p:txBody>
            <a:bodyPr wrap="none">
              <a:prstTxWarp prst="textNoShape">
                <a:avLst/>
              </a:prstTxWarp>
              <a:spAutoFit/>
            </a:bodyPr>
            <a:lstStyle/>
            <a:p>
              <a:r>
                <a:rPr lang="en-US" sz="1400" b="0">
                  <a:latin typeface="Arial" pitchFamily="-112" charset="0"/>
                </a:rPr>
                <a:t>Reactants</a:t>
              </a:r>
            </a:p>
          </p:txBody>
        </p:sp>
        <p:sp>
          <p:nvSpPr>
            <p:cNvPr id="28" name="Text Box 61">
              <a:extLst>
                <a:ext uri="{FF2B5EF4-FFF2-40B4-BE49-F238E27FC236}">
                  <a16:creationId xmlns:a16="http://schemas.microsoft.com/office/drawing/2014/main" id="{40B2E472-4808-4026-8121-A6CE59D7D9C0}"/>
                </a:ext>
              </a:extLst>
            </p:cNvPr>
            <p:cNvSpPr txBox="1">
              <a:spLocks noChangeArrowheads="1"/>
            </p:cNvSpPr>
            <p:nvPr/>
          </p:nvSpPr>
          <p:spPr bwMode="auto">
            <a:xfrm>
              <a:off x="8203327" y="5661543"/>
              <a:ext cx="885825" cy="304800"/>
            </a:xfrm>
            <a:prstGeom prst="rect">
              <a:avLst/>
            </a:prstGeom>
            <a:noFill/>
            <a:ln w="9525">
              <a:noFill/>
              <a:miter lim="800000"/>
              <a:headEnd/>
              <a:tailEnd/>
            </a:ln>
            <a:effectLst/>
          </p:spPr>
          <p:txBody>
            <a:bodyPr wrap="none">
              <a:prstTxWarp prst="textNoShape">
                <a:avLst/>
              </a:prstTxWarp>
              <a:spAutoFit/>
            </a:bodyPr>
            <a:lstStyle/>
            <a:p>
              <a:r>
                <a:rPr lang="en-US" sz="1400" b="0">
                  <a:latin typeface="Arial" pitchFamily="-112" charset="0"/>
                </a:rPr>
                <a:t>Products</a:t>
              </a:r>
            </a:p>
          </p:txBody>
        </p:sp>
        <p:sp>
          <p:nvSpPr>
            <p:cNvPr id="30" name="Text Box 62">
              <a:extLst>
                <a:ext uri="{FF2B5EF4-FFF2-40B4-BE49-F238E27FC236}">
                  <a16:creationId xmlns:a16="http://schemas.microsoft.com/office/drawing/2014/main" id="{D5255928-4B75-4548-9AF1-9395C8204D8C}"/>
                </a:ext>
              </a:extLst>
            </p:cNvPr>
            <p:cNvSpPr txBox="1">
              <a:spLocks noChangeArrowheads="1"/>
            </p:cNvSpPr>
            <p:nvPr/>
          </p:nvSpPr>
          <p:spPr bwMode="auto">
            <a:xfrm rot="16200000">
              <a:off x="4046332" y="3723205"/>
              <a:ext cx="747712" cy="304800"/>
            </a:xfrm>
            <a:prstGeom prst="rect">
              <a:avLst/>
            </a:prstGeom>
            <a:noFill/>
            <a:ln w="9525">
              <a:noFill/>
              <a:miter lim="800000"/>
              <a:headEnd/>
              <a:tailEnd/>
            </a:ln>
            <a:effectLst/>
          </p:spPr>
          <p:txBody>
            <a:bodyPr wrap="none">
              <a:prstTxWarp prst="textNoShape">
                <a:avLst/>
              </a:prstTxWarp>
              <a:spAutoFit/>
            </a:bodyPr>
            <a:lstStyle/>
            <a:p>
              <a:r>
                <a:rPr lang="en-US" sz="1400" b="0">
                  <a:latin typeface="Arial" pitchFamily="-112" charset="0"/>
                </a:rPr>
                <a:t>Energy</a:t>
              </a:r>
            </a:p>
          </p:txBody>
        </p:sp>
        <p:sp>
          <p:nvSpPr>
            <p:cNvPr id="31" name="Text Box 63">
              <a:extLst>
                <a:ext uri="{FF2B5EF4-FFF2-40B4-BE49-F238E27FC236}">
                  <a16:creationId xmlns:a16="http://schemas.microsoft.com/office/drawing/2014/main" id="{617EC60B-CB2A-4C69-9D19-CD4D2C989682}"/>
                </a:ext>
              </a:extLst>
            </p:cNvPr>
            <p:cNvSpPr txBox="1">
              <a:spLocks noChangeArrowheads="1"/>
            </p:cNvSpPr>
            <p:nvPr/>
          </p:nvSpPr>
          <p:spPr bwMode="auto">
            <a:xfrm>
              <a:off x="4177835" y="4746367"/>
              <a:ext cx="282575" cy="304800"/>
            </a:xfrm>
            <a:prstGeom prst="rect">
              <a:avLst/>
            </a:prstGeom>
            <a:noFill/>
            <a:ln w="9525">
              <a:noFill/>
              <a:miter lim="800000"/>
              <a:headEnd/>
              <a:tailEnd/>
            </a:ln>
            <a:effectLst/>
          </p:spPr>
          <p:txBody>
            <a:bodyPr wrap="none">
              <a:prstTxWarp prst="textNoShape">
                <a:avLst/>
              </a:prstTxWarp>
              <a:spAutoFit/>
            </a:bodyPr>
            <a:lstStyle/>
            <a:p>
              <a:r>
                <a:rPr lang="en-US" sz="1400" b="0">
                  <a:latin typeface="Arial" pitchFamily="-112" charset="0"/>
                </a:rPr>
                <a:t>0</a:t>
              </a:r>
            </a:p>
          </p:txBody>
        </p:sp>
        <p:sp>
          <p:nvSpPr>
            <p:cNvPr id="32" name="Line 64">
              <a:extLst>
                <a:ext uri="{FF2B5EF4-FFF2-40B4-BE49-F238E27FC236}">
                  <a16:creationId xmlns:a16="http://schemas.microsoft.com/office/drawing/2014/main" id="{EC48C3FD-D582-4FB1-B3DA-A0CA630EA0C6}"/>
                </a:ext>
              </a:extLst>
            </p:cNvPr>
            <p:cNvSpPr>
              <a:spLocks noChangeShapeType="1"/>
            </p:cNvSpPr>
            <p:nvPr/>
          </p:nvSpPr>
          <p:spPr bwMode="auto">
            <a:xfrm flipH="1">
              <a:off x="7032750" y="5137668"/>
              <a:ext cx="271463" cy="87312"/>
            </a:xfrm>
            <a:prstGeom prst="line">
              <a:avLst/>
            </a:prstGeom>
            <a:noFill/>
            <a:ln w="28575">
              <a:solidFill>
                <a:srgbClr val="007457"/>
              </a:solidFill>
              <a:round/>
              <a:headEnd/>
              <a:tailEnd type="arrow" w="med" len="med"/>
            </a:ln>
            <a:effectLst/>
          </p:spPr>
          <p:txBody>
            <a:bodyPr>
              <a:prstTxWarp prst="textNoShape">
                <a:avLst/>
              </a:prstTxWarp>
            </a:bodyPr>
            <a:lstStyle/>
            <a:p>
              <a:endParaRPr lang="es-ES_tradnl"/>
            </a:p>
          </p:txBody>
        </p:sp>
        <p:sp>
          <p:nvSpPr>
            <p:cNvPr id="33" name="Text Box 65">
              <a:extLst>
                <a:ext uri="{FF2B5EF4-FFF2-40B4-BE49-F238E27FC236}">
                  <a16:creationId xmlns:a16="http://schemas.microsoft.com/office/drawing/2014/main" id="{A86D7798-AB36-4891-B589-99E1BFFC40C4}"/>
                </a:ext>
              </a:extLst>
            </p:cNvPr>
            <p:cNvSpPr txBox="1">
              <a:spLocks noChangeArrowheads="1"/>
            </p:cNvSpPr>
            <p:nvPr/>
          </p:nvSpPr>
          <p:spPr bwMode="auto">
            <a:xfrm>
              <a:off x="6958138" y="4682055"/>
              <a:ext cx="1250950" cy="517525"/>
            </a:xfrm>
            <a:prstGeom prst="rect">
              <a:avLst/>
            </a:prstGeom>
            <a:noFill/>
            <a:ln w="9525">
              <a:noFill/>
              <a:miter lim="800000"/>
              <a:headEnd/>
              <a:tailEnd/>
            </a:ln>
            <a:effectLst/>
          </p:spPr>
          <p:txBody>
            <a:bodyPr wrap="none">
              <a:prstTxWarp prst="textNoShape">
                <a:avLst/>
              </a:prstTxWarp>
              <a:spAutoFit/>
            </a:bodyPr>
            <a:lstStyle/>
            <a:p>
              <a:r>
                <a:rPr lang="en-US" sz="1400">
                  <a:solidFill>
                    <a:srgbClr val="00684E"/>
                  </a:solidFill>
                  <a:latin typeface="Arial" pitchFamily="-112" charset="0"/>
                </a:rPr>
                <a:t>TST dividing</a:t>
              </a:r>
            </a:p>
            <a:p>
              <a:r>
                <a:rPr lang="en-US" sz="1400">
                  <a:solidFill>
                    <a:srgbClr val="00684E"/>
                  </a:solidFill>
                  <a:latin typeface="Arial" pitchFamily="-112" charset="0"/>
                </a:rPr>
                <a:t>surface</a:t>
              </a:r>
              <a:endParaRPr lang="en-US" sz="1400" b="0">
                <a:solidFill>
                  <a:srgbClr val="00684E"/>
                </a:solidFill>
                <a:latin typeface="Arial" pitchFamily="-112" charset="0"/>
              </a:endParaRPr>
            </a:p>
          </p:txBody>
        </p:sp>
        <p:sp>
          <p:nvSpPr>
            <p:cNvPr id="34" name="Line 72">
              <a:extLst>
                <a:ext uri="{FF2B5EF4-FFF2-40B4-BE49-F238E27FC236}">
                  <a16:creationId xmlns:a16="http://schemas.microsoft.com/office/drawing/2014/main" id="{7BFFA712-04A1-4F78-BBC4-263889F296BE}"/>
                </a:ext>
              </a:extLst>
            </p:cNvPr>
            <p:cNvSpPr>
              <a:spLocks noChangeShapeType="1"/>
            </p:cNvSpPr>
            <p:nvPr/>
          </p:nvSpPr>
          <p:spPr bwMode="auto">
            <a:xfrm flipH="1">
              <a:off x="4418358" y="4920789"/>
              <a:ext cx="361950" cy="1587"/>
            </a:xfrm>
            <a:prstGeom prst="line">
              <a:avLst/>
            </a:prstGeom>
            <a:noFill/>
            <a:ln w="19050">
              <a:solidFill>
                <a:schemeClr val="tx1"/>
              </a:solidFill>
              <a:round/>
              <a:headEnd/>
              <a:tailEnd/>
            </a:ln>
            <a:effectLst/>
          </p:spPr>
          <p:txBody>
            <a:bodyPr>
              <a:prstTxWarp prst="textNoShape">
                <a:avLst/>
              </a:prstTxWarp>
            </a:bodyPr>
            <a:lstStyle/>
            <a:p>
              <a:endParaRPr lang="es-ES_tradnl"/>
            </a:p>
          </p:txBody>
        </p:sp>
        <p:sp>
          <p:nvSpPr>
            <p:cNvPr id="36" name="Line 89">
              <a:extLst>
                <a:ext uri="{FF2B5EF4-FFF2-40B4-BE49-F238E27FC236}">
                  <a16:creationId xmlns:a16="http://schemas.microsoft.com/office/drawing/2014/main" id="{670C6964-D420-4413-BF1E-8247B54DBA60}"/>
                </a:ext>
              </a:extLst>
            </p:cNvPr>
            <p:cNvSpPr>
              <a:spLocks noChangeShapeType="1"/>
            </p:cNvSpPr>
            <p:nvPr/>
          </p:nvSpPr>
          <p:spPr bwMode="auto">
            <a:xfrm flipH="1" flipV="1">
              <a:off x="4645668" y="2146818"/>
              <a:ext cx="19050" cy="3508375"/>
            </a:xfrm>
            <a:prstGeom prst="line">
              <a:avLst/>
            </a:prstGeom>
            <a:noFill/>
            <a:ln w="19050">
              <a:solidFill>
                <a:schemeClr val="tx1"/>
              </a:solidFill>
              <a:round/>
              <a:headEnd/>
              <a:tailEnd type="arrow" w="med" len="med"/>
            </a:ln>
            <a:effectLst/>
          </p:spPr>
          <p:txBody>
            <a:bodyPr>
              <a:prstTxWarp prst="textNoShape">
                <a:avLst/>
              </a:prstTxWarp>
            </a:bodyPr>
            <a:lstStyle/>
            <a:p>
              <a:endParaRPr lang="es-ES_tradnl"/>
            </a:p>
          </p:txBody>
        </p:sp>
        <p:grpSp>
          <p:nvGrpSpPr>
            <p:cNvPr id="37" name="Group 100">
              <a:extLst>
                <a:ext uri="{FF2B5EF4-FFF2-40B4-BE49-F238E27FC236}">
                  <a16:creationId xmlns:a16="http://schemas.microsoft.com/office/drawing/2014/main" id="{F3034461-880B-4085-8C04-DE819C32E8DE}"/>
                </a:ext>
              </a:extLst>
            </p:cNvPr>
            <p:cNvGrpSpPr>
              <a:grpSpLocks/>
            </p:cNvGrpSpPr>
            <p:nvPr/>
          </p:nvGrpSpPr>
          <p:grpSpPr bwMode="auto">
            <a:xfrm>
              <a:off x="4915025" y="2048393"/>
              <a:ext cx="4195763" cy="3889375"/>
              <a:chOff x="1554" y="1673"/>
              <a:chExt cx="2643" cy="2450"/>
            </a:xfrm>
          </p:grpSpPr>
          <p:sp>
            <p:nvSpPr>
              <p:cNvPr id="38" name="Freeform 8">
                <a:extLst>
                  <a:ext uri="{FF2B5EF4-FFF2-40B4-BE49-F238E27FC236}">
                    <a16:creationId xmlns:a16="http://schemas.microsoft.com/office/drawing/2014/main" id="{EB1A1CFB-1E28-4632-95BE-2EC355AD18C8}"/>
                  </a:ext>
                </a:extLst>
              </p:cNvPr>
              <p:cNvSpPr>
                <a:spLocks/>
              </p:cNvSpPr>
              <p:nvPr/>
            </p:nvSpPr>
            <p:spPr bwMode="auto">
              <a:xfrm>
                <a:off x="1554" y="1952"/>
                <a:ext cx="2486" cy="740"/>
              </a:xfrm>
              <a:custGeom>
                <a:avLst/>
                <a:gdLst/>
                <a:ahLst/>
                <a:cxnLst>
                  <a:cxn ang="0">
                    <a:pos x="0" y="359"/>
                  </a:cxn>
                  <a:cxn ang="0">
                    <a:pos x="144" y="359"/>
                  </a:cxn>
                  <a:cxn ang="0">
                    <a:pos x="252" y="331"/>
                  </a:cxn>
                  <a:cxn ang="0">
                    <a:pos x="368" y="251"/>
                  </a:cxn>
                  <a:cxn ang="0">
                    <a:pos x="508" y="135"/>
                  </a:cxn>
                  <a:cxn ang="0">
                    <a:pos x="636" y="31"/>
                  </a:cxn>
                  <a:cxn ang="0">
                    <a:pos x="736" y="3"/>
                  </a:cxn>
                  <a:cxn ang="0">
                    <a:pos x="884" y="47"/>
                  </a:cxn>
                  <a:cxn ang="0">
                    <a:pos x="1112" y="207"/>
                  </a:cxn>
                  <a:cxn ang="0">
                    <a:pos x="1320" y="427"/>
                  </a:cxn>
                  <a:cxn ang="0">
                    <a:pos x="1636" y="599"/>
                  </a:cxn>
                  <a:cxn ang="0">
                    <a:pos x="1848" y="635"/>
                  </a:cxn>
                  <a:cxn ang="0">
                    <a:pos x="2096" y="639"/>
                  </a:cxn>
                </a:cxnLst>
                <a:rect l="0" t="0" r="r" b="b"/>
                <a:pathLst>
                  <a:path w="2096" h="642">
                    <a:moveTo>
                      <a:pt x="0" y="359"/>
                    </a:moveTo>
                    <a:cubicBezTo>
                      <a:pt x="51" y="361"/>
                      <a:pt x="102" y="364"/>
                      <a:pt x="144" y="359"/>
                    </a:cubicBezTo>
                    <a:cubicBezTo>
                      <a:pt x="186" y="354"/>
                      <a:pt x="215" y="349"/>
                      <a:pt x="252" y="331"/>
                    </a:cubicBezTo>
                    <a:cubicBezTo>
                      <a:pt x="289" y="313"/>
                      <a:pt x="325" y="284"/>
                      <a:pt x="368" y="251"/>
                    </a:cubicBezTo>
                    <a:cubicBezTo>
                      <a:pt x="411" y="218"/>
                      <a:pt x="463" y="172"/>
                      <a:pt x="508" y="135"/>
                    </a:cubicBezTo>
                    <a:cubicBezTo>
                      <a:pt x="553" y="98"/>
                      <a:pt x="598" y="53"/>
                      <a:pt x="636" y="31"/>
                    </a:cubicBezTo>
                    <a:cubicBezTo>
                      <a:pt x="674" y="9"/>
                      <a:pt x="695" y="0"/>
                      <a:pt x="736" y="3"/>
                    </a:cubicBezTo>
                    <a:cubicBezTo>
                      <a:pt x="777" y="6"/>
                      <a:pt x="821" y="13"/>
                      <a:pt x="884" y="47"/>
                    </a:cubicBezTo>
                    <a:cubicBezTo>
                      <a:pt x="947" y="81"/>
                      <a:pt x="1039" y="144"/>
                      <a:pt x="1112" y="207"/>
                    </a:cubicBezTo>
                    <a:cubicBezTo>
                      <a:pt x="1185" y="270"/>
                      <a:pt x="1233" y="362"/>
                      <a:pt x="1320" y="427"/>
                    </a:cubicBezTo>
                    <a:cubicBezTo>
                      <a:pt x="1407" y="492"/>
                      <a:pt x="1548" y="564"/>
                      <a:pt x="1636" y="599"/>
                    </a:cubicBezTo>
                    <a:cubicBezTo>
                      <a:pt x="1724" y="634"/>
                      <a:pt x="1771" y="628"/>
                      <a:pt x="1848" y="635"/>
                    </a:cubicBezTo>
                    <a:cubicBezTo>
                      <a:pt x="1925" y="642"/>
                      <a:pt x="2060" y="637"/>
                      <a:pt x="2096" y="639"/>
                    </a:cubicBezTo>
                  </a:path>
                </a:pathLst>
              </a:custGeom>
              <a:noFill/>
              <a:ln w="28575" cmpd="sng">
                <a:solidFill>
                  <a:srgbClr val="B1010C"/>
                </a:solidFill>
                <a:round/>
                <a:headEnd/>
                <a:tailEnd/>
              </a:ln>
              <a:effectLst/>
            </p:spPr>
            <p:txBody>
              <a:bodyPr>
                <a:prstTxWarp prst="textNoShape">
                  <a:avLst/>
                </a:prstTxWarp>
              </a:bodyPr>
              <a:lstStyle/>
              <a:p>
                <a:endParaRPr lang="es-ES_tradnl"/>
              </a:p>
            </p:txBody>
          </p:sp>
          <p:sp>
            <p:nvSpPr>
              <p:cNvPr id="39" name="Line 13">
                <a:extLst>
                  <a:ext uri="{FF2B5EF4-FFF2-40B4-BE49-F238E27FC236}">
                    <a16:creationId xmlns:a16="http://schemas.microsoft.com/office/drawing/2014/main" id="{9C074C2E-BD9A-437A-B435-DC7A2D2B82C9}"/>
                  </a:ext>
                </a:extLst>
              </p:cNvPr>
              <p:cNvSpPr>
                <a:spLocks noChangeShapeType="1"/>
              </p:cNvSpPr>
              <p:nvPr/>
            </p:nvSpPr>
            <p:spPr bwMode="auto">
              <a:xfrm flipH="1" flipV="1">
                <a:off x="2403" y="1848"/>
                <a:ext cx="11" cy="2100"/>
              </a:xfrm>
              <a:prstGeom prst="line">
                <a:avLst/>
              </a:prstGeom>
              <a:noFill/>
              <a:ln w="38100" cap="rnd">
                <a:solidFill>
                  <a:srgbClr val="B1010C"/>
                </a:solidFill>
                <a:prstDash val="sysDot"/>
                <a:round/>
                <a:headEnd/>
                <a:tailEnd/>
              </a:ln>
              <a:effectLst/>
            </p:spPr>
            <p:txBody>
              <a:bodyPr>
                <a:prstTxWarp prst="textNoShape">
                  <a:avLst/>
                </a:prstTxWarp>
              </a:bodyPr>
              <a:lstStyle/>
              <a:p>
                <a:endParaRPr lang="es-ES_tradnl"/>
              </a:p>
            </p:txBody>
          </p:sp>
          <p:sp>
            <p:nvSpPr>
              <p:cNvPr id="40" name="Text Box 16">
                <a:extLst>
                  <a:ext uri="{FF2B5EF4-FFF2-40B4-BE49-F238E27FC236}">
                    <a16:creationId xmlns:a16="http://schemas.microsoft.com/office/drawing/2014/main" id="{C7F3A7DD-4058-43E7-B3EE-5EEBE9758171}"/>
                  </a:ext>
                </a:extLst>
              </p:cNvPr>
              <p:cNvSpPr txBox="1">
                <a:spLocks noChangeArrowheads="1"/>
              </p:cNvSpPr>
              <p:nvPr/>
            </p:nvSpPr>
            <p:spPr bwMode="auto">
              <a:xfrm>
                <a:off x="2759" y="2074"/>
                <a:ext cx="170" cy="194"/>
              </a:xfrm>
              <a:prstGeom prst="rect">
                <a:avLst/>
              </a:prstGeom>
              <a:noFill/>
              <a:ln w="9525">
                <a:noFill/>
                <a:miter lim="800000"/>
                <a:headEnd/>
                <a:tailEnd/>
              </a:ln>
              <a:effectLst/>
            </p:spPr>
            <p:txBody>
              <a:bodyPr wrap="square">
                <a:prstTxWarp prst="textNoShape">
                  <a:avLst/>
                </a:prstTxWarp>
                <a:spAutoFit/>
              </a:bodyPr>
              <a:lstStyle/>
              <a:p>
                <a:r>
                  <a:rPr lang="en-US" sz="1400" b="0" dirty="0">
                    <a:latin typeface="Arial" pitchFamily="-112" charset="0"/>
                    <a:sym typeface="Symbol" pitchFamily="-112" charset="2"/>
                  </a:rPr>
                  <a:t></a:t>
                </a:r>
              </a:p>
            </p:txBody>
          </p:sp>
          <p:sp>
            <p:nvSpPr>
              <p:cNvPr id="41" name="Text Box 18">
                <a:extLst>
                  <a:ext uri="{FF2B5EF4-FFF2-40B4-BE49-F238E27FC236}">
                    <a16:creationId xmlns:a16="http://schemas.microsoft.com/office/drawing/2014/main" id="{3486AF96-BCB6-4ACD-9EC5-5E94E6010188}"/>
                  </a:ext>
                </a:extLst>
              </p:cNvPr>
              <p:cNvSpPr txBox="1">
                <a:spLocks noChangeArrowheads="1"/>
              </p:cNvSpPr>
              <p:nvPr/>
            </p:nvSpPr>
            <p:spPr bwMode="auto">
              <a:xfrm>
                <a:off x="2309" y="1851"/>
                <a:ext cx="200" cy="192"/>
              </a:xfrm>
              <a:prstGeom prst="rect">
                <a:avLst/>
              </a:prstGeom>
              <a:noFill/>
              <a:ln w="9525">
                <a:noFill/>
                <a:miter lim="800000"/>
                <a:headEnd/>
                <a:tailEnd/>
              </a:ln>
              <a:effectLst/>
            </p:spPr>
            <p:txBody>
              <a:bodyPr wrap="none">
                <a:prstTxWarp prst="textNoShape">
                  <a:avLst/>
                </a:prstTxWarp>
                <a:spAutoFit/>
              </a:bodyPr>
              <a:lstStyle/>
              <a:p>
                <a:r>
                  <a:rPr lang="en-US" sz="1400" b="0" dirty="0">
                    <a:latin typeface="Arial" pitchFamily="-112" charset="0"/>
                    <a:sym typeface="Symbol" pitchFamily="-112" charset="2"/>
                  </a:rPr>
                  <a:t></a:t>
                </a:r>
              </a:p>
            </p:txBody>
          </p:sp>
          <p:sp>
            <p:nvSpPr>
              <p:cNvPr id="42" name="Text Box 28">
                <a:extLst>
                  <a:ext uri="{FF2B5EF4-FFF2-40B4-BE49-F238E27FC236}">
                    <a16:creationId xmlns:a16="http://schemas.microsoft.com/office/drawing/2014/main" id="{1E64E0AA-D18B-4F49-B756-FF04994807D4}"/>
                  </a:ext>
                </a:extLst>
              </p:cNvPr>
              <p:cNvSpPr txBox="1">
                <a:spLocks noChangeArrowheads="1"/>
              </p:cNvSpPr>
              <p:nvPr/>
            </p:nvSpPr>
            <p:spPr bwMode="auto">
              <a:xfrm>
                <a:off x="2110" y="3929"/>
                <a:ext cx="468" cy="194"/>
              </a:xfrm>
              <a:prstGeom prst="rect">
                <a:avLst/>
              </a:prstGeom>
              <a:noFill/>
              <a:ln w="9525">
                <a:noFill/>
                <a:miter lim="800000"/>
                <a:headEnd/>
                <a:tailEnd/>
              </a:ln>
              <a:effectLst/>
            </p:spPr>
            <p:txBody>
              <a:bodyPr wrap="none">
                <a:prstTxWarp prst="textNoShape">
                  <a:avLst/>
                </a:prstTxWarp>
                <a:spAutoFit/>
              </a:bodyPr>
              <a:lstStyle/>
              <a:p>
                <a:r>
                  <a:rPr lang="en-US" sz="1400" i="1" err="1">
                    <a:solidFill>
                      <a:srgbClr val="B1010C"/>
                    </a:solidFill>
                    <a:latin typeface="Arial" pitchFamily="-112" charset="0"/>
                  </a:rPr>
                  <a:t>s</a:t>
                </a:r>
                <a:r>
                  <a:rPr lang="en-US" sz="1400" baseline="30000" err="1">
                    <a:solidFill>
                      <a:srgbClr val="B1010C"/>
                    </a:solidFill>
                    <a:latin typeface="Arial" pitchFamily="-112" charset="0"/>
                  </a:rPr>
                  <a:t>CVT</a:t>
                </a:r>
                <a:r>
                  <a:rPr lang="en-US" sz="1400">
                    <a:solidFill>
                      <a:srgbClr val="B1010C"/>
                    </a:solidFill>
                    <a:latin typeface="Arial" pitchFamily="-112" charset="0"/>
                  </a:rPr>
                  <a:t>(</a:t>
                </a:r>
                <a:r>
                  <a:rPr lang="en-US" sz="1400" i="1">
                    <a:solidFill>
                      <a:srgbClr val="B1010C"/>
                    </a:solidFill>
                    <a:latin typeface="Arial" pitchFamily="-112" charset="0"/>
                  </a:rPr>
                  <a:t>T</a:t>
                </a:r>
                <a:r>
                  <a:rPr lang="en-US" sz="1400">
                    <a:solidFill>
                      <a:srgbClr val="B1010C"/>
                    </a:solidFill>
                    <a:latin typeface="Arial" pitchFamily="-112" charset="0"/>
                  </a:rPr>
                  <a:t>)</a:t>
                </a:r>
                <a:endParaRPr lang="en-US" sz="1400" b="0">
                  <a:latin typeface="Arial" pitchFamily="-112" charset="0"/>
                </a:endParaRPr>
              </a:p>
            </p:txBody>
          </p:sp>
          <p:sp>
            <p:nvSpPr>
              <p:cNvPr id="43" name="Text Box 38">
                <a:extLst>
                  <a:ext uri="{FF2B5EF4-FFF2-40B4-BE49-F238E27FC236}">
                    <a16:creationId xmlns:a16="http://schemas.microsoft.com/office/drawing/2014/main" id="{E512B75C-5B7C-47F2-91C2-113553C57CD8}"/>
                  </a:ext>
                </a:extLst>
              </p:cNvPr>
              <p:cNvSpPr txBox="1">
                <a:spLocks noChangeArrowheads="1"/>
              </p:cNvSpPr>
              <p:nvPr/>
            </p:nvSpPr>
            <p:spPr bwMode="auto">
              <a:xfrm>
                <a:off x="3320" y="2227"/>
                <a:ext cx="877" cy="231"/>
              </a:xfrm>
              <a:prstGeom prst="rect">
                <a:avLst/>
              </a:prstGeom>
              <a:noFill/>
              <a:ln w="9525">
                <a:noFill/>
                <a:miter lim="800000"/>
                <a:headEnd/>
                <a:tailEnd/>
              </a:ln>
              <a:effectLst/>
            </p:spPr>
            <p:txBody>
              <a:bodyPr>
                <a:prstTxWarp prst="textNoShape">
                  <a:avLst/>
                </a:prstTxWarp>
                <a:spAutoFit/>
              </a:bodyPr>
              <a:lstStyle/>
              <a:p>
                <a:r>
                  <a:rPr lang="en-US">
                    <a:solidFill>
                      <a:srgbClr val="B1010C"/>
                    </a:solidFill>
                    <a:latin typeface="Arial" pitchFamily="-112" charset="0"/>
                    <a:sym typeface="Symbol" pitchFamily="-112" charset="2"/>
                  </a:rPr>
                  <a:t></a:t>
                </a:r>
                <a:r>
                  <a:rPr lang="en-US" i="1">
                    <a:solidFill>
                      <a:srgbClr val="B1010C"/>
                    </a:solidFill>
                    <a:latin typeface="Arial" pitchFamily="-112" charset="0"/>
                  </a:rPr>
                  <a:t>G</a:t>
                </a:r>
                <a:r>
                  <a:rPr lang="en-US" baseline="30000">
                    <a:solidFill>
                      <a:srgbClr val="B1010C"/>
                    </a:solidFill>
                    <a:latin typeface="Arial" pitchFamily="-112" charset="0"/>
                    <a:ea typeface="Arial" pitchFamily="-112" charset="0"/>
                    <a:cs typeface="Arial" pitchFamily="-112" charset="0"/>
                  </a:rPr>
                  <a:t>GT,o</a:t>
                </a:r>
                <a:r>
                  <a:rPr lang="en-US">
                    <a:solidFill>
                      <a:srgbClr val="B1010C"/>
                    </a:solidFill>
                    <a:latin typeface="Arial" pitchFamily="-112" charset="0"/>
                    <a:ea typeface="Arial" pitchFamily="-112" charset="0"/>
                    <a:cs typeface="Arial" pitchFamily="-112" charset="0"/>
                  </a:rPr>
                  <a:t>(</a:t>
                </a:r>
                <a:r>
                  <a:rPr lang="en-US" i="1">
                    <a:solidFill>
                      <a:srgbClr val="B1010C"/>
                    </a:solidFill>
                    <a:latin typeface="Arial" pitchFamily="-112" charset="0"/>
                    <a:ea typeface="Arial" pitchFamily="-112" charset="0"/>
                    <a:cs typeface="Arial" pitchFamily="-112" charset="0"/>
                  </a:rPr>
                  <a:t>T</a:t>
                </a:r>
                <a:r>
                  <a:rPr lang="en-US">
                    <a:solidFill>
                      <a:srgbClr val="B1010C"/>
                    </a:solidFill>
                    <a:latin typeface="Arial" pitchFamily="-112" charset="0"/>
                    <a:ea typeface="Arial" pitchFamily="-112" charset="0"/>
                    <a:cs typeface="Arial" pitchFamily="-112" charset="0"/>
                  </a:rPr>
                  <a:t>,</a:t>
                </a:r>
                <a:r>
                  <a:rPr lang="en-US" i="1">
                    <a:solidFill>
                      <a:srgbClr val="B1010C"/>
                    </a:solidFill>
                    <a:latin typeface="Arial" pitchFamily="-112" charset="0"/>
                    <a:ea typeface="Arial" pitchFamily="-112" charset="0"/>
                    <a:cs typeface="Arial" pitchFamily="-112" charset="0"/>
                  </a:rPr>
                  <a:t>s</a:t>
                </a:r>
                <a:r>
                  <a:rPr lang="en-US">
                    <a:solidFill>
                      <a:srgbClr val="B1010C"/>
                    </a:solidFill>
                    <a:latin typeface="Arial" pitchFamily="-112" charset="0"/>
                    <a:ea typeface="Arial" pitchFamily="-112" charset="0"/>
                    <a:cs typeface="Arial" pitchFamily="-112" charset="0"/>
                  </a:rPr>
                  <a:t>)</a:t>
                </a:r>
                <a:endParaRPr lang="en-US" sz="1400" b="0" baseline="30000">
                  <a:solidFill>
                    <a:srgbClr val="B1010C"/>
                  </a:solidFill>
                  <a:latin typeface="Arial" pitchFamily="-112" charset="0"/>
                  <a:ea typeface="Arial" pitchFamily="-112" charset="0"/>
                  <a:cs typeface="Arial" pitchFamily="-112" charset="0"/>
                </a:endParaRPr>
              </a:p>
            </p:txBody>
          </p:sp>
          <p:sp>
            <p:nvSpPr>
              <p:cNvPr id="44" name="Arco 39">
                <a:extLst>
                  <a:ext uri="{FF2B5EF4-FFF2-40B4-BE49-F238E27FC236}">
                    <a16:creationId xmlns:a16="http://schemas.microsoft.com/office/drawing/2014/main" id="{8C9E1535-9B9F-49E1-84B1-8BFA34846878}"/>
                  </a:ext>
                </a:extLst>
              </p:cNvPr>
              <p:cNvSpPr>
                <a:spLocks/>
              </p:cNvSpPr>
              <p:nvPr/>
            </p:nvSpPr>
            <p:spPr bwMode="auto">
              <a:xfrm rot="8808869" flipH="1">
                <a:off x="3381" y="2431"/>
                <a:ext cx="233" cy="56"/>
              </a:xfrm>
              <a:custGeom>
                <a:avLst/>
                <a:gdLst>
                  <a:gd name="G0" fmla="+- 1016 0 0"/>
                  <a:gd name="G1" fmla="+- 21600 0 0"/>
                  <a:gd name="G2" fmla="+- 21600 0 0"/>
                  <a:gd name="T0" fmla="*/ 0 w 22017"/>
                  <a:gd name="T1" fmla="*/ 24 h 21600"/>
                  <a:gd name="T2" fmla="*/ 22017 w 22017"/>
                  <a:gd name="T3" fmla="*/ 16549 h 21600"/>
                  <a:gd name="T4" fmla="*/ 1016 w 22017"/>
                  <a:gd name="T5" fmla="*/ 21600 h 21600"/>
                </a:gdLst>
                <a:ahLst/>
                <a:cxnLst>
                  <a:cxn ang="0">
                    <a:pos x="T0" y="T1"/>
                  </a:cxn>
                  <a:cxn ang="0">
                    <a:pos x="T2" y="T3"/>
                  </a:cxn>
                  <a:cxn ang="0">
                    <a:pos x="T4" y="T5"/>
                  </a:cxn>
                </a:cxnLst>
                <a:rect l="0" t="0" r="r" b="b"/>
                <a:pathLst>
                  <a:path w="22017" h="21600" fill="none" extrusionOk="0">
                    <a:moveTo>
                      <a:pt x="-1" y="23"/>
                    </a:moveTo>
                    <a:cubicBezTo>
                      <a:pt x="338" y="7"/>
                      <a:pt x="677" y="-1"/>
                      <a:pt x="1016" y="0"/>
                    </a:cubicBezTo>
                    <a:cubicBezTo>
                      <a:pt x="10999" y="0"/>
                      <a:pt x="19682" y="6842"/>
                      <a:pt x="22017" y="16548"/>
                    </a:cubicBezTo>
                  </a:path>
                  <a:path w="22017" h="21600" stroke="0" extrusionOk="0">
                    <a:moveTo>
                      <a:pt x="-1" y="23"/>
                    </a:moveTo>
                    <a:cubicBezTo>
                      <a:pt x="338" y="7"/>
                      <a:pt x="677" y="-1"/>
                      <a:pt x="1016" y="0"/>
                    </a:cubicBezTo>
                    <a:cubicBezTo>
                      <a:pt x="10999" y="0"/>
                      <a:pt x="19682" y="6842"/>
                      <a:pt x="22017" y="16548"/>
                    </a:cubicBezTo>
                    <a:lnTo>
                      <a:pt x="1016" y="21600"/>
                    </a:lnTo>
                    <a:close/>
                  </a:path>
                </a:pathLst>
              </a:custGeom>
              <a:noFill/>
              <a:ln w="28575">
                <a:solidFill>
                  <a:srgbClr val="B1010C"/>
                </a:solidFill>
                <a:round/>
                <a:headEnd type="arrow" w="med" len="med"/>
                <a:tailEnd/>
              </a:ln>
              <a:effectLst/>
            </p:spPr>
            <p:txBody>
              <a:bodyPr wrap="none" anchor="ctr">
                <a:prstTxWarp prst="textNoShape">
                  <a:avLst/>
                </a:prstTxWarp>
              </a:bodyPr>
              <a:lstStyle/>
              <a:p>
                <a:endParaRPr lang="es-ES_tradnl"/>
              </a:p>
            </p:txBody>
          </p:sp>
          <p:sp>
            <p:nvSpPr>
              <p:cNvPr id="45" name="Text Box 44">
                <a:extLst>
                  <a:ext uri="{FF2B5EF4-FFF2-40B4-BE49-F238E27FC236}">
                    <a16:creationId xmlns:a16="http://schemas.microsoft.com/office/drawing/2014/main" id="{78C7FB0E-AF54-4799-9BA1-0A25A51DCCE8}"/>
                  </a:ext>
                </a:extLst>
              </p:cNvPr>
              <p:cNvSpPr txBox="1">
                <a:spLocks noChangeArrowheads="1"/>
              </p:cNvSpPr>
              <p:nvPr/>
            </p:nvSpPr>
            <p:spPr bwMode="auto">
              <a:xfrm>
                <a:off x="2859" y="1847"/>
                <a:ext cx="683" cy="192"/>
              </a:xfrm>
              <a:prstGeom prst="rect">
                <a:avLst/>
              </a:prstGeom>
              <a:noFill/>
              <a:ln w="9525">
                <a:noFill/>
                <a:miter lim="800000"/>
                <a:headEnd/>
                <a:tailEnd/>
              </a:ln>
              <a:effectLst/>
            </p:spPr>
            <p:txBody>
              <a:bodyPr>
                <a:prstTxWarp prst="textNoShape">
                  <a:avLst/>
                </a:prstTxWarp>
                <a:spAutoFit/>
              </a:bodyPr>
              <a:lstStyle/>
              <a:p>
                <a:r>
                  <a:rPr lang="en-US" sz="1400" b="0">
                    <a:latin typeface="Arial" pitchFamily="-112" charset="0"/>
                    <a:sym typeface="Symbol" pitchFamily="-112" charset="2"/>
                  </a:rPr>
                  <a:t></a:t>
                </a:r>
                <a:r>
                  <a:rPr lang="en-US" sz="1400" b="0" i="1">
                    <a:latin typeface="Arial" pitchFamily="-112" charset="0"/>
                  </a:rPr>
                  <a:t>G</a:t>
                </a:r>
                <a:r>
                  <a:rPr lang="en-US" sz="1400" b="0" baseline="30000">
                    <a:latin typeface="Arial" pitchFamily="-112" charset="0"/>
                  </a:rPr>
                  <a:t>‡,o</a:t>
                </a:r>
                <a:r>
                  <a:rPr lang="en-US" sz="1400" b="0">
                    <a:latin typeface="Arial" pitchFamily="-112" charset="0"/>
                  </a:rPr>
                  <a:t>(</a:t>
                </a:r>
                <a:r>
                  <a:rPr lang="en-US" sz="1400" b="0" i="1">
                    <a:latin typeface="Arial" pitchFamily="-112" charset="0"/>
                  </a:rPr>
                  <a:t>T</a:t>
                </a:r>
                <a:r>
                  <a:rPr lang="en-US" sz="1400" b="0">
                    <a:latin typeface="Arial" pitchFamily="-112" charset="0"/>
                  </a:rPr>
                  <a:t>)</a:t>
                </a:r>
                <a:endParaRPr lang="en-US" sz="1400" b="0" baseline="30000">
                  <a:latin typeface="Arial" pitchFamily="-112" charset="0"/>
                </a:endParaRPr>
              </a:p>
            </p:txBody>
          </p:sp>
          <p:sp>
            <p:nvSpPr>
              <p:cNvPr id="46" name="Text Box 50">
                <a:extLst>
                  <a:ext uri="{FF2B5EF4-FFF2-40B4-BE49-F238E27FC236}">
                    <a16:creationId xmlns:a16="http://schemas.microsoft.com/office/drawing/2014/main" id="{564F7F98-28F2-49AE-9620-B9FDBEB57C27}"/>
                  </a:ext>
                </a:extLst>
              </p:cNvPr>
              <p:cNvSpPr txBox="1">
                <a:spLocks noChangeArrowheads="1"/>
              </p:cNvSpPr>
              <p:nvPr/>
            </p:nvSpPr>
            <p:spPr bwMode="auto">
              <a:xfrm>
                <a:off x="1900" y="1673"/>
                <a:ext cx="797" cy="231"/>
              </a:xfrm>
              <a:prstGeom prst="rect">
                <a:avLst/>
              </a:prstGeom>
              <a:noFill/>
              <a:ln w="9525">
                <a:noFill/>
                <a:miter lim="800000"/>
                <a:headEnd/>
                <a:tailEnd/>
              </a:ln>
              <a:effectLst/>
            </p:spPr>
            <p:txBody>
              <a:bodyPr>
                <a:prstTxWarp prst="textNoShape">
                  <a:avLst/>
                </a:prstTxWarp>
                <a:spAutoFit/>
              </a:bodyPr>
              <a:lstStyle/>
              <a:p>
                <a:r>
                  <a:rPr lang="en-US">
                    <a:solidFill>
                      <a:srgbClr val="B1010C"/>
                    </a:solidFill>
                    <a:latin typeface="Arial" pitchFamily="-112" charset="0"/>
                    <a:sym typeface="Symbol" pitchFamily="-112" charset="2"/>
                  </a:rPr>
                  <a:t></a:t>
                </a:r>
                <a:r>
                  <a:rPr lang="en-US" i="1">
                    <a:solidFill>
                      <a:srgbClr val="B1010C"/>
                    </a:solidFill>
                    <a:latin typeface="Arial" pitchFamily="-112" charset="0"/>
                  </a:rPr>
                  <a:t>G</a:t>
                </a:r>
                <a:r>
                  <a:rPr lang="en-US" baseline="30000">
                    <a:solidFill>
                      <a:srgbClr val="B1010C"/>
                    </a:solidFill>
                    <a:latin typeface="Arial" pitchFamily="-112" charset="0"/>
                    <a:ea typeface="Arial" pitchFamily="-112" charset="0"/>
                    <a:cs typeface="Arial" pitchFamily="-112" charset="0"/>
                  </a:rPr>
                  <a:t>CVT,o</a:t>
                </a:r>
                <a:r>
                  <a:rPr lang="en-US">
                    <a:solidFill>
                      <a:srgbClr val="B1010C"/>
                    </a:solidFill>
                    <a:latin typeface="Arial" pitchFamily="-112" charset="0"/>
                    <a:ea typeface="Arial" pitchFamily="-112" charset="0"/>
                    <a:cs typeface="Arial" pitchFamily="-112" charset="0"/>
                  </a:rPr>
                  <a:t>(</a:t>
                </a:r>
                <a:r>
                  <a:rPr lang="en-US" i="1">
                    <a:solidFill>
                      <a:srgbClr val="B1010C"/>
                    </a:solidFill>
                    <a:latin typeface="Arial" pitchFamily="-112" charset="0"/>
                    <a:ea typeface="Arial" pitchFamily="-112" charset="0"/>
                    <a:cs typeface="Arial" pitchFamily="-112" charset="0"/>
                  </a:rPr>
                  <a:t>T</a:t>
                </a:r>
                <a:r>
                  <a:rPr lang="en-US">
                    <a:solidFill>
                      <a:srgbClr val="B1010C"/>
                    </a:solidFill>
                    <a:latin typeface="Arial" pitchFamily="-112" charset="0"/>
                    <a:ea typeface="Arial" pitchFamily="-112" charset="0"/>
                    <a:cs typeface="Arial" pitchFamily="-112" charset="0"/>
                  </a:rPr>
                  <a:t>)</a:t>
                </a:r>
                <a:endParaRPr lang="en-US" sz="1400" b="0" baseline="30000">
                  <a:latin typeface="Arial" pitchFamily="-112" charset="0"/>
                  <a:ea typeface="Arial" pitchFamily="-112" charset="0"/>
                  <a:cs typeface="Arial" pitchFamily="-112" charset="0"/>
                </a:endParaRPr>
              </a:p>
            </p:txBody>
          </p:sp>
          <p:sp>
            <p:nvSpPr>
              <p:cNvPr id="47" name="Line 67">
                <a:extLst>
                  <a:ext uri="{FF2B5EF4-FFF2-40B4-BE49-F238E27FC236}">
                    <a16:creationId xmlns:a16="http://schemas.microsoft.com/office/drawing/2014/main" id="{B6B938AE-37F3-4E14-961E-AC06BC4938C5}"/>
                  </a:ext>
                </a:extLst>
              </p:cNvPr>
              <p:cNvSpPr>
                <a:spLocks noChangeShapeType="1"/>
              </p:cNvSpPr>
              <p:nvPr/>
            </p:nvSpPr>
            <p:spPr bwMode="auto">
              <a:xfrm>
                <a:off x="2241" y="2573"/>
                <a:ext cx="147" cy="39"/>
              </a:xfrm>
              <a:prstGeom prst="line">
                <a:avLst/>
              </a:prstGeom>
              <a:noFill/>
              <a:ln w="28575">
                <a:solidFill>
                  <a:srgbClr val="B1010C"/>
                </a:solidFill>
                <a:round/>
                <a:headEnd/>
                <a:tailEnd type="arrow" w="med" len="med"/>
              </a:ln>
              <a:effectLst/>
            </p:spPr>
            <p:txBody>
              <a:bodyPr>
                <a:prstTxWarp prst="textNoShape">
                  <a:avLst/>
                </a:prstTxWarp>
              </a:bodyPr>
              <a:lstStyle/>
              <a:p>
                <a:endParaRPr lang="es-ES_tradnl"/>
              </a:p>
            </p:txBody>
          </p:sp>
          <p:sp>
            <p:nvSpPr>
              <p:cNvPr id="48" name="Text Box 91">
                <a:extLst>
                  <a:ext uri="{FF2B5EF4-FFF2-40B4-BE49-F238E27FC236}">
                    <a16:creationId xmlns:a16="http://schemas.microsoft.com/office/drawing/2014/main" id="{4486381C-2B5A-45FC-9BAE-53F674433251}"/>
                  </a:ext>
                </a:extLst>
              </p:cNvPr>
              <p:cNvSpPr txBox="1">
                <a:spLocks noChangeArrowheads="1"/>
              </p:cNvSpPr>
              <p:nvPr/>
            </p:nvSpPr>
            <p:spPr bwMode="auto">
              <a:xfrm>
                <a:off x="1648" y="2360"/>
                <a:ext cx="800" cy="326"/>
              </a:xfrm>
              <a:prstGeom prst="rect">
                <a:avLst/>
              </a:prstGeom>
              <a:noFill/>
              <a:ln w="9525">
                <a:noFill/>
                <a:miter lim="800000"/>
                <a:headEnd/>
                <a:tailEnd/>
              </a:ln>
              <a:effectLst/>
            </p:spPr>
            <p:txBody>
              <a:bodyPr wrap="none">
                <a:prstTxWarp prst="textNoShape">
                  <a:avLst/>
                </a:prstTxWarp>
                <a:spAutoFit/>
              </a:bodyPr>
              <a:lstStyle/>
              <a:p>
                <a:r>
                  <a:rPr lang="en-US" sz="1400" err="1">
                    <a:solidFill>
                      <a:srgbClr val="B1010C"/>
                    </a:solidFill>
                    <a:latin typeface="Arial" pitchFamily="-112" charset="0"/>
                  </a:rPr>
                  <a:t>CVT</a:t>
                </a:r>
                <a:r>
                  <a:rPr lang="en-US" sz="1400">
                    <a:solidFill>
                      <a:srgbClr val="B1010C"/>
                    </a:solidFill>
                    <a:latin typeface="Arial" pitchFamily="-112" charset="0"/>
                  </a:rPr>
                  <a:t> dividing</a:t>
                </a:r>
              </a:p>
              <a:p>
                <a:r>
                  <a:rPr lang="en-US" sz="1400">
                    <a:solidFill>
                      <a:srgbClr val="B1010C"/>
                    </a:solidFill>
                    <a:latin typeface="Arial" pitchFamily="-112" charset="0"/>
                  </a:rPr>
                  <a:t>surface</a:t>
                </a:r>
                <a:endParaRPr lang="en-US" sz="1400" b="0">
                  <a:latin typeface="Arial" pitchFamily="-112" charset="0"/>
                </a:endParaRPr>
              </a:p>
            </p:txBody>
          </p:sp>
        </p:grpSp>
      </p:grpSp>
      <mc:AlternateContent xmlns:mc="http://schemas.openxmlformats.org/markup-compatibility/2006" xmlns:a14="http://schemas.microsoft.com/office/drawing/2010/main">
        <mc:Choice Requires="a14">
          <p:sp>
            <p:nvSpPr>
              <p:cNvPr id="3" name="CuadroTexto 2">
                <a:extLst>
                  <a:ext uri="{FF2B5EF4-FFF2-40B4-BE49-F238E27FC236}">
                    <a16:creationId xmlns:a16="http://schemas.microsoft.com/office/drawing/2014/main" id="{1C9BCDF2-45AA-4FF2-A062-B3F26F752E0C}"/>
                  </a:ext>
                </a:extLst>
              </p:cNvPr>
              <p:cNvSpPr txBox="1"/>
              <p:nvPr/>
            </p:nvSpPr>
            <p:spPr>
              <a:xfrm>
                <a:off x="122546" y="4093534"/>
                <a:ext cx="3693886" cy="1360757"/>
              </a:xfrm>
              <a:prstGeom prst="rect">
                <a:avLst/>
              </a:prstGeom>
              <a:noFill/>
            </p:spPr>
            <p:txBody>
              <a:bodyPr wrap="square" rtlCol="0">
                <a:spAutoFit/>
              </a:bodyPr>
              <a:lstStyle/>
              <a:p>
                <a:pPr>
                  <a:spcAft>
                    <a:spcPts val="1200"/>
                  </a:spcAft>
                </a:pPr>
                <a:r>
                  <a:rPr lang="en-US"/>
                  <a:t>The calculation of </a:t>
                </a:r>
                <a14:m>
                  <m:oMath xmlns:m="http://schemas.openxmlformats.org/officeDocument/2006/math">
                    <m:r>
                      <a:rPr lang="es-ES" i="1">
                        <a:latin typeface="Cambria Math" panose="02040503050406030204" pitchFamily="18" charset="0"/>
                        <a:ea typeface="Cambria Math" panose="02040503050406030204" pitchFamily="18" charset="0"/>
                        <a:sym typeface="Symbol" panose="05050102010706020507" pitchFamily="18" charset="2"/>
                      </a:rPr>
                      <m:t>∆</m:t>
                    </m:r>
                    <m:sSup>
                      <m:sSupPr>
                        <m:ctrlPr>
                          <a:rPr lang="es-ES" i="1">
                            <a:latin typeface="Cambria Math" panose="02040503050406030204" pitchFamily="18" charset="0"/>
                            <a:ea typeface="Cambria Math" panose="02040503050406030204" pitchFamily="18" charset="0"/>
                            <a:sym typeface="Symbol" panose="05050102010706020507" pitchFamily="18" charset="2"/>
                          </a:rPr>
                        </m:ctrlPr>
                      </m:sSupPr>
                      <m:e>
                        <m:r>
                          <a:rPr lang="es-ES" i="1">
                            <a:latin typeface="Cambria Math" panose="02040503050406030204" pitchFamily="18" charset="0"/>
                            <a:ea typeface="Cambria Math" panose="02040503050406030204" pitchFamily="18" charset="0"/>
                            <a:sym typeface="Symbol" panose="05050102010706020507" pitchFamily="18" charset="2"/>
                          </a:rPr>
                          <m:t>𝐺</m:t>
                        </m:r>
                      </m:e>
                      <m:sup>
                        <m:r>
                          <m:rPr>
                            <m:sty m:val="p"/>
                          </m:rPr>
                          <a:rPr lang="es-ES">
                            <a:latin typeface="Cambria Math" panose="02040503050406030204" pitchFamily="18" charset="0"/>
                            <a:ea typeface="Cambria Math" panose="02040503050406030204" pitchFamily="18" charset="0"/>
                            <a:sym typeface="Symbol" panose="05050102010706020507" pitchFamily="18" charset="2"/>
                          </a:rPr>
                          <m:t>GT</m:t>
                        </m:r>
                        <m:r>
                          <a:rPr lang="es-ES" i="1">
                            <a:latin typeface="Cambria Math" panose="02040503050406030204" pitchFamily="18" charset="0"/>
                            <a:ea typeface="Cambria Math" panose="02040503050406030204" pitchFamily="18" charset="0"/>
                            <a:sym typeface="Symbol" panose="05050102010706020507" pitchFamily="18" charset="2"/>
                          </a:rPr>
                          <m:t>,°</m:t>
                        </m:r>
                      </m:sup>
                    </m:sSup>
                    <m:d>
                      <m:dPr>
                        <m:ctrlPr>
                          <a:rPr lang="es-ES" i="1">
                            <a:latin typeface="Cambria Math" panose="02040503050406030204" pitchFamily="18" charset="0"/>
                            <a:ea typeface="Cambria Math" panose="02040503050406030204" pitchFamily="18" charset="0"/>
                            <a:sym typeface="Symbol" panose="05050102010706020507" pitchFamily="18" charset="2"/>
                          </a:rPr>
                        </m:ctrlPr>
                      </m:dPr>
                      <m:e>
                        <m:r>
                          <a:rPr lang="es-ES" i="1">
                            <a:latin typeface="Cambria Math" panose="02040503050406030204" pitchFamily="18" charset="0"/>
                            <a:ea typeface="Cambria Math" panose="02040503050406030204" pitchFamily="18" charset="0"/>
                            <a:sym typeface="Symbol" panose="05050102010706020507" pitchFamily="18" charset="2"/>
                          </a:rPr>
                          <m:t>𝑇</m:t>
                        </m:r>
                        <m:r>
                          <a:rPr lang="es-ES" i="1">
                            <a:latin typeface="Cambria Math" panose="02040503050406030204" pitchFamily="18" charset="0"/>
                            <a:ea typeface="Cambria Math" panose="02040503050406030204" pitchFamily="18" charset="0"/>
                            <a:sym typeface="Symbol" panose="05050102010706020507" pitchFamily="18" charset="2"/>
                          </a:rPr>
                          <m:t>,</m:t>
                        </m:r>
                        <m:r>
                          <a:rPr lang="es-ES" i="1">
                            <a:latin typeface="Cambria Math" panose="02040503050406030204" pitchFamily="18" charset="0"/>
                            <a:ea typeface="Cambria Math" panose="02040503050406030204" pitchFamily="18" charset="0"/>
                            <a:sym typeface="Symbol" panose="05050102010706020507" pitchFamily="18" charset="2"/>
                          </a:rPr>
                          <m:t>𝑠</m:t>
                        </m:r>
                      </m:e>
                    </m:d>
                  </m:oMath>
                </a14:m>
                <a:r>
                  <a:rPr lang="en-US"/>
                  <a:t> is based on projected frequencies along the </a:t>
                </a:r>
                <a:r>
                  <a:rPr lang="en-US" err="1"/>
                  <a:t>MEP.</a:t>
                </a:r>
                <a:r>
                  <a:rPr lang="en-US" baseline="30000" err="1"/>
                  <a:t>1</a:t>
                </a:r>
                <a:endParaRPr lang="en-GB">
                  <a:sym typeface="Symbol" panose="05050102010706020507" pitchFamily="18" charset="2"/>
                </a:endParaRPr>
              </a:p>
              <a:p>
                <a:endParaRPr lang="en-US"/>
              </a:p>
            </p:txBody>
          </p:sp>
        </mc:Choice>
        <mc:Fallback xmlns="">
          <p:sp>
            <p:nvSpPr>
              <p:cNvPr id="3" name="CuadroTexto 2">
                <a:extLst>
                  <a:ext uri="{FF2B5EF4-FFF2-40B4-BE49-F238E27FC236}">
                    <a16:creationId xmlns:a16="http://schemas.microsoft.com/office/drawing/2014/main" id="{1C9BCDF2-45AA-4FF2-A062-B3F26F752E0C}"/>
                  </a:ext>
                </a:extLst>
              </p:cNvPr>
              <p:cNvSpPr txBox="1">
                <a:spLocks noRot="1" noChangeAspect="1" noMove="1" noResize="1" noEditPoints="1" noAdjustHandles="1" noChangeArrowheads="1" noChangeShapeType="1" noTextEdit="1"/>
              </p:cNvSpPr>
              <p:nvPr/>
            </p:nvSpPr>
            <p:spPr>
              <a:xfrm>
                <a:off x="122546" y="4093534"/>
                <a:ext cx="3693886" cy="1360757"/>
              </a:xfrm>
              <a:prstGeom prst="rect">
                <a:avLst/>
              </a:prstGeom>
              <a:blipFill>
                <a:blip r:embed="rId4"/>
                <a:stretch>
                  <a:fillRect l="-1320" t="-2242" r="-2475"/>
                </a:stretch>
              </a:blipFill>
            </p:spPr>
            <p:txBody>
              <a:bodyPr/>
              <a:lstStyle/>
              <a:p>
                <a:r>
                  <a:rPr lang="en-US">
                    <a:noFill/>
                  </a:rPr>
                  <a:t> </a:t>
                </a:r>
              </a:p>
            </p:txBody>
          </p:sp>
        </mc:Fallback>
      </mc:AlternateContent>
      <p:sp>
        <p:nvSpPr>
          <p:cNvPr id="4" name="CuadroTexto 3">
            <a:extLst>
              <a:ext uri="{FF2B5EF4-FFF2-40B4-BE49-F238E27FC236}">
                <a16:creationId xmlns:a16="http://schemas.microsoft.com/office/drawing/2014/main" id="{70F1A5DD-2716-47DF-A8BC-E5E1094C9FD0}"/>
              </a:ext>
            </a:extLst>
          </p:cNvPr>
          <p:cNvSpPr txBox="1"/>
          <p:nvPr/>
        </p:nvSpPr>
        <p:spPr>
          <a:xfrm>
            <a:off x="5353022" y="1336359"/>
            <a:ext cx="3712406" cy="646331"/>
          </a:xfrm>
          <a:prstGeom prst="rect">
            <a:avLst/>
          </a:prstGeom>
          <a:noFill/>
        </p:spPr>
        <p:txBody>
          <a:bodyPr wrap="square" rtlCol="0">
            <a:spAutoFit/>
          </a:bodyPr>
          <a:lstStyle/>
          <a:p>
            <a:r>
              <a:rPr lang="en-US">
                <a:solidFill>
                  <a:srgbClr val="002060"/>
                </a:solidFill>
              </a:rPr>
              <a:t>Canonical </a:t>
            </a:r>
            <a:r>
              <a:rPr lang="en-US" err="1">
                <a:solidFill>
                  <a:srgbClr val="002060"/>
                </a:solidFill>
              </a:rPr>
              <a:t>VTST</a:t>
            </a:r>
            <a:r>
              <a:rPr lang="en-US">
                <a:solidFill>
                  <a:srgbClr val="002060"/>
                </a:solidFill>
              </a:rPr>
              <a:t> (</a:t>
            </a:r>
            <a:r>
              <a:rPr lang="en-US" err="1">
                <a:solidFill>
                  <a:srgbClr val="002060"/>
                </a:solidFill>
              </a:rPr>
              <a:t>CVT</a:t>
            </a:r>
            <a:r>
              <a:rPr lang="en-US">
                <a:solidFill>
                  <a:srgbClr val="002060"/>
                </a:solidFill>
              </a:rPr>
              <a:t>) is the most common version of </a:t>
            </a:r>
            <a:r>
              <a:rPr lang="en-US" err="1">
                <a:solidFill>
                  <a:srgbClr val="002060"/>
                </a:solidFill>
              </a:rPr>
              <a:t>VTST</a:t>
            </a:r>
            <a:r>
              <a:rPr lang="en-US">
                <a:solidFill>
                  <a:srgbClr val="002060"/>
                </a:solidFill>
              </a:rPr>
              <a:t>.</a:t>
            </a:r>
          </a:p>
        </p:txBody>
      </p:sp>
      <p:sp>
        <p:nvSpPr>
          <p:cNvPr id="5" name="Marcador de número de diapositiva 4">
            <a:extLst>
              <a:ext uri="{FF2B5EF4-FFF2-40B4-BE49-F238E27FC236}">
                <a16:creationId xmlns:a16="http://schemas.microsoft.com/office/drawing/2014/main" id="{CBFF6D2A-62A4-44BC-9040-D5996F80F998}"/>
              </a:ext>
            </a:extLst>
          </p:cNvPr>
          <p:cNvSpPr>
            <a:spLocks noGrp="1"/>
          </p:cNvSpPr>
          <p:nvPr>
            <p:ph type="sldNum" sz="quarter" idx="12"/>
          </p:nvPr>
        </p:nvSpPr>
        <p:spPr/>
        <p:txBody>
          <a:bodyPr/>
          <a:lstStyle/>
          <a:p>
            <a:fld id="{DFA4F046-044E-46E9-9F2A-D598350E22B2}" type="slidenum">
              <a:rPr lang="es-ES" smtClean="0"/>
              <a:t>22</a:t>
            </a:fld>
            <a:endParaRPr lang="es-ES"/>
          </a:p>
        </p:txBody>
      </p:sp>
      <p:sp>
        <p:nvSpPr>
          <p:cNvPr id="49" name="CuadroTexto 48">
            <a:extLst>
              <a:ext uri="{FF2B5EF4-FFF2-40B4-BE49-F238E27FC236}">
                <a16:creationId xmlns:a16="http://schemas.microsoft.com/office/drawing/2014/main" id="{4A7BF776-C7EB-4D2B-AA36-98BD69ABAECF}"/>
              </a:ext>
            </a:extLst>
          </p:cNvPr>
          <p:cNvSpPr txBox="1"/>
          <p:nvPr/>
        </p:nvSpPr>
        <p:spPr>
          <a:xfrm>
            <a:off x="0" y="6585789"/>
            <a:ext cx="9144000" cy="276999"/>
          </a:xfrm>
          <a:prstGeom prst="rect">
            <a:avLst/>
          </a:prstGeom>
          <a:solidFill>
            <a:schemeClr val="accent2"/>
          </a:solidFill>
        </p:spPr>
        <p:txBody>
          <a:bodyPr wrap="square" rtlCol="0">
            <a:spAutoFit/>
          </a:bodyPr>
          <a:lstStyle/>
          <a:p>
            <a:r>
              <a:rPr lang="es-ES" sz="1200" b="1" dirty="0">
                <a:solidFill>
                  <a:schemeClr val="bg1"/>
                </a:solidFill>
              </a:rPr>
              <a:t>(</a:t>
            </a:r>
            <a:r>
              <a:rPr lang="es-ES" sz="1200" b="1" dirty="0" err="1">
                <a:solidFill>
                  <a:schemeClr val="bg1"/>
                </a:solidFill>
              </a:rPr>
              <a:t>Statistical</a:t>
            </a:r>
            <a:r>
              <a:rPr lang="es-ES" sz="1200" b="1" dirty="0">
                <a:solidFill>
                  <a:schemeClr val="bg1"/>
                </a:solidFill>
              </a:rPr>
              <a:t>) </a:t>
            </a:r>
            <a:r>
              <a:rPr lang="es-ES" sz="1200" b="1" dirty="0" err="1">
                <a:solidFill>
                  <a:schemeClr val="bg1"/>
                </a:solidFill>
              </a:rPr>
              <a:t>Reaction</a:t>
            </a:r>
            <a:r>
              <a:rPr lang="es-ES" sz="1200" b="1" dirty="0">
                <a:solidFill>
                  <a:schemeClr val="bg1"/>
                </a:solidFill>
              </a:rPr>
              <a:t> </a:t>
            </a:r>
            <a:r>
              <a:rPr lang="es-ES" sz="1200" b="1" dirty="0" err="1">
                <a:solidFill>
                  <a:schemeClr val="bg1"/>
                </a:solidFill>
              </a:rPr>
              <a:t>Rate</a:t>
            </a:r>
            <a:r>
              <a:rPr lang="es-ES" sz="1200" b="1" dirty="0">
                <a:solidFill>
                  <a:schemeClr val="bg1"/>
                </a:solidFill>
              </a:rPr>
              <a:t> </a:t>
            </a:r>
            <a:r>
              <a:rPr lang="es-ES" sz="1200" b="1" dirty="0" err="1">
                <a:solidFill>
                  <a:schemeClr val="bg1"/>
                </a:solidFill>
              </a:rPr>
              <a:t>Theories</a:t>
            </a:r>
            <a:endParaRPr lang="es-ES" sz="1200" b="1" dirty="0">
              <a:solidFill>
                <a:schemeClr val="bg1"/>
              </a:solidFill>
            </a:endParaRPr>
          </a:p>
        </p:txBody>
      </p:sp>
    </p:spTree>
    <p:extLst>
      <p:ext uri="{BB962C8B-B14F-4D97-AF65-F5344CB8AC3E}">
        <p14:creationId xmlns:p14="http://schemas.microsoft.com/office/powerpoint/2010/main" val="26861192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Box 64">
            <a:extLst>
              <a:ext uri="{FF2B5EF4-FFF2-40B4-BE49-F238E27FC236}">
                <a16:creationId xmlns:a16="http://schemas.microsoft.com/office/drawing/2014/main" id="{1ABFF68C-D3FA-488D-922A-B540A90C4EA7}"/>
              </a:ext>
            </a:extLst>
          </p:cNvPr>
          <p:cNvSpPr txBox="1">
            <a:spLocks noChangeArrowheads="1"/>
          </p:cNvSpPr>
          <p:nvPr/>
        </p:nvSpPr>
        <p:spPr bwMode="auto">
          <a:xfrm>
            <a:off x="-1" y="0"/>
            <a:ext cx="9143999" cy="369332"/>
          </a:xfrm>
          <a:prstGeom prst="rect">
            <a:avLst/>
          </a:prstGeom>
          <a:solidFill>
            <a:schemeClr val="bg2"/>
          </a:solidFill>
          <a:ln w="9525">
            <a:noFill/>
            <a:miter lim="800000"/>
            <a:headEnd/>
            <a:tailEnd/>
          </a:ln>
        </p:spPr>
        <p:txBody>
          <a:bodyPr wrap="square">
            <a:spAutoFit/>
          </a:bodyPr>
          <a:lstStyle/>
          <a:p>
            <a:r>
              <a:rPr lang="en-US" b="1">
                <a:solidFill>
                  <a:schemeClr val="accent2"/>
                </a:solidFill>
                <a:latin typeface="Verdana" pitchFamily="34" charset="0"/>
              </a:rPr>
              <a:t>Improvements and Extensions 			</a:t>
            </a:r>
            <a:r>
              <a:rPr lang="en-GB" b="1" err="1">
                <a:solidFill>
                  <a:srgbClr val="002060"/>
                </a:solidFill>
                <a:sym typeface="Symbol" panose="05050102010706020507" pitchFamily="18" charset="2"/>
              </a:rPr>
              <a:t>Tunneling</a:t>
            </a:r>
            <a:r>
              <a:rPr lang="en-GB" b="1">
                <a:solidFill>
                  <a:srgbClr val="002060"/>
                </a:solidFill>
                <a:sym typeface="Symbol" panose="05050102010706020507" pitchFamily="18" charset="2"/>
              </a:rPr>
              <a:t> Corrections</a:t>
            </a:r>
            <a:endParaRPr lang="en-US" b="1" baseline="30000">
              <a:solidFill>
                <a:schemeClr val="accent2"/>
              </a:solidFill>
              <a:latin typeface="Verdana" pitchFamily="34" charset="0"/>
            </a:endParaRPr>
          </a:p>
        </p:txBody>
      </p:sp>
      <mc:AlternateContent xmlns:mc="http://schemas.openxmlformats.org/markup-compatibility/2006" xmlns:a14="http://schemas.microsoft.com/office/drawing/2010/main">
        <mc:Choice Requires="a14">
          <p:sp>
            <p:nvSpPr>
              <p:cNvPr id="60" name="CuadroTexto 59">
                <a:extLst>
                  <a:ext uri="{FF2B5EF4-FFF2-40B4-BE49-F238E27FC236}">
                    <a16:creationId xmlns:a16="http://schemas.microsoft.com/office/drawing/2014/main" id="{BC771969-4317-4967-8A73-4E2D0D6B3EBC}"/>
                  </a:ext>
                </a:extLst>
              </p:cNvPr>
              <p:cNvSpPr txBox="1"/>
              <p:nvPr/>
            </p:nvSpPr>
            <p:spPr>
              <a:xfrm>
                <a:off x="335202" y="652081"/>
                <a:ext cx="8656804" cy="1211870"/>
              </a:xfrm>
              <a:prstGeom prst="rect">
                <a:avLst/>
              </a:prstGeom>
              <a:noFill/>
            </p:spPr>
            <p:txBody>
              <a:bodyPr wrap="square" rtlCol="0">
                <a:spAutoFit/>
              </a:bodyPr>
              <a:lstStyle/>
              <a:p>
                <a:pPr>
                  <a:spcBef>
                    <a:spcPts val="600"/>
                  </a:spcBef>
                  <a:spcAft>
                    <a:spcPts val="1200"/>
                  </a:spcAft>
                </a:pPr>
                <a:r>
                  <a:rPr lang="en-GB" b="1" dirty="0" err="1">
                    <a:solidFill>
                      <a:srgbClr val="002060"/>
                    </a:solidFill>
                    <a:sym typeface="Symbol" panose="05050102010706020507" pitchFamily="18" charset="2"/>
                  </a:rPr>
                  <a:t>Tunneling</a:t>
                </a:r>
                <a:r>
                  <a:rPr lang="en-GB" b="1" dirty="0">
                    <a:solidFill>
                      <a:srgbClr val="002060"/>
                    </a:solidFill>
                    <a:sym typeface="Symbol" panose="05050102010706020507" pitchFamily="18" charset="2"/>
                  </a:rPr>
                  <a:t> Corrections</a:t>
                </a:r>
              </a:p>
              <a:p>
                <a:pPr>
                  <a:spcBef>
                    <a:spcPts val="600"/>
                  </a:spcBef>
                  <a:spcAft>
                    <a:spcPts val="1200"/>
                  </a:spcAft>
                </a:pPr>
                <a:r>
                  <a:rPr lang="en-GB" dirty="0">
                    <a:sym typeface="Symbol" panose="05050102010706020507" pitchFamily="18" charset="2"/>
                  </a:rPr>
                  <a:t>Quantum </a:t>
                </a:r>
                <a:r>
                  <a:rPr lang="en-GB" dirty="0" err="1">
                    <a:sym typeface="Symbol" panose="05050102010706020507" pitchFamily="18" charset="2"/>
                  </a:rPr>
                  <a:t>tunneling</a:t>
                </a:r>
                <a:r>
                  <a:rPr lang="en-GB" dirty="0">
                    <a:sym typeface="Symbol" panose="05050102010706020507" pitchFamily="18" charset="2"/>
                  </a:rPr>
                  <a:t> may be significant when light atoms are involved in the reaction (e.g., proton-transfer reactions). Classically, the barrier crossing probability is zero for </a:t>
                </a:r>
                <a14:m>
                  <m:oMath xmlns:m="http://schemas.openxmlformats.org/officeDocument/2006/math">
                    <m:r>
                      <a:rPr lang="es-ES" b="0" i="1" smtClean="0">
                        <a:latin typeface="Cambria Math" panose="02040503050406030204" pitchFamily="18" charset="0"/>
                        <a:sym typeface="Symbol" panose="05050102010706020507" pitchFamily="18" charset="2"/>
                      </a:rPr>
                      <m:t>𝐸</m:t>
                    </m:r>
                    <m:r>
                      <a:rPr lang="es-ES" b="0" i="1" smtClean="0">
                        <a:latin typeface="Cambria Math" panose="02040503050406030204" pitchFamily="18" charset="0"/>
                        <a:ea typeface="Cambria Math" panose="02040503050406030204" pitchFamily="18" charset="0"/>
                        <a:sym typeface="Symbol" panose="05050102010706020507" pitchFamily="18" charset="2"/>
                      </a:rPr>
                      <m:t>&lt;</m:t>
                    </m:r>
                    <m:r>
                      <m:rPr>
                        <m:sty m:val="p"/>
                      </m:rPr>
                      <a:rPr lang="el-GR" i="1">
                        <a:latin typeface="Cambria Math" panose="02040503050406030204" pitchFamily="18" charset="0"/>
                        <a:ea typeface="Cambria Math" panose="02040503050406030204" pitchFamily="18" charset="0"/>
                        <a:sym typeface="Symbol" panose="05050102010706020507" pitchFamily="18" charset="2"/>
                      </a:rPr>
                      <m:t>Δ</m:t>
                    </m:r>
                    <m:sSubSup>
                      <m:sSubSupPr>
                        <m:ctrlPr>
                          <a:rPr lang="el-GR" i="1">
                            <a:latin typeface="Cambria Math" panose="02040503050406030204" pitchFamily="18" charset="0"/>
                            <a:ea typeface="Cambria Math" panose="02040503050406030204" pitchFamily="18" charset="0"/>
                            <a:sym typeface="Symbol" panose="05050102010706020507" pitchFamily="18" charset="2"/>
                          </a:rPr>
                        </m:ctrlPr>
                      </m:sSubSupPr>
                      <m:e>
                        <m:r>
                          <a:rPr lang="el-GR" i="1">
                            <a:latin typeface="Cambria Math" panose="02040503050406030204" pitchFamily="18" charset="0"/>
                            <a:ea typeface="Cambria Math" panose="02040503050406030204" pitchFamily="18" charset="0"/>
                            <a:sym typeface="Symbol" panose="05050102010706020507" pitchFamily="18" charset="2"/>
                          </a:rPr>
                          <m:t>𝜀</m:t>
                        </m:r>
                      </m:e>
                      <m:sub>
                        <m:r>
                          <a:rPr lang="es-ES" i="1">
                            <a:latin typeface="Cambria Math" panose="02040503050406030204" pitchFamily="18" charset="0"/>
                            <a:ea typeface="Cambria Math" panose="02040503050406030204" pitchFamily="18" charset="0"/>
                            <a:sym typeface="Symbol" panose="05050102010706020507" pitchFamily="18" charset="2"/>
                          </a:rPr>
                          <m:t>0</m:t>
                        </m:r>
                      </m:sub>
                      <m:sup>
                        <m:r>
                          <m:rPr>
                            <m:nor/>
                          </m:rPr>
                          <a:rPr lang="en-GB">
                            <a:sym typeface="Symbol" panose="05050102010706020507" pitchFamily="18" charset="2"/>
                          </a:rPr>
                          <m:t>‡</m:t>
                        </m:r>
                      </m:sup>
                    </m:sSubSup>
                  </m:oMath>
                </a14:m>
                <a:r>
                  <a:rPr lang="en-GB" dirty="0">
                    <a:sym typeface="Symbol" panose="05050102010706020507" pitchFamily="18" charset="2"/>
                  </a:rPr>
                  <a:t>.</a:t>
                </a:r>
              </a:p>
            </p:txBody>
          </p:sp>
        </mc:Choice>
        <mc:Fallback xmlns="">
          <p:sp>
            <p:nvSpPr>
              <p:cNvPr id="60" name="CuadroTexto 59">
                <a:extLst>
                  <a:ext uri="{FF2B5EF4-FFF2-40B4-BE49-F238E27FC236}">
                    <a16:creationId xmlns:a16="http://schemas.microsoft.com/office/drawing/2014/main" id="{BC771969-4317-4967-8A73-4E2D0D6B3EBC}"/>
                  </a:ext>
                </a:extLst>
              </p:cNvPr>
              <p:cNvSpPr txBox="1">
                <a:spLocks noRot="1" noChangeAspect="1" noMove="1" noResize="1" noEditPoints="1" noAdjustHandles="1" noChangeArrowheads="1" noChangeShapeType="1" noTextEdit="1"/>
              </p:cNvSpPr>
              <p:nvPr/>
            </p:nvSpPr>
            <p:spPr>
              <a:xfrm>
                <a:off x="335202" y="652081"/>
                <a:ext cx="8656804" cy="1211870"/>
              </a:xfrm>
              <a:prstGeom prst="rect">
                <a:avLst/>
              </a:prstGeom>
              <a:blipFill>
                <a:blip r:embed="rId3"/>
                <a:stretch>
                  <a:fillRect l="-439" t="-1031" b="-7216"/>
                </a:stretch>
              </a:blipFill>
            </p:spPr>
            <p:txBody>
              <a:bodyPr/>
              <a:lstStyle/>
              <a:p>
                <a:r>
                  <a:rPr lang="en-GB">
                    <a:noFill/>
                  </a:rPr>
                  <a:t> </a:t>
                </a:r>
              </a:p>
            </p:txBody>
          </p:sp>
        </mc:Fallback>
      </mc:AlternateContent>
      <p:sp>
        <p:nvSpPr>
          <p:cNvPr id="2" name="Marcador de número de diapositiva 1">
            <a:extLst>
              <a:ext uri="{FF2B5EF4-FFF2-40B4-BE49-F238E27FC236}">
                <a16:creationId xmlns:a16="http://schemas.microsoft.com/office/drawing/2014/main" id="{94414DF2-F501-4D25-9D0D-435F34955472}"/>
              </a:ext>
            </a:extLst>
          </p:cNvPr>
          <p:cNvSpPr>
            <a:spLocks noGrp="1"/>
          </p:cNvSpPr>
          <p:nvPr>
            <p:ph type="sldNum" sz="quarter" idx="12"/>
          </p:nvPr>
        </p:nvSpPr>
        <p:spPr/>
        <p:txBody>
          <a:bodyPr/>
          <a:lstStyle/>
          <a:p>
            <a:fld id="{DFA4F046-044E-46E9-9F2A-D598350E22B2}" type="slidenum">
              <a:rPr lang="es-ES" smtClean="0"/>
              <a:t>23</a:t>
            </a:fld>
            <a:endParaRPr lang="es-ES"/>
          </a:p>
        </p:txBody>
      </p:sp>
      <mc:AlternateContent xmlns:mc="http://schemas.openxmlformats.org/markup-compatibility/2006" xmlns:a14="http://schemas.microsoft.com/office/drawing/2010/main">
        <mc:Choice Requires="a14">
          <p:sp>
            <p:nvSpPr>
              <p:cNvPr id="3" name="CuadroTexto 2">
                <a:extLst>
                  <a:ext uri="{FF2B5EF4-FFF2-40B4-BE49-F238E27FC236}">
                    <a16:creationId xmlns:a16="http://schemas.microsoft.com/office/drawing/2014/main" id="{B8D3DBA3-9ED9-7048-B34E-5E26B0ECABA9}"/>
                  </a:ext>
                </a:extLst>
              </p:cNvPr>
              <p:cNvSpPr txBox="1"/>
              <p:nvPr/>
            </p:nvSpPr>
            <p:spPr>
              <a:xfrm>
                <a:off x="335202" y="2145527"/>
                <a:ext cx="8656804" cy="1586012"/>
              </a:xfrm>
              <a:prstGeom prst="rect">
                <a:avLst/>
              </a:prstGeom>
              <a:noFill/>
            </p:spPr>
            <p:txBody>
              <a:bodyPr wrap="square" rtlCol="0">
                <a:spAutoFit/>
              </a:bodyPr>
              <a:lstStyle/>
              <a:p>
                <a:pPr>
                  <a:spcBef>
                    <a:spcPts val="600"/>
                  </a:spcBef>
                  <a:spcAft>
                    <a:spcPts val="1200"/>
                  </a:spcAft>
                </a:pPr>
                <a:r>
                  <a:rPr lang="en-GB" dirty="0">
                    <a:sym typeface="Symbol" panose="05050102010706020507" pitchFamily="18" charset="2"/>
                  </a:rPr>
                  <a:t>Assuming separability between the reaction coordinate and the remaining modes, a quantum probability </a:t>
                </a:r>
                <a:r>
                  <a:rPr lang="en-GB" i="1" dirty="0">
                    <a:sym typeface="Symbol" panose="05050102010706020507" pitchFamily="18" charset="2"/>
                  </a:rPr>
                  <a:t>P</a:t>
                </a:r>
                <a:r>
                  <a:rPr lang="en-GB" dirty="0">
                    <a:sym typeface="Symbol" panose="05050102010706020507" pitchFamily="18" charset="2"/>
                  </a:rPr>
                  <a:t>(</a:t>
                </a:r>
                <a:r>
                  <a:rPr lang="en-GB" i="1" dirty="0">
                    <a:sym typeface="Symbol" panose="05050102010706020507" pitchFamily="18" charset="2"/>
                  </a:rPr>
                  <a:t>E</a:t>
                </a:r>
                <a:r>
                  <a:rPr lang="en-GB" dirty="0">
                    <a:sym typeface="Symbol" panose="05050102010706020507" pitchFamily="18" charset="2"/>
                  </a:rPr>
                  <a:t>) may be calculated by solving a one-dimensional Schrödinger equation:</a:t>
                </a:r>
                <a:endParaRPr lang="en-GB" baseline="30000" dirty="0">
                  <a:sym typeface="Symbol" panose="05050102010706020507" pitchFamily="18" charset="2"/>
                </a:endParaRPr>
              </a:p>
              <a:p>
                <a:pPr>
                  <a:spcBef>
                    <a:spcPts val="600"/>
                  </a:spcBef>
                  <a:spcAft>
                    <a:spcPts val="1200"/>
                  </a:spcAft>
                </a:pPr>
                <a:r>
                  <a:rPr lang="en-GB" dirty="0">
                    <a:sym typeface="Symbol" panose="05050102010706020507" pitchFamily="18" charset="2"/>
                  </a:rPr>
                  <a:t>	</a:t>
                </a:r>
                <a14:m>
                  <m:oMath xmlns:m="http://schemas.openxmlformats.org/officeDocument/2006/math">
                    <m:f>
                      <m:fPr>
                        <m:ctrlPr>
                          <a:rPr lang="en-GB" i="1">
                            <a:latin typeface="Cambria Math" panose="02040503050406030204" pitchFamily="18" charset="0"/>
                            <a:sym typeface="Symbol" panose="05050102010706020507" pitchFamily="18" charset="2"/>
                          </a:rPr>
                        </m:ctrlPr>
                      </m:fPr>
                      <m:num>
                        <m:sSup>
                          <m:sSupPr>
                            <m:ctrlPr>
                              <a:rPr lang="en-GB" i="1">
                                <a:latin typeface="Cambria Math" panose="02040503050406030204" pitchFamily="18" charset="0"/>
                                <a:sym typeface="Symbol" panose="05050102010706020507" pitchFamily="18" charset="2"/>
                              </a:rPr>
                            </m:ctrlPr>
                          </m:sSupPr>
                          <m:e>
                            <m:r>
                              <a:rPr lang="en-GB" i="1">
                                <a:latin typeface="Cambria Math" panose="02040503050406030204" pitchFamily="18" charset="0"/>
                                <a:ea typeface="Cambria Math" panose="02040503050406030204" pitchFamily="18" charset="0"/>
                                <a:sym typeface="Symbol" panose="05050102010706020507" pitchFamily="18" charset="2"/>
                              </a:rPr>
                              <m:t>𝜕</m:t>
                            </m:r>
                          </m:e>
                          <m:sup>
                            <m:r>
                              <a:rPr lang="es-ES" i="1">
                                <a:latin typeface="Cambria Math" panose="02040503050406030204" pitchFamily="18" charset="0"/>
                                <a:sym typeface="Symbol" panose="05050102010706020507" pitchFamily="18" charset="2"/>
                              </a:rPr>
                              <m:t>2</m:t>
                            </m:r>
                          </m:sup>
                        </m:sSup>
                        <m:r>
                          <a:rPr lang="en-GB" i="1">
                            <a:latin typeface="Cambria Math" panose="02040503050406030204" pitchFamily="18" charset="0"/>
                            <a:ea typeface="Cambria Math" panose="02040503050406030204" pitchFamily="18" charset="0"/>
                            <a:sym typeface="Symbol" panose="05050102010706020507" pitchFamily="18" charset="2"/>
                          </a:rPr>
                          <m:t>𝜓</m:t>
                        </m:r>
                      </m:num>
                      <m:den>
                        <m:r>
                          <a:rPr lang="en-GB" i="1">
                            <a:latin typeface="Cambria Math" panose="02040503050406030204" pitchFamily="18" charset="0"/>
                            <a:ea typeface="Cambria Math" panose="02040503050406030204" pitchFamily="18" charset="0"/>
                            <a:sym typeface="Symbol" panose="05050102010706020507" pitchFamily="18" charset="2"/>
                          </a:rPr>
                          <m:t>𝜕</m:t>
                        </m:r>
                        <m:sSup>
                          <m:sSupPr>
                            <m:ctrlPr>
                              <a:rPr lang="en-GB" i="1">
                                <a:latin typeface="Cambria Math" panose="02040503050406030204" pitchFamily="18" charset="0"/>
                                <a:ea typeface="Cambria Math" panose="02040503050406030204" pitchFamily="18" charset="0"/>
                                <a:sym typeface="Symbol" panose="05050102010706020507" pitchFamily="18" charset="2"/>
                              </a:rPr>
                            </m:ctrlPr>
                          </m:sSupPr>
                          <m:e>
                            <m:r>
                              <a:rPr lang="es-ES" i="1">
                                <a:latin typeface="Cambria Math" panose="02040503050406030204" pitchFamily="18" charset="0"/>
                                <a:ea typeface="Cambria Math" panose="02040503050406030204" pitchFamily="18" charset="0"/>
                                <a:sym typeface="Symbol" panose="05050102010706020507" pitchFamily="18" charset="2"/>
                              </a:rPr>
                              <m:t>𝑠</m:t>
                            </m:r>
                          </m:e>
                          <m:sup>
                            <m:r>
                              <a:rPr lang="es-ES" i="1">
                                <a:latin typeface="Cambria Math" panose="02040503050406030204" pitchFamily="18" charset="0"/>
                                <a:ea typeface="Cambria Math" panose="02040503050406030204" pitchFamily="18" charset="0"/>
                                <a:sym typeface="Symbol" panose="05050102010706020507" pitchFamily="18" charset="2"/>
                              </a:rPr>
                              <m:t>2</m:t>
                            </m:r>
                          </m:sup>
                        </m:sSup>
                      </m:den>
                    </m:f>
                    <m:r>
                      <a:rPr lang="es-ES" i="1">
                        <a:latin typeface="Cambria Math" panose="02040503050406030204" pitchFamily="18" charset="0"/>
                        <a:sym typeface="Symbol" panose="05050102010706020507" pitchFamily="18" charset="2"/>
                      </a:rPr>
                      <m:t>+</m:t>
                    </m:r>
                    <m:f>
                      <m:fPr>
                        <m:ctrlPr>
                          <a:rPr lang="es-ES" i="1">
                            <a:latin typeface="Cambria Math" panose="02040503050406030204" pitchFamily="18" charset="0"/>
                            <a:sym typeface="Symbol" panose="05050102010706020507" pitchFamily="18" charset="2"/>
                          </a:rPr>
                        </m:ctrlPr>
                      </m:fPr>
                      <m:num>
                        <m:r>
                          <a:rPr lang="es-ES" i="1">
                            <a:latin typeface="Cambria Math" panose="02040503050406030204" pitchFamily="18" charset="0"/>
                            <a:sym typeface="Symbol" panose="05050102010706020507" pitchFamily="18" charset="2"/>
                          </a:rPr>
                          <m:t>2</m:t>
                        </m:r>
                        <m:r>
                          <a:rPr lang="es-ES" i="1">
                            <a:latin typeface="Cambria Math" panose="02040503050406030204" pitchFamily="18" charset="0"/>
                            <a:sym typeface="Symbol" panose="05050102010706020507" pitchFamily="18" charset="2"/>
                          </a:rPr>
                          <m:t>𝑚</m:t>
                        </m:r>
                      </m:num>
                      <m:den>
                        <m:sSup>
                          <m:sSupPr>
                            <m:ctrlPr>
                              <a:rPr lang="es-ES" i="1">
                                <a:latin typeface="Cambria Math" panose="02040503050406030204" pitchFamily="18" charset="0"/>
                                <a:sym typeface="Symbol" panose="05050102010706020507" pitchFamily="18" charset="2"/>
                              </a:rPr>
                            </m:ctrlPr>
                          </m:sSupPr>
                          <m:e>
                            <m:r>
                              <a:rPr lang="es-ES" i="1">
                                <a:latin typeface="Cambria Math" panose="02040503050406030204" pitchFamily="18" charset="0"/>
                                <a:ea typeface="Cambria Math" panose="02040503050406030204" pitchFamily="18" charset="0"/>
                                <a:sym typeface="Symbol" panose="05050102010706020507" pitchFamily="18" charset="2"/>
                              </a:rPr>
                              <m:t>ℏ</m:t>
                            </m:r>
                          </m:e>
                          <m:sup>
                            <m:r>
                              <a:rPr lang="es-ES" i="1">
                                <a:latin typeface="Cambria Math" panose="02040503050406030204" pitchFamily="18" charset="0"/>
                                <a:sym typeface="Symbol" panose="05050102010706020507" pitchFamily="18" charset="2"/>
                              </a:rPr>
                              <m:t>2</m:t>
                            </m:r>
                          </m:sup>
                        </m:sSup>
                      </m:den>
                    </m:f>
                    <m:d>
                      <m:dPr>
                        <m:begChr m:val="["/>
                        <m:endChr m:val="]"/>
                        <m:ctrlPr>
                          <a:rPr lang="es-ES" i="1">
                            <a:latin typeface="Cambria Math" panose="02040503050406030204" pitchFamily="18" charset="0"/>
                            <a:sym typeface="Symbol" panose="05050102010706020507" pitchFamily="18" charset="2"/>
                          </a:rPr>
                        </m:ctrlPr>
                      </m:dPr>
                      <m:e>
                        <m:r>
                          <a:rPr lang="es-ES" i="1">
                            <a:latin typeface="Cambria Math" panose="02040503050406030204" pitchFamily="18" charset="0"/>
                            <a:sym typeface="Symbol" panose="05050102010706020507" pitchFamily="18" charset="2"/>
                          </a:rPr>
                          <m:t>𝐸</m:t>
                        </m:r>
                        <m:r>
                          <a:rPr lang="es-ES" i="1">
                            <a:latin typeface="Cambria Math" panose="02040503050406030204" pitchFamily="18" charset="0"/>
                            <a:sym typeface="Symbol" panose="05050102010706020507" pitchFamily="18" charset="2"/>
                          </a:rPr>
                          <m:t>−</m:t>
                        </m:r>
                        <m:r>
                          <a:rPr lang="es-ES" i="1">
                            <a:latin typeface="Cambria Math" panose="02040503050406030204" pitchFamily="18" charset="0"/>
                            <a:sym typeface="Symbol" panose="05050102010706020507" pitchFamily="18" charset="2"/>
                          </a:rPr>
                          <m:t>𝑉</m:t>
                        </m:r>
                        <m:r>
                          <a:rPr lang="es-ES" i="1">
                            <a:latin typeface="Cambria Math" panose="02040503050406030204" pitchFamily="18" charset="0"/>
                            <a:sym typeface="Symbol" panose="05050102010706020507" pitchFamily="18" charset="2"/>
                          </a:rPr>
                          <m:t>(</m:t>
                        </m:r>
                        <m:r>
                          <a:rPr lang="es-ES" i="1">
                            <a:latin typeface="Cambria Math" panose="02040503050406030204" pitchFamily="18" charset="0"/>
                            <a:sym typeface="Symbol" panose="05050102010706020507" pitchFamily="18" charset="2"/>
                          </a:rPr>
                          <m:t>𝑠</m:t>
                        </m:r>
                        <m:r>
                          <a:rPr lang="es-ES" i="1">
                            <a:latin typeface="Cambria Math" panose="02040503050406030204" pitchFamily="18" charset="0"/>
                            <a:sym typeface="Symbol" panose="05050102010706020507" pitchFamily="18" charset="2"/>
                          </a:rPr>
                          <m:t>)</m:t>
                        </m:r>
                      </m:e>
                    </m:d>
                    <m:r>
                      <a:rPr lang="es-ES" i="1">
                        <a:latin typeface="Cambria Math" panose="02040503050406030204" pitchFamily="18" charset="0"/>
                        <a:ea typeface="Cambria Math" panose="02040503050406030204" pitchFamily="18" charset="0"/>
                        <a:sym typeface="Symbol" panose="05050102010706020507" pitchFamily="18" charset="2"/>
                      </a:rPr>
                      <m:t>𝜓</m:t>
                    </m:r>
                    <m:r>
                      <a:rPr lang="es-ES" i="1">
                        <a:latin typeface="Cambria Math" panose="02040503050406030204" pitchFamily="18" charset="0"/>
                        <a:ea typeface="Cambria Math" panose="02040503050406030204" pitchFamily="18" charset="0"/>
                        <a:sym typeface="Symbol" panose="05050102010706020507" pitchFamily="18" charset="2"/>
                      </a:rPr>
                      <m:t>=0</m:t>
                    </m:r>
                  </m:oMath>
                </a14:m>
                <a:r>
                  <a:rPr lang="en-GB" dirty="0">
                    <a:sym typeface="Symbol" panose="05050102010706020507" pitchFamily="18" charset="2"/>
                  </a:rPr>
                  <a:t>					(37)</a:t>
                </a:r>
              </a:p>
            </p:txBody>
          </p:sp>
        </mc:Choice>
        <mc:Fallback xmlns="">
          <p:sp>
            <p:nvSpPr>
              <p:cNvPr id="3" name="CuadroTexto 2">
                <a:extLst>
                  <a:ext uri="{FF2B5EF4-FFF2-40B4-BE49-F238E27FC236}">
                    <a16:creationId xmlns:a16="http://schemas.microsoft.com/office/drawing/2014/main" id="{B8D3DBA3-9ED9-7048-B34E-5E26B0ECABA9}"/>
                  </a:ext>
                </a:extLst>
              </p:cNvPr>
              <p:cNvSpPr txBox="1">
                <a:spLocks noRot="1" noChangeAspect="1" noMove="1" noResize="1" noEditPoints="1" noAdjustHandles="1" noChangeArrowheads="1" noChangeShapeType="1" noTextEdit="1"/>
              </p:cNvSpPr>
              <p:nvPr/>
            </p:nvSpPr>
            <p:spPr>
              <a:xfrm>
                <a:off x="335202" y="2145527"/>
                <a:ext cx="8656804" cy="1586012"/>
              </a:xfrm>
              <a:prstGeom prst="rect">
                <a:avLst/>
              </a:prstGeom>
              <a:blipFill>
                <a:blip r:embed="rId4"/>
                <a:stretch>
                  <a:fillRect l="-439" t="-1587" b="-794"/>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CuadroTexto 3">
                <a:extLst>
                  <a:ext uri="{FF2B5EF4-FFF2-40B4-BE49-F238E27FC236}">
                    <a16:creationId xmlns:a16="http://schemas.microsoft.com/office/drawing/2014/main" id="{DE7EB085-4EE9-3543-ABE5-0651C0AC5601}"/>
                  </a:ext>
                </a:extLst>
              </p:cNvPr>
              <p:cNvSpPr txBox="1"/>
              <p:nvPr/>
            </p:nvSpPr>
            <p:spPr>
              <a:xfrm>
                <a:off x="335202" y="4114800"/>
                <a:ext cx="8412886" cy="2311210"/>
              </a:xfrm>
              <a:prstGeom prst="rect">
                <a:avLst/>
              </a:prstGeom>
              <a:noFill/>
            </p:spPr>
            <p:txBody>
              <a:bodyPr wrap="square" rtlCol="0">
                <a:spAutoFit/>
              </a:bodyPr>
              <a:lstStyle/>
              <a:p>
                <a:pPr>
                  <a:spcBef>
                    <a:spcPts val="600"/>
                  </a:spcBef>
                  <a:spcAft>
                    <a:spcPts val="1200"/>
                  </a:spcAft>
                </a:pPr>
                <a:r>
                  <a:rPr lang="en-GB" dirty="0">
                    <a:sym typeface="Symbol" panose="05050102010706020507" pitchFamily="18" charset="2"/>
                  </a:rPr>
                  <a:t>The tunnelling correction to the rate constant, usually called the </a:t>
                </a:r>
                <a:r>
                  <a:rPr lang="en-GB" dirty="0">
                    <a:solidFill>
                      <a:srgbClr val="FF0000"/>
                    </a:solidFill>
                    <a:sym typeface="Symbol" panose="05050102010706020507" pitchFamily="18" charset="2"/>
                  </a:rPr>
                  <a:t>tunnelling transmission coefficient</a:t>
                </a:r>
                <a:r>
                  <a:rPr lang="en-GB" dirty="0">
                    <a:sym typeface="Symbol" panose="05050102010706020507" pitchFamily="18" charset="2"/>
                  </a:rPr>
                  <a:t>, </a:t>
                </a:r>
                <a:r>
                  <a:rPr lang="en-GB" i="1" dirty="0">
                    <a:sym typeface="Symbol" panose="05050102010706020507" pitchFamily="18" charset="2"/>
                  </a:rPr>
                  <a:t></a:t>
                </a:r>
                <a:r>
                  <a:rPr lang="en-GB" dirty="0">
                    <a:sym typeface="Symbol" panose="05050102010706020507" pitchFamily="18" charset="2"/>
                  </a:rPr>
                  <a:t>(</a:t>
                </a:r>
                <a:r>
                  <a:rPr lang="en-GB" i="1" dirty="0">
                    <a:sym typeface="Symbol" panose="05050102010706020507" pitchFamily="18" charset="2"/>
                  </a:rPr>
                  <a:t>T</a:t>
                </a:r>
                <a:r>
                  <a:rPr lang="en-GB" dirty="0">
                    <a:sym typeface="Symbol" panose="05050102010706020507" pitchFamily="18" charset="2"/>
                  </a:rPr>
                  <a:t>), is obtained as </a:t>
                </a:r>
              </a:p>
              <a:p>
                <a:pPr>
                  <a:spcBef>
                    <a:spcPts val="600"/>
                  </a:spcBef>
                  <a:spcAft>
                    <a:spcPts val="1200"/>
                  </a:spcAft>
                </a:pPr>
                <a:r>
                  <a:rPr lang="en-GB" dirty="0">
                    <a:sym typeface="Symbol" panose="05050102010706020507" pitchFamily="18" charset="2"/>
                  </a:rPr>
                  <a:t>	</a:t>
                </a:r>
                <a14:m>
                  <m:oMath xmlns:m="http://schemas.openxmlformats.org/officeDocument/2006/math">
                    <m:r>
                      <a:rPr lang="en-GB" i="1">
                        <a:latin typeface="Cambria Math" panose="02040503050406030204" pitchFamily="18" charset="0"/>
                        <a:ea typeface="Cambria Math" panose="02040503050406030204" pitchFamily="18" charset="0"/>
                        <a:sym typeface="Symbol" panose="05050102010706020507" pitchFamily="18" charset="2"/>
                      </a:rPr>
                      <m:t>𝜅</m:t>
                    </m:r>
                    <m:d>
                      <m:dPr>
                        <m:ctrlPr>
                          <a:rPr lang="es-ES" i="1">
                            <a:latin typeface="Cambria Math" panose="02040503050406030204" pitchFamily="18" charset="0"/>
                            <a:ea typeface="Cambria Math" panose="02040503050406030204" pitchFamily="18" charset="0"/>
                            <a:sym typeface="Symbol" panose="05050102010706020507" pitchFamily="18" charset="2"/>
                          </a:rPr>
                        </m:ctrlPr>
                      </m:dPr>
                      <m:e>
                        <m:r>
                          <a:rPr lang="es-ES" i="1">
                            <a:latin typeface="Cambria Math" panose="02040503050406030204" pitchFamily="18" charset="0"/>
                            <a:ea typeface="Cambria Math" panose="02040503050406030204" pitchFamily="18" charset="0"/>
                            <a:sym typeface="Symbol" panose="05050102010706020507" pitchFamily="18" charset="2"/>
                          </a:rPr>
                          <m:t>𝑇</m:t>
                        </m:r>
                      </m:e>
                    </m:d>
                    <m:r>
                      <a:rPr lang="es-ES" i="1">
                        <a:latin typeface="Cambria Math" panose="02040503050406030204" pitchFamily="18" charset="0"/>
                        <a:ea typeface="Cambria Math" panose="02040503050406030204" pitchFamily="18" charset="0"/>
                        <a:sym typeface="Symbol" panose="05050102010706020507" pitchFamily="18" charset="2"/>
                      </a:rPr>
                      <m:t>=</m:t>
                    </m:r>
                    <m:f>
                      <m:fPr>
                        <m:ctrlPr>
                          <a:rPr lang="es-ES" i="1">
                            <a:latin typeface="Cambria Math" panose="02040503050406030204" pitchFamily="18" charset="0"/>
                            <a:ea typeface="Cambria Math" panose="02040503050406030204" pitchFamily="18" charset="0"/>
                            <a:sym typeface="Symbol" panose="05050102010706020507" pitchFamily="18" charset="2"/>
                          </a:rPr>
                        </m:ctrlPr>
                      </m:fPr>
                      <m:num>
                        <m:nary>
                          <m:naryPr>
                            <m:ctrlPr>
                              <a:rPr lang="es-ES" i="1">
                                <a:latin typeface="Cambria Math" panose="02040503050406030204" pitchFamily="18" charset="0"/>
                                <a:ea typeface="Cambria Math" panose="02040503050406030204" pitchFamily="18" charset="0"/>
                                <a:sym typeface="Symbol" panose="05050102010706020507" pitchFamily="18" charset="2"/>
                              </a:rPr>
                            </m:ctrlPr>
                          </m:naryPr>
                          <m:sub>
                            <m:r>
                              <m:rPr>
                                <m:brk m:alnAt="23"/>
                              </m:rPr>
                              <a:rPr lang="es-ES" i="1">
                                <a:latin typeface="Cambria Math" panose="02040503050406030204" pitchFamily="18" charset="0"/>
                                <a:ea typeface="Cambria Math" panose="02040503050406030204" pitchFamily="18" charset="0"/>
                                <a:sym typeface="Symbol" panose="05050102010706020507" pitchFamily="18" charset="2"/>
                              </a:rPr>
                              <m:t>0</m:t>
                            </m:r>
                          </m:sub>
                          <m:sup>
                            <m:r>
                              <a:rPr lang="es-ES" i="1">
                                <a:latin typeface="Cambria Math" panose="02040503050406030204" pitchFamily="18" charset="0"/>
                                <a:ea typeface="Cambria Math" panose="02040503050406030204" pitchFamily="18" charset="0"/>
                                <a:sym typeface="Symbol" panose="05050102010706020507" pitchFamily="18" charset="2"/>
                              </a:rPr>
                              <m:t>∞</m:t>
                            </m:r>
                          </m:sup>
                          <m:e>
                            <m:r>
                              <m:rPr>
                                <m:sty m:val="p"/>
                              </m:rPr>
                              <a:rPr lang="es-ES">
                                <a:latin typeface="Cambria Math" panose="02040503050406030204" pitchFamily="18" charset="0"/>
                                <a:ea typeface="Cambria Math" panose="02040503050406030204" pitchFamily="18" charset="0"/>
                                <a:sym typeface="Symbol" panose="05050102010706020507" pitchFamily="18" charset="2"/>
                              </a:rPr>
                              <m:t>exp</m:t>
                            </m:r>
                            <m:r>
                              <a:rPr lang="es-ES" i="1">
                                <a:latin typeface="Cambria Math" panose="02040503050406030204" pitchFamily="18" charset="0"/>
                                <a:ea typeface="Cambria Math" panose="02040503050406030204" pitchFamily="18" charset="0"/>
                                <a:sym typeface="Symbol" panose="05050102010706020507" pitchFamily="18" charset="2"/>
                              </a:rPr>
                              <m:t>(−</m:t>
                            </m:r>
                            <m:r>
                              <a:rPr lang="es-ES" i="1">
                                <a:latin typeface="Cambria Math" panose="02040503050406030204" pitchFamily="18" charset="0"/>
                                <a:ea typeface="Cambria Math" panose="02040503050406030204" pitchFamily="18" charset="0"/>
                                <a:sym typeface="Symbol" panose="05050102010706020507" pitchFamily="18" charset="2"/>
                              </a:rPr>
                              <m:t>𝐸</m:t>
                            </m:r>
                            <m:r>
                              <a:rPr lang="es-ES" i="1">
                                <a:latin typeface="Cambria Math" panose="02040503050406030204" pitchFamily="18" charset="0"/>
                                <a:ea typeface="Cambria Math" panose="02040503050406030204" pitchFamily="18" charset="0"/>
                                <a:sym typeface="Symbol" panose="05050102010706020507" pitchFamily="18" charset="2"/>
                              </a:rPr>
                              <m:t>/</m:t>
                            </m:r>
                            <m:sSub>
                              <m:sSubPr>
                                <m:ctrlPr>
                                  <a:rPr lang="es-ES" i="1">
                                    <a:latin typeface="Cambria Math" panose="02040503050406030204" pitchFamily="18" charset="0"/>
                                    <a:ea typeface="Cambria Math" panose="02040503050406030204" pitchFamily="18" charset="0"/>
                                    <a:sym typeface="Symbol" panose="05050102010706020507" pitchFamily="18" charset="2"/>
                                  </a:rPr>
                                </m:ctrlPr>
                              </m:sSubPr>
                              <m:e>
                                <m:r>
                                  <a:rPr lang="es-ES" i="1">
                                    <a:latin typeface="Cambria Math" panose="02040503050406030204" pitchFamily="18" charset="0"/>
                                    <a:ea typeface="Cambria Math" panose="02040503050406030204" pitchFamily="18" charset="0"/>
                                    <a:sym typeface="Symbol" panose="05050102010706020507" pitchFamily="18" charset="2"/>
                                  </a:rPr>
                                  <m:t>𝑘</m:t>
                                </m:r>
                              </m:e>
                              <m:sub>
                                <m:r>
                                  <m:rPr>
                                    <m:sty m:val="p"/>
                                  </m:rPr>
                                  <a:rPr lang="es-ES">
                                    <a:latin typeface="Cambria Math" panose="02040503050406030204" pitchFamily="18" charset="0"/>
                                    <a:ea typeface="Cambria Math" panose="02040503050406030204" pitchFamily="18" charset="0"/>
                                    <a:sym typeface="Symbol" panose="05050102010706020507" pitchFamily="18" charset="2"/>
                                  </a:rPr>
                                  <m:t>B</m:t>
                                </m:r>
                              </m:sub>
                            </m:sSub>
                            <m:r>
                              <a:rPr lang="es-ES" i="1">
                                <a:latin typeface="Cambria Math" panose="02040503050406030204" pitchFamily="18" charset="0"/>
                                <a:ea typeface="Cambria Math" panose="02040503050406030204" pitchFamily="18" charset="0"/>
                                <a:sym typeface="Symbol" panose="05050102010706020507" pitchFamily="18" charset="2"/>
                              </a:rPr>
                              <m:t>𝑇</m:t>
                            </m:r>
                          </m:e>
                        </m:nary>
                        <m:r>
                          <a:rPr lang="es-ES" i="1">
                            <a:latin typeface="Cambria Math" panose="02040503050406030204" pitchFamily="18" charset="0"/>
                            <a:ea typeface="Cambria Math" panose="02040503050406030204" pitchFamily="18" charset="0"/>
                            <a:sym typeface="Symbol" panose="05050102010706020507" pitchFamily="18" charset="2"/>
                          </a:rPr>
                          <m:t>)</m:t>
                        </m:r>
                        <m:sSub>
                          <m:sSubPr>
                            <m:ctrlPr>
                              <a:rPr lang="es-ES" i="1">
                                <a:latin typeface="Cambria Math" panose="02040503050406030204" pitchFamily="18" charset="0"/>
                                <a:ea typeface="Cambria Math" panose="02040503050406030204" pitchFamily="18" charset="0"/>
                                <a:sym typeface="Symbol" panose="05050102010706020507" pitchFamily="18" charset="2"/>
                              </a:rPr>
                            </m:ctrlPr>
                          </m:sSubPr>
                          <m:e>
                            <m:r>
                              <a:rPr lang="es-ES" i="1">
                                <a:latin typeface="Cambria Math" panose="02040503050406030204" pitchFamily="18" charset="0"/>
                                <a:ea typeface="Cambria Math" panose="02040503050406030204" pitchFamily="18" charset="0"/>
                                <a:sym typeface="Symbol" panose="05050102010706020507" pitchFamily="18" charset="2"/>
                              </a:rPr>
                              <m:t>𝑃</m:t>
                            </m:r>
                          </m:e>
                          <m:sub>
                            <m:r>
                              <m:rPr>
                                <m:sty m:val="p"/>
                              </m:rPr>
                              <a:rPr lang="es-ES">
                                <a:latin typeface="Cambria Math" panose="02040503050406030204" pitchFamily="18" charset="0"/>
                                <a:ea typeface="Cambria Math" panose="02040503050406030204" pitchFamily="18" charset="0"/>
                                <a:sym typeface="Symbol" panose="05050102010706020507" pitchFamily="18" charset="2"/>
                              </a:rPr>
                              <m:t>Q</m:t>
                            </m:r>
                          </m:sub>
                        </m:sSub>
                        <m:r>
                          <a:rPr lang="es-ES" i="1">
                            <a:latin typeface="Cambria Math" panose="02040503050406030204" pitchFamily="18" charset="0"/>
                            <a:ea typeface="Cambria Math" panose="02040503050406030204" pitchFamily="18" charset="0"/>
                            <a:sym typeface="Symbol" panose="05050102010706020507" pitchFamily="18" charset="2"/>
                          </a:rPr>
                          <m:t>𝑑𝐸</m:t>
                        </m:r>
                      </m:num>
                      <m:den>
                        <m:nary>
                          <m:naryPr>
                            <m:ctrlPr>
                              <a:rPr lang="es-ES" i="1">
                                <a:latin typeface="Cambria Math" panose="02040503050406030204" pitchFamily="18" charset="0"/>
                                <a:ea typeface="Cambria Math" panose="02040503050406030204" pitchFamily="18" charset="0"/>
                                <a:sym typeface="Symbol" panose="05050102010706020507" pitchFamily="18" charset="2"/>
                              </a:rPr>
                            </m:ctrlPr>
                          </m:naryPr>
                          <m:sub>
                            <m:r>
                              <m:rPr>
                                <m:brk m:alnAt="23"/>
                              </m:rPr>
                              <a:rPr lang="es-ES" i="1">
                                <a:latin typeface="Cambria Math" panose="02040503050406030204" pitchFamily="18" charset="0"/>
                                <a:ea typeface="Cambria Math" panose="02040503050406030204" pitchFamily="18" charset="0"/>
                                <a:sym typeface="Symbol" panose="05050102010706020507" pitchFamily="18" charset="2"/>
                              </a:rPr>
                              <m:t>0</m:t>
                            </m:r>
                          </m:sub>
                          <m:sup>
                            <m:r>
                              <a:rPr lang="es-ES" i="1">
                                <a:latin typeface="Cambria Math" panose="02040503050406030204" pitchFamily="18" charset="0"/>
                                <a:ea typeface="Cambria Math" panose="02040503050406030204" pitchFamily="18" charset="0"/>
                                <a:sym typeface="Symbol" panose="05050102010706020507" pitchFamily="18" charset="2"/>
                              </a:rPr>
                              <m:t>∞</m:t>
                            </m:r>
                          </m:sup>
                          <m:e>
                            <m:r>
                              <m:rPr>
                                <m:sty m:val="p"/>
                              </m:rPr>
                              <a:rPr lang="es-ES">
                                <a:latin typeface="Cambria Math" panose="02040503050406030204" pitchFamily="18" charset="0"/>
                                <a:ea typeface="Cambria Math" panose="02040503050406030204" pitchFamily="18" charset="0"/>
                                <a:sym typeface="Symbol" panose="05050102010706020507" pitchFamily="18" charset="2"/>
                              </a:rPr>
                              <m:t>exp</m:t>
                            </m:r>
                            <m:r>
                              <a:rPr lang="es-ES" i="1">
                                <a:latin typeface="Cambria Math" panose="02040503050406030204" pitchFamily="18" charset="0"/>
                                <a:ea typeface="Cambria Math" panose="02040503050406030204" pitchFamily="18" charset="0"/>
                                <a:sym typeface="Symbol" panose="05050102010706020507" pitchFamily="18" charset="2"/>
                              </a:rPr>
                              <m:t>(−</m:t>
                            </m:r>
                            <m:r>
                              <a:rPr lang="es-ES" i="1">
                                <a:latin typeface="Cambria Math" panose="02040503050406030204" pitchFamily="18" charset="0"/>
                                <a:ea typeface="Cambria Math" panose="02040503050406030204" pitchFamily="18" charset="0"/>
                                <a:sym typeface="Symbol" panose="05050102010706020507" pitchFamily="18" charset="2"/>
                              </a:rPr>
                              <m:t>𝐸</m:t>
                            </m:r>
                            <m:r>
                              <a:rPr lang="es-ES" i="1">
                                <a:latin typeface="Cambria Math" panose="02040503050406030204" pitchFamily="18" charset="0"/>
                                <a:ea typeface="Cambria Math" panose="02040503050406030204" pitchFamily="18" charset="0"/>
                                <a:sym typeface="Symbol" panose="05050102010706020507" pitchFamily="18" charset="2"/>
                              </a:rPr>
                              <m:t>/</m:t>
                            </m:r>
                            <m:sSub>
                              <m:sSubPr>
                                <m:ctrlPr>
                                  <a:rPr lang="es-ES" i="1">
                                    <a:latin typeface="Cambria Math" panose="02040503050406030204" pitchFamily="18" charset="0"/>
                                    <a:ea typeface="Cambria Math" panose="02040503050406030204" pitchFamily="18" charset="0"/>
                                    <a:sym typeface="Symbol" panose="05050102010706020507" pitchFamily="18" charset="2"/>
                                  </a:rPr>
                                </m:ctrlPr>
                              </m:sSubPr>
                              <m:e>
                                <m:r>
                                  <a:rPr lang="es-ES" i="1">
                                    <a:latin typeface="Cambria Math" panose="02040503050406030204" pitchFamily="18" charset="0"/>
                                    <a:ea typeface="Cambria Math" panose="02040503050406030204" pitchFamily="18" charset="0"/>
                                    <a:sym typeface="Symbol" panose="05050102010706020507" pitchFamily="18" charset="2"/>
                                  </a:rPr>
                                  <m:t>𝑘</m:t>
                                </m:r>
                              </m:e>
                              <m:sub>
                                <m:r>
                                  <m:rPr>
                                    <m:sty m:val="p"/>
                                  </m:rPr>
                                  <a:rPr lang="es-ES">
                                    <a:latin typeface="Cambria Math" panose="02040503050406030204" pitchFamily="18" charset="0"/>
                                    <a:ea typeface="Cambria Math" panose="02040503050406030204" pitchFamily="18" charset="0"/>
                                    <a:sym typeface="Symbol" panose="05050102010706020507" pitchFamily="18" charset="2"/>
                                  </a:rPr>
                                  <m:t>B</m:t>
                                </m:r>
                              </m:sub>
                            </m:sSub>
                            <m:r>
                              <a:rPr lang="es-ES" i="1">
                                <a:latin typeface="Cambria Math" panose="02040503050406030204" pitchFamily="18" charset="0"/>
                                <a:ea typeface="Cambria Math" panose="02040503050406030204" pitchFamily="18" charset="0"/>
                                <a:sym typeface="Symbol" panose="05050102010706020507" pitchFamily="18" charset="2"/>
                              </a:rPr>
                              <m:t>𝑇</m:t>
                            </m:r>
                          </m:e>
                        </m:nary>
                        <m:r>
                          <a:rPr lang="es-ES" i="1">
                            <a:latin typeface="Cambria Math" panose="02040503050406030204" pitchFamily="18" charset="0"/>
                            <a:ea typeface="Cambria Math" panose="02040503050406030204" pitchFamily="18" charset="0"/>
                            <a:sym typeface="Symbol" panose="05050102010706020507" pitchFamily="18" charset="2"/>
                          </a:rPr>
                          <m:t>)</m:t>
                        </m:r>
                        <m:sSub>
                          <m:sSubPr>
                            <m:ctrlPr>
                              <a:rPr lang="es-ES" i="1">
                                <a:latin typeface="Cambria Math" panose="02040503050406030204" pitchFamily="18" charset="0"/>
                                <a:ea typeface="Cambria Math" panose="02040503050406030204" pitchFamily="18" charset="0"/>
                                <a:sym typeface="Symbol" panose="05050102010706020507" pitchFamily="18" charset="2"/>
                              </a:rPr>
                            </m:ctrlPr>
                          </m:sSubPr>
                          <m:e>
                            <m:r>
                              <a:rPr lang="es-ES" i="1">
                                <a:latin typeface="Cambria Math" panose="02040503050406030204" pitchFamily="18" charset="0"/>
                                <a:ea typeface="Cambria Math" panose="02040503050406030204" pitchFamily="18" charset="0"/>
                                <a:sym typeface="Symbol" panose="05050102010706020507" pitchFamily="18" charset="2"/>
                              </a:rPr>
                              <m:t>𝑃</m:t>
                            </m:r>
                          </m:e>
                          <m:sub>
                            <m:r>
                              <m:rPr>
                                <m:sty m:val="p"/>
                              </m:rPr>
                              <a:rPr lang="es-ES">
                                <a:latin typeface="Cambria Math" panose="02040503050406030204" pitchFamily="18" charset="0"/>
                                <a:ea typeface="Cambria Math" panose="02040503050406030204" pitchFamily="18" charset="0"/>
                                <a:sym typeface="Symbol" panose="05050102010706020507" pitchFamily="18" charset="2"/>
                              </a:rPr>
                              <m:t>C</m:t>
                            </m:r>
                          </m:sub>
                        </m:sSub>
                        <m:r>
                          <a:rPr lang="es-ES" i="1">
                            <a:latin typeface="Cambria Math" panose="02040503050406030204" pitchFamily="18" charset="0"/>
                            <a:ea typeface="Cambria Math" panose="02040503050406030204" pitchFamily="18" charset="0"/>
                            <a:sym typeface="Symbol" panose="05050102010706020507" pitchFamily="18" charset="2"/>
                          </a:rPr>
                          <m:t>𝑑𝐸</m:t>
                        </m:r>
                      </m:den>
                    </m:f>
                  </m:oMath>
                </a14:m>
                <a:r>
                  <a:rPr lang="en-GB" dirty="0">
                    <a:sym typeface="Symbol" panose="05050102010706020507" pitchFamily="18" charset="2"/>
                  </a:rPr>
                  <a:t>					(38)</a:t>
                </a:r>
              </a:p>
              <a:p>
                <a:pPr>
                  <a:spcBef>
                    <a:spcPts val="600"/>
                  </a:spcBef>
                  <a:spcAft>
                    <a:spcPts val="600"/>
                  </a:spcAft>
                </a:pPr>
                <a:r>
                  <a:rPr lang="en-GB" dirty="0">
                    <a:sym typeface="Symbol" panose="05050102010706020507" pitchFamily="18" charset="2"/>
                  </a:rPr>
                  <a:t>where </a:t>
                </a:r>
                <a:r>
                  <a:rPr lang="en-GB" i="1" dirty="0">
                    <a:latin typeface="Cambria Math" panose="02040503050406030204" pitchFamily="18" charset="0"/>
                    <a:ea typeface="Cambria Math" panose="02040503050406030204" pitchFamily="18" charset="0"/>
                    <a:sym typeface="Symbol" panose="05050102010706020507" pitchFamily="18" charset="2"/>
                  </a:rPr>
                  <a:t>P</a:t>
                </a:r>
                <a:r>
                  <a:rPr lang="en-GB" baseline="-25000" dirty="0">
                    <a:latin typeface="Cambria Math" panose="02040503050406030204" pitchFamily="18" charset="0"/>
                    <a:ea typeface="Cambria Math" panose="02040503050406030204" pitchFamily="18" charset="0"/>
                    <a:sym typeface="Symbol" panose="05050102010706020507" pitchFamily="18" charset="2"/>
                  </a:rPr>
                  <a:t>Q</a:t>
                </a:r>
                <a:r>
                  <a:rPr lang="en-GB" dirty="0">
                    <a:sym typeface="Symbol" panose="05050102010706020507" pitchFamily="18" charset="2"/>
                  </a:rPr>
                  <a:t> and </a:t>
                </a:r>
                <a:r>
                  <a:rPr lang="en-GB" i="1" dirty="0">
                    <a:latin typeface="Cambria Math" panose="02040503050406030204" pitchFamily="18" charset="0"/>
                    <a:ea typeface="Cambria Math" panose="02040503050406030204" pitchFamily="18" charset="0"/>
                    <a:sym typeface="Symbol" panose="05050102010706020507" pitchFamily="18" charset="2"/>
                  </a:rPr>
                  <a:t>P</a:t>
                </a:r>
                <a:r>
                  <a:rPr lang="en-GB" baseline="-25000" dirty="0">
                    <a:latin typeface="Cambria Math" panose="02040503050406030204" pitchFamily="18" charset="0"/>
                    <a:ea typeface="Cambria Math" panose="02040503050406030204" pitchFamily="18" charset="0"/>
                    <a:sym typeface="Symbol" panose="05050102010706020507" pitchFamily="18" charset="2"/>
                  </a:rPr>
                  <a:t>C</a:t>
                </a:r>
                <a:r>
                  <a:rPr lang="en-GB" dirty="0">
                    <a:sym typeface="Symbol" panose="05050102010706020507" pitchFamily="18" charset="2"/>
                  </a:rPr>
                  <a:t> are the quantum and classical probabilities, respectively. </a:t>
                </a:r>
              </a:p>
              <a:p>
                <a:endParaRPr lang="en-GB" dirty="0"/>
              </a:p>
            </p:txBody>
          </p:sp>
        </mc:Choice>
        <mc:Fallback xmlns="">
          <p:sp>
            <p:nvSpPr>
              <p:cNvPr id="4" name="CuadroTexto 3">
                <a:extLst>
                  <a:ext uri="{FF2B5EF4-FFF2-40B4-BE49-F238E27FC236}">
                    <a16:creationId xmlns:a16="http://schemas.microsoft.com/office/drawing/2014/main" id="{DE7EB085-4EE9-3543-ABE5-0651C0AC5601}"/>
                  </a:ext>
                </a:extLst>
              </p:cNvPr>
              <p:cNvSpPr txBox="1">
                <a:spLocks noRot="1" noChangeAspect="1" noMove="1" noResize="1" noEditPoints="1" noAdjustHandles="1" noChangeArrowheads="1" noChangeShapeType="1" noTextEdit="1"/>
              </p:cNvSpPr>
              <p:nvPr/>
            </p:nvSpPr>
            <p:spPr>
              <a:xfrm>
                <a:off x="335202" y="4114800"/>
                <a:ext cx="8412886" cy="2311210"/>
              </a:xfrm>
              <a:prstGeom prst="rect">
                <a:avLst/>
              </a:prstGeom>
              <a:blipFill>
                <a:blip r:embed="rId5"/>
                <a:stretch>
                  <a:fillRect l="-452" t="-1099" r="-301"/>
                </a:stretch>
              </a:blipFill>
            </p:spPr>
            <p:txBody>
              <a:bodyPr/>
              <a:lstStyle/>
              <a:p>
                <a:r>
                  <a:rPr lang="en-GB">
                    <a:noFill/>
                  </a:rPr>
                  <a:t> </a:t>
                </a:r>
              </a:p>
            </p:txBody>
          </p:sp>
        </mc:Fallback>
      </mc:AlternateContent>
      <p:sp>
        <p:nvSpPr>
          <p:cNvPr id="9" name="CuadroTexto 8">
            <a:extLst>
              <a:ext uri="{FF2B5EF4-FFF2-40B4-BE49-F238E27FC236}">
                <a16:creationId xmlns:a16="http://schemas.microsoft.com/office/drawing/2014/main" id="{98D58EE9-2175-49FB-8785-81377D343554}"/>
              </a:ext>
            </a:extLst>
          </p:cNvPr>
          <p:cNvSpPr txBox="1"/>
          <p:nvPr/>
        </p:nvSpPr>
        <p:spPr>
          <a:xfrm>
            <a:off x="0" y="6585789"/>
            <a:ext cx="9144000" cy="276999"/>
          </a:xfrm>
          <a:prstGeom prst="rect">
            <a:avLst/>
          </a:prstGeom>
          <a:solidFill>
            <a:schemeClr val="accent2"/>
          </a:solidFill>
        </p:spPr>
        <p:txBody>
          <a:bodyPr wrap="square" rtlCol="0">
            <a:spAutoFit/>
          </a:bodyPr>
          <a:lstStyle/>
          <a:p>
            <a:r>
              <a:rPr lang="es-ES" sz="1200" b="1" dirty="0">
                <a:solidFill>
                  <a:schemeClr val="bg1"/>
                </a:solidFill>
              </a:rPr>
              <a:t>(</a:t>
            </a:r>
            <a:r>
              <a:rPr lang="es-ES" sz="1200" b="1" dirty="0" err="1">
                <a:solidFill>
                  <a:schemeClr val="bg1"/>
                </a:solidFill>
              </a:rPr>
              <a:t>Statistical</a:t>
            </a:r>
            <a:r>
              <a:rPr lang="es-ES" sz="1200" b="1" dirty="0">
                <a:solidFill>
                  <a:schemeClr val="bg1"/>
                </a:solidFill>
              </a:rPr>
              <a:t>) </a:t>
            </a:r>
            <a:r>
              <a:rPr lang="es-ES" sz="1200" b="1" dirty="0" err="1">
                <a:solidFill>
                  <a:schemeClr val="bg1"/>
                </a:solidFill>
              </a:rPr>
              <a:t>Reaction</a:t>
            </a:r>
            <a:r>
              <a:rPr lang="es-ES" sz="1200" b="1" dirty="0">
                <a:solidFill>
                  <a:schemeClr val="bg1"/>
                </a:solidFill>
              </a:rPr>
              <a:t> </a:t>
            </a:r>
            <a:r>
              <a:rPr lang="es-ES" sz="1200" b="1" dirty="0" err="1">
                <a:solidFill>
                  <a:schemeClr val="bg1"/>
                </a:solidFill>
              </a:rPr>
              <a:t>Rate</a:t>
            </a:r>
            <a:r>
              <a:rPr lang="es-ES" sz="1200" b="1" dirty="0">
                <a:solidFill>
                  <a:schemeClr val="bg1"/>
                </a:solidFill>
              </a:rPr>
              <a:t> </a:t>
            </a:r>
            <a:r>
              <a:rPr lang="es-ES" sz="1200" b="1" dirty="0" err="1">
                <a:solidFill>
                  <a:schemeClr val="bg1"/>
                </a:solidFill>
              </a:rPr>
              <a:t>Theories</a:t>
            </a:r>
            <a:endParaRPr lang="es-ES" sz="1200" b="1" dirty="0">
              <a:solidFill>
                <a:schemeClr val="bg1"/>
              </a:solidFill>
            </a:endParaRPr>
          </a:p>
        </p:txBody>
      </p:sp>
    </p:spTree>
    <p:extLst>
      <p:ext uri="{BB962C8B-B14F-4D97-AF65-F5344CB8AC3E}">
        <p14:creationId xmlns:p14="http://schemas.microsoft.com/office/powerpoint/2010/main" val="1677972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Box 64">
            <a:extLst>
              <a:ext uri="{FF2B5EF4-FFF2-40B4-BE49-F238E27FC236}">
                <a16:creationId xmlns:a16="http://schemas.microsoft.com/office/drawing/2014/main" id="{1ABFF68C-D3FA-488D-922A-B540A90C4EA7}"/>
              </a:ext>
            </a:extLst>
          </p:cNvPr>
          <p:cNvSpPr txBox="1">
            <a:spLocks noChangeArrowheads="1"/>
          </p:cNvSpPr>
          <p:nvPr/>
        </p:nvSpPr>
        <p:spPr bwMode="auto">
          <a:xfrm>
            <a:off x="-1" y="0"/>
            <a:ext cx="9143999" cy="369332"/>
          </a:xfrm>
          <a:prstGeom prst="rect">
            <a:avLst/>
          </a:prstGeom>
          <a:solidFill>
            <a:schemeClr val="bg2"/>
          </a:solidFill>
          <a:ln w="9525">
            <a:noFill/>
            <a:miter lim="800000"/>
            <a:headEnd/>
            <a:tailEnd/>
          </a:ln>
        </p:spPr>
        <p:txBody>
          <a:bodyPr wrap="square">
            <a:spAutoFit/>
          </a:bodyPr>
          <a:lstStyle/>
          <a:p>
            <a:r>
              <a:rPr lang="en-US" b="1">
                <a:solidFill>
                  <a:schemeClr val="accent2"/>
                </a:solidFill>
                <a:latin typeface="Verdana" pitchFamily="34" charset="0"/>
              </a:rPr>
              <a:t>Improvements and Extensions 			</a:t>
            </a:r>
            <a:r>
              <a:rPr lang="en-GB" b="1" err="1">
                <a:solidFill>
                  <a:srgbClr val="002060"/>
                </a:solidFill>
                <a:sym typeface="Symbol" panose="05050102010706020507" pitchFamily="18" charset="2"/>
              </a:rPr>
              <a:t>Tunneling</a:t>
            </a:r>
            <a:r>
              <a:rPr lang="en-GB" b="1">
                <a:solidFill>
                  <a:srgbClr val="002060"/>
                </a:solidFill>
                <a:sym typeface="Symbol" panose="05050102010706020507" pitchFamily="18" charset="2"/>
              </a:rPr>
              <a:t> Corrections</a:t>
            </a:r>
            <a:endParaRPr lang="en-US" b="1" baseline="30000">
              <a:solidFill>
                <a:schemeClr val="accent2"/>
              </a:solidFill>
              <a:latin typeface="Verdana" pitchFamily="34" charset="0"/>
            </a:endParaRPr>
          </a:p>
        </p:txBody>
      </p:sp>
      <mc:AlternateContent xmlns:mc="http://schemas.openxmlformats.org/markup-compatibility/2006" xmlns:a14="http://schemas.microsoft.com/office/drawing/2010/main">
        <mc:Choice Requires="a14">
          <p:sp>
            <p:nvSpPr>
              <p:cNvPr id="60" name="CuadroTexto 59">
                <a:extLst>
                  <a:ext uri="{FF2B5EF4-FFF2-40B4-BE49-F238E27FC236}">
                    <a16:creationId xmlns:a16="http://schemas.microsoft.com/office/drawing/2014/main" id="{BC771969-4317-4967-8A73-4E2D0D6B3EBC}"/>
                  </a:ext>
                </a:extLst>
              </p:cNvPr>
              <p:cNvSpPr txBox="1"/>
              <p:nvPr/>
            </p:nvSpPr>
            <p:spPr>
              <a:xfrm>
                <a:off x="356468" y="747422"/>
                <a:ext cx="8656804" cy="1371337"/>
              </a:xfrm>
              <a:prstGeom prst="rect">
                <a:avLst/>
              </a:prstGeom>
              <a:noFill/>
            </p:spPr>
            <p:txBody>
              <a:bodyPr wrap="square" rtlCol="0">
                <a:spAutoFit/>
              </a:bodyPr>
              <a:lstStyle/>
              <a:p>
                <a:pPr>
                  <a:spcBef>
                    <a:spcPts val="600"/>
                  </a:spcBef>
                  <a:spcAft>
                    <a:spcPts val="1200"/>
                  </a:spcAft>
                </a:pPr>
                <a:r>
                  <a:rPr lang="en-GB" dirty="0">
                    <a:sym typeface="Symbol" panose="05050102010706020507" pitchFamily="18" charset="2"/>
                  </a:rPr>
                  <a:t>Particularly, if we consider for </a:t>
                </a:r>
                <a:r>
                  <a:rPr lang="en-GB" i="1" dirty="0">
                    <a:sym typeface="Symbol" panose="05050102010706020507" pitchFamily="18" charset="2"/>
                  </a:rPr>
                  <a:t>V</a:t>
                </a:r>
                <a:r>
                  <a:rPr lang="en-GB" dirty="0">
                    <a:sym typeface="Symbol" panose="05050102010706020507" pitchFamily="18" charset="2"/>
                  </a:rPr>
                  <a:t>(</a:t>
                </a:r>
                <a:r>
                  <a:rPr lang="en-GB" i="1" dirty="0">
                    <a:sym typeface="Symbol" panose="05050102010706020507" pitchFamily="18" charset="2"/>
                  </a:rPr>
                  <a:t>s</a:t>
                </a:r>
                <a:r>
                  <a:rPr lang="en-GB" dirty="0">
                    <a:sym typeface="Symbol" panose="05050102010706020507" pitchFamily="18" charset="2"/>
                  </a:rPr>
                  <a:t>) a parabolic potential, we have the (crude) Wigner correction for tunnelling:</a:t>
                </a:r>
              </a:p>
              <a:p>
                <a:pPr>
                  <a:spcBef>
                    <a:spcPts val="600"/>
                  </a:spcBef>
                  <a:spcAft>
                    <a:spcPts val="1200"/>
                  </a:spcAft>
                </a:pPr>
                <a:r>
                  <a:rPr lang="en-GB" dirty="0">
                    <a:sym typeface="Symbol" panose="05050102010706020507" pitchFamily="18" charset="2"/>
                  </a:rPr>
                  <a:t>	</a:t>
                </a:r>
                <a14:m>
                  <m:oMath xmlns:m="http://schemas.openxmlformats.org/officeDocument/2006/math">
                    <m:sSub>
                      <m:sSubPr>
                        <m:ctrlPr>
                          <a:rPr lang="en-GB" i="1" smtClean="0">
                            <a:latin typeface="Cambria Math" panose="02040503050406030204" pitchFamily="18" charset="0"/>
                            <a:ea typeface="Cambria Math" panose="02040503050406030204" pitchFamily="18" charset="0"/>
                            <a:sym typeface="Symbol" panose="05050102010706020507" pitchFamily="18" charset="2"/>
                          </a:rPr>
                        </m:ctrlPr>
                      </m:sSubPr>
                      <m:e>
                        <m:r>
                          <a:rPr lang="en-GB" i="1">
                            <a:latin typeface="Cambria Math" panose="02040503050406030204" pitchFamily="18" charset="0"/>
                            <a:ea typeface="Cambria Math" panose="02040503050406030204" pitchFamily="18" charset="0"/>
                            <a:sym typeface="Symbol" panose="05050102010706020507" pitchFamily="18" charset="2"/>
                          </a:rPr>
                          <m:t>𝜅</m:t>
                        </m:r>
                      </m:e>
                      <m:sub>
                        <m:r>
                          <m:rPr>
                            <m:sty m:val="p"/>
                          </m:rPr>
                          <a:rPr lang="es-ES" b="0" i="0" smtClean="0">
                            <a:latin typeface="Cambria Math" panose="02040503050406030204" pitchFamily="18" charset="0"/>
                            <a:ea typeface="Cambria Math" panose="02040503050406030204" pitchFamily="18" charset="0"/>
                            <a:sym typeface="Symbol" panose="05050102010706020507" pitchFamily="18" charset="2"/>
                          </a:rPr>
                          <m:t>w</m:t>
                        </m:r>
                      </m:sub>
                    </m:sSub>
                    <m:d>
                      <m:dPr>
                        <m:ctrlPr>
                          <a:rPr lang="es-ES" b="0" i="1" smtClean="0">
                            <a:latin typeface="Cambria Math" panose="02040503050406030204" pitchFamily="18" charset="0"/>
                            <a:ea typeface="Cambria Math" panose="02040503050406030204" pitchFamily="18" charset="0"/>
                            <a:sym typeface="Symbol" panose="05050102010706020507" pitchFamily="18" charset="2"/>
                          </a:rPr>
                        </m:ctrlPr>
                      </m:dPr>
                      <m:e>
                        <m:r>
                          <a:rPr lang="es-ES" b="0" i="1" smtClean="0">
                            <a:latin typeface="Cambria Math" panose="02040503050406030204" pitchFamily="18" charset="0"/>
                            <a:ea typeface="Cambria Math" panose="02040503050406030204" pitchFamily="18" charset="0"/>
                            <a:sym typeface="Symbol" panose="05050102010706020507" pitchFamily="18" charset="2"/>
                          </a:rPr>
                          <m:t>𝑇</m:t>
                        </m:r>
                      </m:e>
                    </m:d>
                    <m:r>
                      <a:rPr lang="es-ES" b="0" i="1" smtClean="0">
                        <a:latin typeface="Cambria Math" panose="02040503050406030204" pitchFamily="18" charset="0"/>
                        <a:ea typeface="Cambria Math" panose="02040503050406030204" pitchFamily="18" charset="0"/>
                        <a:sym typeface="Symbol" panose="05050102010706020507" pitchFamily="18" charset="2"/>
                      </a:rPr>
                      <m:t>=1+</m:t>
                    </m:r>
                    <m:f>
                      <m:fPr>
                        <m:ctrlPr>
                          <a:rPr lang="es-ES" b="0" i="1" smtClean="0">
                            <a:latin typeface="Cambria Math" panose="02040503050406030204" pitchFamily="18" charset="0"/>
                            <a:ea typeface="Cambria Math" panose="02040503050406030204" pitchFamily="18" charset="0"/>
                            <a:sym typeface="Symbol" panose="05050102010706020507" pitchFamily="18" charset="2"/>
                          </a:rPr>
                        </m:ctrlPr>
                      </m:fPr>
                      <m:num>
                        <m:r>
                          <a:rPr lang="es-ES" b="0" i="1" smtClean="0">
                            <a:latin typeface="Cambria Math" panose="02040503050406030204" pitchFamily="18" charset="0"/>
                            <a:ea typeface="Cambria Math" panose="02040503050406030204" pitchFamily="18" charset="0"/>
                            <a:sym typeface="Symbol" panose="05050102010706020507" pitchFamily="18" charset="2"/>
                          </a:rPr>
                          <m:t>1</m:t>
                        </m:r>
                      </m:num>
                      <m:den>
                        <m:r>
                          <a:rPr lang="es-ES" b="0" i="1" smtClean="0">
                            <a:latin typeface="Cambria Math" panose="02040503050406030204" pitchFamily="18" charset="0"/>
                            <a:ea typeface="Cambria Math" panose="02040503050406030204" pitchFamily="18" charset="0"/>
                            <a:sym typeface="Symbol" panose="05050102010706020507" pitchFamily="18" charset="2"/>
                          </a:rPr>
                          <m:t>24</m:t>
                        </m:r>
                      </m:den>
                    </m:f>
                    <m:sSup>
                      <m:sSupPr>
                        <m:ctrlPr>
                          <a:rPr lang="es-ES" b="0" i="1" smtClean="0">
                            <a:latin typeface="Cambria Math" panose="02040503050406030204" pitchFamily="18" charset="0"/>
                            <a:ea typeface="Cambria Math" panose="02040503050406030204" pitchFamily="18" charset="0"/>
                            <a:sym typeface="Symbol" panose="05050102010706020507" pitchFamily="18" charset="2"/>
                          </a:rPr>
                        </m:ctrlPr>
                      </m:sSupPr>
                      <m:e>
                        <m:d>
                          <m:dPr>
                            <m:begChr m:val="|"/>
                            <m:endChr m:val="|"/>
                            <m:ctrlPr>
                              <a:rPr lang="es-ES" i="1">
                                <a:latin typeface="Cambria Math" panose="02040503050406030204" pitchFamily="18" charset="0"/>
                                <a:ea typeface="Cambria Math" panose="02040503050406030204" pitchFamily="18" charset="0"/>
                                <a:sym typeface="Symbol" panose="05050102010706020507" pitchFamily="18" charset="2"/>
                              </a:rPr>
                            </m:ctrlPr>
                          </m:dPr>
                          <m:e>
                            <m:f>
                              <m:fPr>
                                <m:ctrlPr>
                                  <a:rPr lang="es-ES" i="1">
                                    <a:latin typeface="Cambria Math" panose="02040503050406030204" pitchFamily="18" charset="0"/>
                                    <a:ea typeface="Cambria Math" panose="02040503050406030204" pitchFamily="18" charset="0"/>
                                    <a:sym typeface="Symbol" panose="05050102010706020507" pitchFamily="18" charset="2"/>
                                  </a:rPr>
                                </m:ctrlPr>
                              </m:fPr>
                              <m:num>
                                <m:r>
                                  <a:rPr lang="es-ES" i="1">
                                    <a:latin typeface="Cambria Math" panose="02040503050406030204" pitchFamily="18" charset="0"/>
                                    <a:ea typeface="Cambria Math" panose="02040503050406030204" pitchFamily="18" charset="0"/>
                                    <a:sym typeface="Symbol" panose="05050102010706020507" pitchFamily="18" charset="2"/>
                                  </a:rPr>
                                  <m:t>h</m:t>
                                </m:r>
                                <m:sSub>
                                  <m:sSubPr>
                                    <m:ctrlPr>
                                      <a:rPr lang="es-ES" i="1">
                                        <a:latin typeface="Cambria Math" panose="02040503050406030204" pitchFamily="18" charset="0"/>
                                        <a:ea typeface="Cambria Math" panose="02040503050406030204" pitchFamily="18" charset="0"/>
                                        <a:sym typeface="Symbol" panose="05050102010706020507" pitchFamily="18" charset="2"/>
                                      </a:rPr>
                                    </m:ctrlPr>
                                  </m:sSubPr>
                                  <m:e>
                                    <m:r>
                                      <a:rPr lang="es-ES" i="1">
                                        <a:latin typeface="Cambria Math" panose="02040503050406030204" pitchFamily="18" charset="0"/>
                                        <a:ea typeface="Cambria Math" panose="02040503050406030204" pitchFamily="18" charset="0"/>
                                        <a:sym typeface="Symbol" panose="05050102010706020507" pitchFamily="18" charset="2"/>
                                      </a:rPr>
                                      <m:t>𝜈</m:t>
                                    </m:r>
                                  </m:e>
                                  <m:sub>
                                    <m:r>
                                      <a:rPr lang="es-ES" i="1">
                                        <a:latin typeface="Cambria Math" panose="02040503050406030204" pitchFamily="18" charset="0"/>
                                        <a:ea typeface="Cambria Math" panose="02040503050406030204" pitchFamily="18" charset="0"/>
                                        <a:sym typeface="Symbol" panose="05050102010706020507" pitchFamily="18" charset="2"/>
                                      </a:rPr>
                                      <m:t>𝑠</m:t>
                                    </m:r>
                                  </m:sub>
                                </m:sSub>
                              </m:num>
                              <m:den>
                                <m:sSub>
                                  <m:sSubPr>
                                    <m:ctrlPr>
                                      <a:rPr lang="es-ES" i="1">
                                        <a:latin typeface="Cambria Math" panose="02040503050406030204" pitchFamily="18" charset="0"/>
                                        <a:ea typeface="Cambria Math" panose="02040503050406030204" pitchFamily="18" charset="0"/>
                                        <a:sym typeface="Symbol" panose="05050102010706020507" pitchFamily="18" charset="2"/>
                                      </a:rPr>
                                    </m:ctrlPr>
                                  </m:sSubPr>
                                  <m:e>
                                    <m:r>
                                      <a:rPr lang="es-ES" i="1">
                                        <a:latin typeface="Cambria Math" panose="02040503050406030204" pitchFamily="18" charset="0"/>
                                        <a:ea typeface="Cambria Math" panose="02040503050406030204" pitchFamily="18" charset="0"/>
                                        <a:sym typeface="Symbol" panose="05050102010706020507" pitchFamily="18" charset="2"/>
                                      </a:rPr>
                                      <m:t>𝑘</m:t>
                                    </m:r>
                                  </m:e>
                                  <m:sub>
                                    <m:r>
                                      <m:rPr>
                                        <m:sty m:val="p"/>
                                      </m:rPr>
                                      <a:rPr lang="es-ES">
                                        <a:latin typeface="Cambria Math" panose="02040503050406030204" pitchFamily="18" charset="0"/>
                                        <a:ea typeface="Cambria Math" panose="02040503050406030204" pitchFamily="18" charset="0"/>
                                        <a:sym typeface="Symbol" panose="05050102010706020507" pitchFamily="18" charset="2"/>
                                      </a:rPr>
                                      <m:t>B</m:t>
                                    </m:r>
                                  </m:sub>
                                </m:sSub>
                                <m:r>
                                  <a:rPr lang="es-ES" i="1">
                                    <a:latin typeface="Cambria Math" panose="02040503050406030204" pitchFamily="18" charset="0"/>
                                    <a:ea typeface="Cambria Math" panose="02040503050406030204" pitchFamily="18" charset="0"/>
                                    <a:sym typeface="Symbol" panose="05050102010706020507" pitchFamily="18" charset="2"/>
                                  </a:rPr>
                                  <m:t>𝑇</m:t>
                                </m:r>
                              </m:den>
                            </m:f>
                          </m:e>
                        </m:d>
                      </m:e>
                      <m:sup>
                        <m:r>
                          <a:rPr lang="es-ES" b="0" i="1" smtClean="0">
                            <a:latin typeface="Cambria Math" panose="02040503050406030204" pitchFamily="18" charset="0"/>
                            <a:ea typeface="Cambria Math" panose="02040503050406030204" pitchFamily="18" charset="0"/>
                            <a:sym typeface="Symbol" panose="05050102010706020507" pitchFamily="18" charset="2"/>
                          </a:rPr>
                          <m:t>2</m:t>
                        </m:r>
                      </m:sup>
                    </m:sSup>
                  </m:oMath>
                </a14:m>
                <a:r>
                  <a:rPr lang="en-GB" dirty="0">
                    <a:sym typeface="Symbol" panose="05050102010706020507" pitchFamily="18" charset="2"/>
                  </a:rPr>
                  <a:t>					(39)</a:t>
                </a:r>
              </a:p>
            </p:txBody>
          </p:sp>
        </mc:Choice>
        <mc:Fallback xmlns="">
          <p:sp>
            <p:nvSpPr>
              <p:cNvPr id="60" name="CuadroTexto 59">
                <a:extLst>
                  <a:ext uri="{FF2B5EF4-FFF2-40B4-BE49-F238E27FC236}">
                    <a16:creationId xmlns:a16="http://schemas.microsoft.com/office/drawing/2014/main" id="{BC771969-4317-4967-8A73-4E2D0D6B3EBC}"/>
                  </a:ext>
                </a:extLst>
              </p:cNvPr>
              <p:cNvSpPr txBox="1">
                <a:spLocks noRot="1" noChangeAspect="1" noMove="1" noResize="1" noEditPoints="1" noAdjustHandles="1" noChangeArrowheads="1" noChangeShapeType="1" noTextEdit="1"/>
              </p:cNvSpPr>
              <p:nvPr/>
            </p:nvSpPr>
            <p:spPr>
              <a:xfrm>
                <a:off x="356468" y="747422"/>
                <a:ext cx="8656804" cy="1371337"/>
              </a:xfrm>
              <a:prstGeom prst="rect">
                <a:avLst/>
              </a:prstGeom>
              <a:blipFill>
                <a:blip r:embed="rId3"/>
                <a:stretch>
                  <a:fillRect l="-439" t="-1835"/>
                </a:stretch>
              </a:blipFill>
            </p:spPr>
            <p:txBody>
              <a:bodyPr/>
              <a:lstStyle/>
              <a:p>
                <a:r>
                  <a:rPr lang="en-GB">
                    <a:noFill/>
                  </a:rPr>
                  <a:t> </a:t>
                </a:r>
              </a:p>
            </p:txBody>
          </p:sp>
        </mc:Fallback>
      </mc:AlternateContent>
      <p:sp>
        <p:nvSpPr>
          <p:cNvPr id="2" name="Marcador de número de diapositiva 1">
            <a:extLst>
              <a:ext uri="{FF2B5EF4-FFF2-40B4-BE49-F238E27FC236}">
                <a16:creationId xmlns:a16="http://schemas.microsoft.com/office/drawing/2014/main" id="{94414DF2-F501-4D25-9D0D-435F34955472}"/>
              </a:ext>
            </a:extLst>
          </p:cNvPr>
          <p:cNvSpPr>
            <a:spLocks noGrp="1"/>
          </p:cNvSpPr>
          <p:nvPr>
            <p:ph type="sldNum" sz="quarter" idx="12"/>
          </p:nvPr>
        </p:nvSpPr>
        <p:spPr/>
        <p:txBody>
          <a:bodyPr/>
          <a:lstStyle/>
          <a:p>
            <a:fld id="{DFA4F046-044E-46E9-9F2A-D598350E22B2}" type="slidenum">
              <a:rPr lang="es-ES" smtClean="0"/>
              <a:t>24</a:t>
            </a:fld>
            <a:endParaRPr lang="es-ES"/>
          </a:p>
        </p:txBody>
      </p:sp>
      <mc:AlternateContent xmlns:mc="http://schemas.openxmlformats.org/markup-compatibility/2006" xmlns:a14="http://schemas.microsoft.com/office/drawing/2010/main">
        <mc:Choice Requires="a14">
          <p:sp>
            <p:nvSpPr>
              <p:cNvPr id="3" name="CuadroTexto 2">
                <a:extLst>
                  <a:ext uri="{FF2B5EF4-FFF2-40B4-BE49-F238E27FC236}">
                    <a16:creationId xmlns:a16="http://schemas.microsoft.com/office/drawing/2014/main" id="{5DDA5A2D-138F-3843-90D1-092FF5B684D2}"/>
                  </a:ext>
                </a:extLst>
              </p:cNvPr>
              <p:cNvSpPr txBox="1"/>
              <p:nvPr/>
            </p:nvSpPr>
            <p:spPr>
              <a:xfrm>
                <a:off x="356468" y="2351106"/>
                <a:ext cx="8656803" cy="1776127"/>
              </a:xfrm>
              <a:prstGeom prst="rect">
                <a:avLst/>
              </a:prstGeom>
              <a:noFill/>
            </p:spPr>
            <p:txBody>
              <a:bodyPr wrap="square" rtlCol="0">
                <a:spAutoFit/>
              </a:bodyPr>
              <a:lstStyle/>
              <a:p>
                <a:pPr>
                  <a:spcBef>
                    <a:spcPts val="600"/>
                  </a:spcBef>
                  <a:spcAft>
                    <a:spcPts val="1200"/>
                  </a:spcAft>
                </a:pPr>
                <a:r>
                  <a:rPr lang="en-GB" dirty="0">
                    <a:sym typeface="Symbol" panose="05050102010706020507" pitchFamily="18" charset="2"/>
                  </a:rPr>
                  <a:t>Within the one-dimensional Schrödinger equation approach, a more accurate representation of </a:t>
                </a:r>
                <a:r>
                  <a:rPr lang="en-GB" i="1" dirty="0">
                    <a:sym typeface="Symbol" panose="05050102010706020507" pitchFamily="18" charset="2"/>
                  </a:rPr>
                  <a:t>V</a:t>
                </a:r>
                <a:r>
                  <a:rPr lang="en-GB" dirty="0">
                    <a:sym typeface="Symbol" panose="05050102010706020507" pitchFamily="18" charset="2"/>
                  </a:rPr>
                  <a:t>(</a:t>
                </a:r>
                <a:r>
                  <a:rPr lang="en-GB" i="1" dirty="0">
                    <a:sym typeface="Symbol" panose="05050102010706020507" pitchFamily="18" charset="2"/>
                  </a:rPr>
                  <a:t>s</a:t>
                </a:r>
                <a:r>
                  <a:rPr lang="en-GB" dirty="0">
                    <a:sym typeface="Symbol" panose="05050102010706020507" pitchFamily="18" charset="2"/>
                  </a:rPr>
                  <a:t>) entails using the </a:t>
                </a:r>
                <a:r>
                  <a:rPr lang="en-GB" dirty="0">
                    <a:solidFill>
                      <a:srgbClr val="FF0000"/>
                    </a:solidFill>
                    <a:sym typeface="Symbol" panose="05050102010706020507" pitchFamily="18" charset="2"/>
                  </a:rPr>
                  <a:t>ground-state, vibrationally adiabatic potential</a:t>
                </a:r>
                <a:r>
                  <a:rPr lang="en-GB" dirty="0">
                    <a:sym typeface="Symbol" panose="05050102010706020507" pitchFamily="18" charset="2"/>
                  </a:rPr>
                  <a:t>:</a:t>
                </a:r>
              </a:p>
              <a:p>
                <a:pPr>
                  <a:spcBef>
                    <a:spcPts val="600"/>
                  </a:spcBef>
                  <a:spcAft>
                    <a:spcPts val="1200"/>
                  </a:spcAft>
                </a:pPr>
                <a:r>
                  <a:rPr lang="en-GB" dirty="0">
                    <a:sym typeface="Symbol" panose="05050102010706020507" pitchFamily="18" charset="2"/>
                  </a:rPr>
                  <a:t>	</a:t>
                </a:r>
                <a14:m>
                  <m:oMath xmlns:m="http://schemas.openxmlformats.org/officeDocument/2006/math">
                    <m:sSubSup>
                      <m:sSubSupPr>
                        <m:ctrlPr>
                          <a:rPr lang="en-GB" i="1">
                            <a:latin typeface="Cambria Math" panose="02040503050406030204" pitchFamily="18" charset="0"/>
                            <a:sym typeface="Symbol" panose="05050102010706020507" pitchFamily="18" charset="2"/>
                          </a:rPr>
                        </m:ctrlPr>
                      </m:sSubSupPr>
                      <m:e>
                        <m:r>
                          <a:rPr lang="es-ES" i="1">
                            <a:latin typeface="Cambria Math" panose="02040503050406030204" pitchFamily="18" charset="0"/>
                            <a:sym typeface="Symbol" panose="05050102010706020507" pitchFamily="18" charset="2"/>
                          </a:rPr>
                          <m:t>𝑉</m:t>
                        </m:r>
                      </m:e>
                      <m:sub>
                        <m:r>
                          <a:rPr lang="es-ES" i="1">
                            <a:latin typeface="Cambria Math" panose="02040503050406030204" pitchFamily="18" charset="0"/>
                            <a:sym typeface="Symbol" panose="05050102010706020507" pitchFamily="18" charset="2"/>
                          </a:rPr>
                          <m:t>𝑎</m:t>
                        </m:r>
                      </m:sub>
                      <m:sup>
                        <m:r>
                          <a:rPr lang="es-ES" i="1">
                            <a:latin typeface="Cambria Math" panose="02040503050406030204" pitchFamily="18" charset="0"/>
                            <a:sym typeface="Symbol" panose="05050102010706020507" pitchFamily="18" charset="2"/>
                          </a:rPr>
                          <m:t>𝐺</m:t>
                        </m:r>
                      </m:sup>
                    </m:sSubSup>
                    <m:r>
                      <a:rPr lang="es-ES" i="1">
                        <a:latin typeface="Cambria Math" panose="02040503050406030204" pitchFamily="18" charset="0"/>
                        <a:sym typeface="Symbol" panose="05050102010706020507" pitchFamily="18" charset="2"/>
                      </a:rPr>
                      <m:t>=</m:t>
                    </m:r>
                    <m:sSub>
                      <m:sSubPr>
                        <m:ctrlPr>
                          <a:rPr lang="es-ES" i="1">
                            <a:latin typeface="Cambria Math" panose="02040503050406030204" pitchFamily="18" charset="0"/>
                            <a:sym typeface="Symbol" panose="05050102010706020507" pitchFamily="18" charset="2"/>
                          </a:rPr>
                        </m:ctrlPr>
                      </m:sSubPr>
                      <m:e>
                        <m:r>
                          <a:rPr lang="es-ES" i="1">
                            <a:latin typeface="Cambria Math" panose="02040503050406030204" pitchFamily="18" charset="0"/>
                            <a:sym typeface="Symbol" panose="05050102010706020507" pitchFamily="18" charset="2"/>
                          </a:rPr>
                          <m:t>𝑉</m:t>
                        </m:r>
                      </m:e>
                      <m:sub>
                        <m:r>
                          <m:rPr>
                            <m:sty m:val="p"/>
                          </m:rPr>
                          <a:rPr lang="es-ES">
                            <a:latin typeface="Cambria Math" panose="02040503050406030204" pitchFamily="18" charset="0"/>
                            <a:sym typeface="Symbol" panose="05050102010706020507" pitchFamily="18" charset="2"/>
                          </a:rPr>
                          <m:t>MEP</m:t>
                        </m:r>
                      </m:sub>
                    </m:sSub>
                    <m:d>
                      <m:dPr>
                        <m:ctrlPr>
                          <a:rPr lang="es-ES" i="1">
                            <a:latin typeface="Cambria Math" panose="02040503050406030204" pitchFamily="18" charset="0"/>
                            <a:sym typeface="Symbol" panose="05050102010706020507" pitchFamily="18" charset="2"/>
                          </a:rPr>
                        </m:ctrlPr>
                      </m:dPr>
                      <m:e>
                        <m:r>
                          <a:rPr lang="es-ES" i="1">
                            <a:latin typeface="Cambria Math" panose="02040503050406030204" pitchFamily="18" charset="0"/>
                            <a:sym typeface="Symbol" panose="05050102010706020507" pitchFamily="18" charset="2"/>
                          </a:rPr>
                          <m:t>𝑠</m:t>
                        </m:r>
                      </m:e>
                    </m:d>
                    <m:r>
                      <a:rPr lang="es-ES" i="1">
                        <a:latin typeface="Cambria Math" panose="02040503050406030204" pitchFamily="18" charset="0"/>
                        <a:sym typeface="Symbol" panose="05050102010706020507" pitchFamily="18" charset="2"/>
                      </a:rPr>
                      <m:t>+</m:t>
                    </m:r>
                    <m:nary>
                      <m:naryPr>
                        <m:chr m:val="∑"/>
                        <m:ctrlPr>
                          <a:rPr lang="es-ES" i="1">
                            <a:latin typeface="Cambria Math" panose="02040503050406030204" pitchFamily="18" charset="0"/>
                            <a:sym typeface="Symbol" panose="05050102010706020507" pitchFamily="18" charset="2"/>
                          </a:rPr>
                        </m:ctrlPr>
                      </m:naryPr>
                      <m:sub>
                        <m:r>
                          <m:rPr>
                            <m:brk m:alnAt="23"/>
                          </m:rPr>
                          <a:rPr lang="es-ES" i="1">
                            <a:latin typeface="Cambria Math" panose="02040503050406030204" pitchFamily="18" charset="0"/>
                            <a:sym typeface="Symbol" panose="05050102010706020507" pitchFamily="18" charset="2"/>
                          </a:rPr>
                          <m:t>𝑖</m:t>
                        </m:r>
                        <m:r>
                          <a:rPr lang="es-ES" i="1">
                            <a:latin typeface="Cambria Math" panose="02040503050406030204" pitchFamily="18" charset="0"/>
                            <a:sym typeface="Symbol" panose="05050102010706020507" pitchFamily="18" charset="2"/>
                          </a:rPr>
                          <m:t>=1</m:t>
                        </m:r>
                      </m:sub>
                      <m:sup>
                        <m:r>
                          <a:rPr lang="es-ES" i="1">
                            <a:latin typeface="Cambria Math" panose="02040503050406030204" pitchFamily="18" charset="0"/>
                            <a:sym typeface="Symbol" panose="05050102010706020507" pitchFamily="18" charset="2"/>
                          </a:rPr>
                          <m:t>3</m:t>
                        </m:r>
                        <m:r>
                          <a:rPr lang="es-ES" i="1">
                            <a:latin typeface="Cambria Math" panose="02040503050406030204" pitchFamily="18" charset="0"/>
                            <a:sym typeface="Symbol" panose="05050102010706020507" pitchFamily="18" charset="2"/>
                          </a:rPr>
                          <m:t>𝑁</m:t>
                        </m:r>
                        <m:r>
                          <a:rPr lang="es-ES" i="1">
                            <a:latin typeface="Cambria Math" panose="02040503050406030204" pitchFamily="18" charset="0"/>
                            <a:sym typeface="Symbol" panose="05050102010706020507" pitchFamily="18" charset="2"/>
                          </a:rPr>
                          <m:t>−7</m:t>
                        </m:r>
                      </m:sup>
                      <m:e>
                        <m:f>
                          <m:fPr>
                            <m:ctrlPr>
                              <a:rPr lang="es-ES" i="1">
                                <a:latin typeface="Cambria Math" panose="02040503050406030204" pitchFamily="18" charset="0"/>
                                <a:sym typeface="Symbol" panose="05050102010706020507" pitchFamily="18" charset="2"/>
                              </a:rPr>
                            </m:ctrlPr>
                          </m:fPr>
                          <m:num>
                            <m:r>
                              <a:rPr lang="es-ES" i="1">
                                <a:latin typeface="Cambria Math" panose="02040503050406030204" pitchFamily="18" charset="0"/>
                                <a:sym typeface="Symbol" panose="05050102010706020507" pitchFamily="18" charset="2"/>
                              </a:rPr>
                              <m:t>1</m:t>
                            </m:r>
                          </m:num>
                          <m:den>
                            <m:r>
                              <a:rPr lang="es-ES" i="1">
                                <a:latin typeface="Cambria Math" panose="02040503050406030204" pitchFamily="18" charset="0"/>
                                <a:sym typeface="Symbol" panose="05050102010706020507" pitchFamily="18" charset="2"/>
                              </a:rPr>
                              <m:t>2</m:t>
                            </m:r>
                          </m:den>
                        </m:f>
                        <m:r>
                          <a:rPr lang="es-ES" i="1">
                            <a:latin typeface="Cambria Math" panose="02040503050406030204" pitchFamily="18" charset="0"/>
                            <a:sym typeface="Symbol" panose="05050102010706020507" pitchFamily="18" charset="2"/>
                          </a:rPr>
                          <m:t>h</m:t>
                        </m:r>
                        <m:sSub>
                          <m:sSubPr>
                            <m:ctrlPr>
                              <a:rPr lang="es-ES" i="1">
                                <a:latin typeface="Cambria Math" panose="02040503050406030204" pitchFamily="18" charset="0"/>
                                <a:sym typeface="Symbol" panose="05050102010706020507" pitchFamily="18" charset="2"/>
                              </a:rPr>
                            </m:ctrlPr>
                          </m:sSubPr>
                          <m:e>
                            <m:r>
                              <a:rPr lang="es-ES" i="1">
                                <a:latin typeface="Cambria Math" panose="02040503050406030204" pitchFamily="18" charset="0"/>
                                <a:ea typeface="Cambria Math" panose="02040503050406030204" pitchFamily="18" charset="0"/>
                                <a:sym typeface="Symbol" panose="05050102010706020507" pitchFamily="18" charset="2"/>
                              </a:rPr>
                              <m:t>𝜈</m:t>
                            </m:r>
                          </m:e>
                          <m:sub>
                            <m:r>
                              <a:rPr lang="es-ES" i="1">
                                <a:latin typeface="Cambria Math" panose="02040503050406030204" pitchFamily="18" charset="0"/>
                                <a:sym typeface="Symbol" panose="05050102010706020507" pitchFamily="18" charset="2"/>
                              </a:rPr>
                              <m:t>𝑖</m:t>
                            </m:r>
                          </m:sub>
                        </m:sSub>
                        <m:r>
                          <a:rPr lang="es-ES" i="1">
                            <a:latin typeface="Cambria Math" panose="02040503050406030204" pitchFamily="18" charset="0"/>
                            <a:sym typeface="Symbol" panose="05050102010706020507" pitchFamily="18" charset="2"/>
                          </a:rPr>
                          <m:t>(</m:t>
                        </m:r>
                        <m:r>
                          <a:rPr lang="es-ES" i="1">
                            <a:latin typeface="Cambria Math" panose="02040503050406030204" pitchFamily="18" charset="0"/>
                            <a:sym typeface="Symbol" panose="05050102010706020507" pitchFamily="18" charset="2"/>
                          </a:rPr>
                          <m:t>𝑠</m:t>
                        </m:r>
                        <m:r>
                          <a:rPr lang="es-ES" i="1">
                            <a:latin typeface="Cambria Math" panose="02040503050406030204" pitchFamily="18" charset="0"/>
                            <a:sym typeface="Symbol" panose="05050102010706020507" pitchFamily="18" charset="2"/>
                          </a:rPr>
                          <m:t>)</m:t>
                        </m:r>
                      </m:e>
                    </m:nary>
                  </m:oMath>
                </a14:m>
                <a:r>
                  <a:rPr lang="en-GB" dirty="0">
                    <a:sym typeface="Symbol" panose="05050102010706020507" pitchFamily="18" charset="2"/>
                  </a:rPr>
                  <a:t>				(40)</a:t>
                </a:r>
              </a:p>
              <a:p>
                <a:pPr>
                  <a:spcBef>
                    <a:spcPts val="600"/>
                  </a:spcBef>
                  <a:spcAft>
                    <a:spcPts val="1200"/>
                  </a:spcAft>
                </a:pPr>
                <a:r>
                  <a:rPr lang="en-GB" dirty="0">
                    <a:sym typeface="Symbol" panose="05050102010706020507" pitchFamily="18" charset="2"/>
                  </a:rPr>
                  <a:t>where the </a:t>
                </a:r>
                <a14:m>
                  <m:oMath xmlns:m="http://schemas.openxmlformats.org/officeDocument/2006/math">
                    <m:sSub>
                      <m:sSubPr>
                        <m:ctrlPr>
                          <a:rPr lang="es-ES" i="1">
                            <a:latin typeface="Cambria Math" panose="02040503050406030204" pitchFamily="18" charset="0"/>
                            <a:sym typeface="Symbol" panose="05050102010706020507" pitchFamily="18" charset="2"/>
                          </a:rPr>
                        </m:ctrlPr>
                      </m:sSubPr>
                      <m:e>
                        <m:r>
                          <a:rPr lang="es-ES" i="1">
                            <a:latin typeface="Cambria Math" panose="02040503050406030204" pitchFamily="18" charset="0"/>
                            <a:ea typeface="Cambria Math" panose="02040503050406030204" pitchFamily="18" charset="0"/>
                            <a:sym typeface="Symbol" panose="05050102010706020507" pitchFamily="18" charset="2"/>
                          </a:rPr>
                          <m:t>𝜈</m:t>
                        </m:r>
                      </m:e>
                      <m:sub>
                        <m:r>
                          <a:rPr lang="es-ES" i="1">
                            <a:latin typeface="Cambria Math" panose="02040503050406030204" pitchFamily="18" charset="0"/>
                            <a:sym typeface="Symbol" panose="05050102010706020507" pitchFamily="18" charset="2"/>
                          </a:rPr>
                          <m:t>𝑖</m:t>
                        </m:r>
                      </m:sub>
                    </m:sSub>
                    <m:r>
                      <a:rPr lang="es-ES" i="1">
                        <a:latin typeface="Cambria Math" panose="02040503050406030204" pitchFamily="18" charset="0"/>
                        <a:sym typeface="Symbol" panose="05050102010706020507" pitchFamily="18" charset="2"/>
                      </a:rPr>
                      <m:t>(</m:t>
                    </m:r>
                    <m:r>
                      <a:rPr lang="es-ES" i="1">
                        <a:latin typeface="Cambria Math" panose="02040503050406030204" pitchFamily="18" charset="0"/>
                        <a:sym typeface="Symbol" panose="05050102010706020507" pitchFamily="18" charset="2"/>
                      </a:rPr>
                      <m:t>𝑠</m:t>
                    </m:r>
                    <m:r>
                      <a:rPr lang="es-ES" i="1">
                        <a:latin typeface="Cambria Math" panose="02040503050406030204" pitchFamily="18" charset="0"/>
                        <a:sym typeface="Symbol" panose="05050102010706020507" pitchFamily="18" charset="2"/>
                      </a:rPr>
                      <m:t>)</m:t>
                    </m:r>
                  </m:oMath>
                </a14:m>
                <a:r>
                  <a:rPr lang="en-GB" dirty="0">
                    <a:sym typeface="Symbol" panose="05050102010706020507" pitchFamily="18" charset="2"/>
                  </a:rPr>
                  <a:t> are the projected frequencies along the MEP.</a:t>
                </a:r>
              </a:p>
            </p:txBody>
          </p:sp>
        </mc:Choice>
        <mc:Fallback xmlns="">
          <p:sp>
            <p:nvSpPr>
              <p:cNvPr id="3" name="CuadroTexto 2">
                <a:extLst>
                  <a:ext uri="{FF2B5EF4-FFF2-40B4-BE49-F238E27FC236}">
                    <a16:creationId xmlns:a16="http://schemas.microsoft.com/office/drawing/2014/main" id="{5DDA5A2D-138F-3843-90D1-092FF5B684D2}"/>
                  </a:ext>
                </a:extLst>
              </p:cNvPr>
              <p:cNvSpPr txBox="1">
                <a:spLocks noRot="1" noChangeAspect="1" noMove="1" noResize="1" noEditPoints="1" noAdjustHandles="1" noChangeArrowheads="1" noChangeShapeType="1" noTextEdit="1"/>
              </p:cNvSpPr>
              <p:nvPr/>
            </p:nvSpPr>
            <p:spPr>
              <a:xfrm>
                <a:off x="356468" y="2351106"/>
                <a:ext cx="8656803" cy="1776127"/>
              </a:xfrm>
              <a:prstGeom prst="rect">
                <a:avLst/>
              </a:prstGeom>
              <a:blipFill>
                <a:blip r:embed="rId4"/>
                <a:stretch>
                  <a:fillRect l="-439" t="-1418" b="-4965"/>
                </a:stretch>
              </a:blipFill>
            </p:spPr>
            <p:txBody>
              <a:bodyPr/>
              <a:lstStyle/>
              <a:p>
                <a:r>
                  <a:rPr lang="en-GB">
                    <a:noFill/>
                  </a:rPr>
                  <a:t> </a:t>
                </a:r>
              </a:p>
            </p:txBody>
          </p:sp>
        </mc:Fallback>
      </mc:AlternateContent>
      <p:sp>
        <p:nvSpPr>
          <p:cNvPr id="4" name="CuadroTexto 3">
            <a:extLst>
              <a:ext uri="{FF2B5EF4-FFF2-40B4-BE49-F238E27FC236}">
                <a16:creationId xmlns:a16="http://schemas.microsoft.com/office/drawing/2014/main" id="{A20990B8-361E-024B-B84B-94C05CF6FCE5}"/>
              </a:ext>
            </a:extLst>
          </p:cNvPr>
          <p:cNvSpPr txBox="1"/>
          <p:nvPr/>
        </p:nvSpPr>
        <p:spPr>
          <a:xfrm>
            <a:off x="356468" y="4267200"/>
            <a:ext cx="8787529" cy="2277547"/>
          </a:xfrm>
          <a:prstGeom prst="rect">
            <a:avLst/>
          </a:prstGeom>
          <a:noFill/>
        </p:spPr>
        <p:txBody>
          <a:bodyPr wrap="square" rtlCol="0">
            <a:spAutoFit/>
          </a:bodyPr>
          <a:lstStyle/>
          <a:p>
            <a:pPr>
              <a:spcBef>
                <a:spcPts val="600"/>
              </a:spcBef>
              <a:spcAft>
                <a:spcPts val="1200"/>
              </a:spcAft>
            </a:pPr>
            <a:r>
              <a:rPr lang="en-GB" dirty="0">
                <a:sym typeface="Symbol" panose="05050102010706020507" pitchFamily="18" charset="2"/>
              </a:rPr>
              <a:t>The one-dimensional approach is, in general, a very poor approximation, and more accurate treatments must include the couplings with the internal degrees of freedom. The calculation of </a:t>
            </a:r>
            <a:r>
              <a:rPr lang="en-GB" dirty="0">
                <a:solidFill>
                  <a:srgbClr val="FF0000"/>
                </a:solidFill>
                <a:sym typeface="Symbol" panose="05050102010706020507" pitchFamily="18" charset="2"/>
              </a:rPr>
              <a:t>multidimensional </a:t>
            </a:r>
            <a:r>
              <a:rPr lang="en-GB" dirty="0">
                <a:sym typeface="Symbol" panose="05050102010706020507" pitchFamily="18" charset="2"/>
              </a:rPr>
              <a:t>tunnelling transmission coefficients are carried out by using </a:t>
            </a:r>
            <a:r>
              <a:rPr lang="en-GB" dirty="0">
                <a:solidFill>
                  <a:srgbClr val="FF0000"/>
                </a:solidFill>
                <a:sym typeface="Symbol" panose="05050102010706020507" pitchFamily="18" charset="2"/>
              </a:rPr>
              <a:t>semiclassical methods</a:t>
            </a:r>
            <a:r>
              <a:rPr lang="en-GB" dirty="0">
                <a:sym typeface="Symbol" panose="05050102010706020507" pitchFamily="18" charset="2"/>
              </a:rPr>
              <a:t>.</a:t>
            </a:r>
            <a:r>
              <a:rPr lang="en-GB" baseline="30000" dirty="0">
                <a:sym typeface="Symbol" panose="05050102010706020507" pitchFamily="18" charset="2"/>
              </a:rPr>
              <a:t>1</a:t>
            </a:r>
            <a:endParaRPr lang="en-GB" dirty="0">
              <a:sym typeface="Symbol" panose="05050102010706020507" pitchFamily="18" charset="2"/>
            </a:endParaRPr>
          </a:p>
          <a:p>
            <a:pPr>
              <a:spcBef>
                <a:spcPts val="600"/>
              </a:spcBef>
              <a:spcAft>
                <a:spcPts val="1200"/>
              </a:spcAft>
            </a:pPr>
            <a:endParaRPr lang="en-GB" baseline="30000" dirty="0">
              <a:sym typeface="Symbol" panose="05050102010706020507" pitchFamily="18" charset="2"/>
            </a:endParaRPr>
          </a:p>
          <a:p>
            <a:pPr>
              <a:spcBef>
                <a:spcPts val="600"/>
              </a:spcBef>
              <a:spcAft>
                <a:spcPts val="1200"/>
              </a:spcAft>
            </a:pPr>
            <a:r>
              <a:rPr lang="en-US" sz="1400" baseline="30000" dirty="0"/>
              <a:t>1</a:t>
            </a:r>
            <a:r>
              <a:rPr lang="en-US" sz="1400" dirty="0"/>
              <a:t> A. Fernández-Ramos, B. A. Ellingson, B. C. Garrett and Donald G. </a:t>
            </a:r>
            <a:r>
              <a:rPr lang="en-US" sz="1400" dirty="0" err="1"/>
              <a:t>Truhlar</a:t>
            </a:r>
            <a:r>
              <a:rPr lang="en-US" sz="1400" dirty="0"/>
              <a:t>, in </a:t>
            </a:r>
            <a:r>
              <a:rPr lang="en-US" sz="1400" i="1" dirty="0"/>
              <a:t>Reviews in Computational Chemistry</a:t>
            </a:r>
            <a:r>
              <a:rPr lang="en-US" sz="1400" dirty="0"/>
              <a:t>, Vol. 23, ed., John Wiley &amp; Sons, Inc., Hoboken, NJ (2007).</a:t>
            </a:r>
          </a:p>
        </p:txBody>
      </p:sp>
      <p:sp>
        <p:nvSpPr>
          <p:cNvPr id="9" name="CuadroTexto 8">
            <a:extLst>
              <a:ext uri="{FF2B5EF4-FFF2-40B4-BE49-F238E27FC236}">
                <a16:creationId xmlns:a16="http://schemas.microsoft.com/office/drawing/2014/main" id="{972B928B-D33A-4DEA-BC89-F2917900B3ED}"/>
              </a:ext>
            </a:extLst>
          </p:cNvPr>
          <p:cNvSpPr txBox="1"/>
          <p:nvPr/>
        </p:nvSpPr>
        <p:spPr>
          <a:xfrm>
            <a:off x="0" y="6585789"/>
            <a:ext cx="9144000" cy="276999"/>
          </a:xfrm>
          <a:prstGeom prst="rect">
            <a:avLst/>
          </a:prstGeom>
          <a:solidFill>
            <a:schemeClr val="accent2"/>
          </a:solidFill>
        </p:spPr>
        <p:txBody>
          <a:bodyPr wrap="square" rtlCol="0">
            <a:spAutoFit/>
          </a:bodyPr>
          <a:lstStyle/>
          <a:p>
            <a:r>
              <a:rPr lang="es-ES" sz="1200" b="1" dirty="0">
                <a:solidFill>
                  <a:schemeClr val="bg1"/>
                </a:solidFill>
              </a:rPr>
              <a:t>(</a:t>
            </a:r>
            <a:r>
              <a:rPr lang="es-ES" sz="1200" b="1" dirty="0" err="1">
                <a:solidFill>
                  <a:schemeClr val="bg1"/>
                </a:solidFill>
              </a:rPr>
              <a:t>Statistical</a:t>
            </a:r>
            <a:r>
              <a:rPr lang="es-ES" sz="1200" b="1" dirty="0">
                <a:solidFill>
                  <a:schemeClr val="bg1"/>
                </a:solidFill>
              </a:rPr>
              <a:t>) </a:t>
            </a:r>
            <a:r>
              <a:rPr lang="es-ES" sz="1200" b="1" dirty="0" err="1">
                <a:solidFill>
                  <a:schemeClr val="bg1"/>
                </a:solidFill>
              </a:rPr>
              <a:t>Reaction</a:t>
            </a:r>
            <a:r>
              <a:rPr lang="es-ES" sz="1200" b="1" dirty="0">
                <a:solidFill>
                  <a:schemeClr val="bg1"/>
                </a:solidFill>
              </a:rPr>
              <a:t> </a:t>
            </a:r>
            <a:r>
              <a:rPr lang="es-ES" sz="1200" b="1" dirty="0" err="1">
                <a:solidFill>
                  <a:schemeClr val="bg1"/>
                </a:solidFill>
              </a:rPr>
              <a:t>Rate</a:t>
            </a:r>
            <a:r>
              <a:rPr lang="es-ES" sz="1200" b="1" dirty="0">
                <a:solidFill>
                  <a:schemeClr val="bg1"/>
                </a:solidFill>
              </a:rPr>
              <a:t> </a:t>
            </a:r>
            <a:r>
              <a:rPr lang="es-ES" sz="1200" b="1" dirty="0" err="1">
                <a:solidFill>
                  <a:schemeClr val="bg1"/>
                </a:solidFill>
              </a:rPr>
              <a:t>Theories</a:t>
            </a:r>
            <a:endParaRPr lang="es-ES" sz="1200" b="1" dirty="0">
              <a:solidFill>
                <a:schemeClr val="bg1"/>
              </a:solidFill>
            </a:endParaRPr>
          </a:p>
        </p:txBody>
      </p:sp>
    </p:spTree>
    <p:extLst>
      <p:ext uri="{BB962C8B-B14F-4D97-AF65-F5344CB8AC3E}">
        <p14:creationId xmlns:p14="http://schemas.microsoft.com/office/powerpoint/2010/main" val="4100329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7" descr="plot2d">
            <a:extLst>
              <a:ext uri="{FF2B5EF4-FFF2-40B4-BE49-F238E27FC236}">
                <a16:creationId xmlns:a16="http://schemas.microsoft.com/office/drawing/2014/main" id="{E92E2F61-9140-466C-A188-8121D58BC99C}"/>
              </a:ext>
            </a:extLst>
          </p:cNvPr>
          <p:cNvPicPr>
            <a:picLocks noChangeAspect="1" noChangeArrowheads="1"/>
          </p:cNvPicPr>
          <p:nvPr/>
        </p:nvPicPr>
        <p:blipFill>
          <a:blip r:embed="rId3"/>
          <a:srcRect l="24033" t="5875" r="6638" b="11604"/>
          <a:stretch>
            <a:fillRect/>
          </a:stretch>
        </p:blipFill>
        <p:spPr bwMode="auto">
          <a:xfrm>
            <a:off x="4451535" y="801598"/>
            <a:ext cx="4472333" cy="4156254"/>
          </a:xfrm>
          <a:prstGeom prst="rect">
            <a:avLst/>
          </a:prstGeom>
          <a:noFill/>
        </p:spPr>
      </p:pic>
      <p:grpSp>
        <p:nvGrpSpPr>
          <p:cNvPr id="45" name="Group 21">
            <a:extLst>
              <a:ext uri="{FF2B5EF4-FFF2-40B4-BE49-F238E27FC236}">
                <a16:creationId xmlns:a16="http://schemas.microsoft.com/office/drawing/2014/main" id="{71D72893-D8B1-4AF4-BA23-9C367E50959A}"/>
              </a:ext>
            </a:extLst>
          </p:cNvPr>
          <p:cNvGrpSpPr>
            <a:grpSpLocks/>
          </p:cNvGrpSpPr>
          <p:nvPr/>
        </p:nvGrpSpPr>
        <p:grpSpPr bwMode="auto">
          <a:xfrm>
            <a:off x="5279762" y="5310319"/>
            <a:ext cx="2068513" cy="1285875"/>
            <a:chOff x="3408" y="2112"/>
            <a:chExt cx="1200" cy="733"/>
          </a:xfrm>
        </p:grpSpPr>
        <p:pic>
          <p:nvPicPr>
            <p:cNvPr id="46" name="Picture 22" descr="f1">
              <a:extLst>
                <a:ext uri="{FF2B5EF4-FFF2-40B4-BE49-F238E27FC236}">
                  <a16:creationId xmlns:a16="http://schemas.microsoft.com/office/drawing/2014/main" id="{02806B8C-D7F2-4429-A24C-899641C3216D}"/>
                </a:ext>
              </a:extLst>
            </p:cNvPr>
            <p:cNvPicPr>
              <a:picLocks noChangeAspect="1" noChangeArrowheads="1"/>
            </p:cNvPicPr>
            <p:nvPr/>
          </p:nvPicPr>
          <p:blipFill>
            <a:blip r:embed="rId4"/>
            <a:srcRect l="38734" t="26230" r="7635" b="25684"/>
            <a:stretch>
              <a:fillRect/>
            </a:stretch>
          </p:blipFill>
          <p:spPr bwMode="auto">
            <a:xfrm>
              <a:off x="3408" y="2112"/>
              <a:ext cx="1200" cy="733"/>
            </a:xfrm>
            <a:prstGeom prst="rect">
              <a:avLst/>
            </a:prstGeom>
            <a:noFill/>
          </p:spPr>
        </p:pic>
        <p:sp>
          <p:nvSpPr>
            <p:cNvPr id="47" name="Line 23">
              <a:extLst>
                <a:ext uri="{FF2B5EF4-FFF2-40B4-BE49-F238E27FC236}">
                  <a16:creationId xmlns:a16="http://schemas.microsoft.com/office/drawing/2014/main" id="{92C104E3-1D96-4BA3-918C-44824AEE970F}"/>
                </a:ext>
              </a:extLst>
            </p:cNvPr>
            <p:cNvSpPr>
              <a:spLocks noChangeShapeType="1"/>
            </p:cNvSpPr>
            <p:nvPr/>
          </p:nvSpPr>
          <p:spPr bwMode="auto">
            <a:xfrm flipH="1" flipV="1">
              <a:off x="3870" y="2454"/>
              <a:ext cx="198" cy="12"/>
            </a:xfrm>
            <a:prstGeom prst="line">
              <a:avLst/>
            </a:prstGeom>
            <a:noFill/>
            <a:ln w="38100">
              <a:solidFill>
                <a:schemeClr val="tx1"/>
              </a:solidFill>
              <a:round/>
              <a:headEnd/>
              <a:tailEnd type="triangle" w="med" len="med"/>
            </a:ln>
            <a:effectLst/>
          </p:spPr>
          <p:txBody>
            <a:bodyPr>
              <a:prstTxWarp prst="textNoShape">
                <a:avLst/>
              </a:prstTxWarp>
            </a:bodyPr>
            <a:lstStyle/>
            <a:p>
              <a:endParaRPr lang="es-ES_tradnl"/>
            </a:p>
          </p:txBody>
        </p:sp>
      </p:grpSp>
      <p:sp>
        <p:nvSpPr>
          <p:cNvPr id="11" name="Text Box 64">
            <a:extLst>
              <a:ext uri="{FF2B5EF4-FFF2-40B4-BE49-F238E27FC236}">
                <a16:creationId xmlns:a16="http://schemas.microsoft.com/office/drawing/2014/main" id="{1ABFF68C-D3FA-488D-922A-B540A90C4EA7}"/>
              </a:ext>
            </a:extLst>
          </p:cNvPr>
          <p:cNvSpPr txBox="1">
            <a:spLocks noChangeArrowheads="1"/>
          </p:cNvSpPr>
          <p:nvPr/>
        </p:nvSpPr>
        <p:spPr bwMode="auto">
          <a:xfrm>
            <a:off x="-1" y="0"/>
            <a:ext cx="9143999" cy="369332"/>
          </a:xfrm>
          <a:prstGeom prst="rect">
            <a:avLst/>
          </a:prstGeom>
          <a:solidFill>
            <a:schemeClr val="bg2"/>
          </a:solidFill>
          <a:ln w="9525">
            <a:noFill/>
            <a:miter lim="800000"/>
            <a:headEnd/>
            <a:tailEnd/>
          </a:ln>
        </p:spPr>
        <p:txBody>
          <a:bodyPr wrap="square">
            <a:spAutoFit/>
          </a:bodyPr>
          <a:lstStyle/>
          <a:p>
            <a:r>
              <a:rPr lang="en-US" b="1">
                <a:solidFill>
                  <a:schemeClr val="accent2"/>
                </a:solidFill>
                <a:latin typeface="Verdana" pitchFamily="34" charset="0"/>
              </a:rPr>
              <a:t>Improvements and Extensions 			</a:t>
            </a:r>
            <a:r>
              <a:rPr lang="en-GB" b="1" err="1">
                <a:solidFill>
                  <a:srgbClr val="002060"/>
                </a:solidFill>
                <a:sym typeface="Symbol" panose="05050102010706020507" pitchFamily="18" charset="2"/>
              </a:rPr>
              <a:t>Tunneling</a:t>
            </a:r>
            <a:r>
              <a:rPr lang="en-GB" b="1">
                <a:solidFill>
                  <a:srgbClr val="002060"/>
                </a:solidFill>
                <a:sym typeface="Symbol" panose="05050102010706020507" pitchFamily="18" charset="2"/>
              </a:rPr>
              <a:t> Corrections</a:t>
            </a:r>
            <a:endParaRPr lang="en-US" b="1" baseline="30000">
              <a:solidFill>
                <a:schemeClr val="accent2"/>
              </a:solidFill>
              <a:latin typeface="Verdana" pitchFamily="34" charset="0"/>
            </a:endParaRPr>
          </a:p>
        </p:txBody>
      </p:sp>
      <p:sp>
        <p:nvSpPr>
          <p:cNvPr id="60" name="CuadroTexto 59">
            <a:extLst>
              <a:ext uri="{FF2B5EF4-FFF2-40B4-BE49-F238E27FC236}">
                <a16:creationId xmlns:a16="http://schemas.microsoft.com/office/drawing/2014/main" id="{BC771969-4317-4967-8A73-4E2D0D6B3EBC}"/>
              </a:ext>
            </a:extLst>
          </p:cNvPr>
          <p:cNvSpPr txBox="1"/>
          <p:nvPr/>
        </p:nvSpPr>
        <p:spPr>
          <a:xfrm>
            <a:off x="246062" y="501200"/>
            <a:ext cx="8656804" cy="369332"/>
          </a:xfrm>
          <a:prstGeom prst="rect">
            <a:avLst/>
          </a:prstGeom>
          <a:noFill/>
        </p:spPr>
        <p:txBody>
          <a:bodyPr wrap="square" rtlCol="0">
            <a:spAutoFit/>
          </a:bodyPr>
          <a:lstStyle/>
          <a:p>
            <a:pPr>
              <a:spcBef>
                <a:spcPts val="600"/>
              </a:spcBef>
              <a:spcAft>
                <a:spcPts val="1200"/>
              </a:spcAft>
            </a:pPr>
            <a:r>
              <a:rPr lang="en-GB" b="1" dirty="0">
                <a:solidFill>
                  <a:srgbClr val="002060"/>
                </a:solidFill>
                <a:sym typeface="Symbol" panose="05050102010706020507" pitchFamily="18" charset="2"/>
              </a:rPr>
              <a:t>Multidimensional transmission coefficients ( </a:t>
            </a:r>
            <a:r>
              <a:rPr lang="en-GB" b="1" baseline="30000" dirty="0">
                <a:solidFill>
                  <a:srgbClr val="002060"/>
                </a:solidFill>
                <a:sym typeface="Symbol" panose="05050102010706020507" pitchFamily="18" charset="2"/>
              </a:rPr>
              <a:t>CVT/X</a:t>
            </a:r>
            <a:r>
              <a:rPr lang="en-GB" b="1" dirty="0">
                <a:solidFill>
                  <a:srgbClr val="002060"/>
                </a:solidFill>
                <a:sym typeface="Symbol" panose="05050102010706020507" pitchFamily="18" charset="2"/>
              </a:rPr>
              <a:t>)</a:t>
            </a:r>
          </a:p>
        </p:txBody>
      </p:sp>
      <p:sp>
        <p:nvSpPr>
          <p:cNvPr id="12" name="Rectangle 5">
            <a:extLst>
              <a:ext uri="{FF2B5EF4-FFF2-40B4-BE49-F238E27FC236}">
                <a16:creationId xmlns:a16="http://schemas.microsoft.com/office/drawing/2014/main" id="{B08C9781-97E4-4E61-ACED-7904F8D052B3}"/>
              </a:ext>
            </a:extLst>
          </p:cNvPr>
          <p:cNvSpPr>
            <a:spLocks noChangeArrowheads="1"/>
          </p:cNvSpPr>
          <p:nvPr/>
        </p:nvSpPr>
        <p:spPr bwMode="auto">
          <a:xfrm>
            <a:off x="74077" y="5310319"/>
            <a:ext cx="3482975" cy="1217312"/>
          </a:xfrm>
          <a:prstGeom prst="rect">
            <a:avLst/>
          </a:prstGeom>
          <a:solidFill>
            <a:srgbClr val="FFFF66"/>
          </a:solidFill>
          <a:ln w="9525">
            <a:solidFill>
              <a:schemeClr val="tx1"/>
            </a:solidFill>
            <a:miter lim="800000"/>
            <a:headEnd/>
            <a:tailEnd/>
          </a:ln>
          <a:effectLst/>
        </p:spPr>
        <p:txBody>
          <a:bodyPr wrap="none" anchor="ctr">
            <a:prstTxWarp prst="textNoShape">
              <a:avLst/>
            </a:prstTxWarp>
          </a:bodyPr>
          <a:lstStyle/>
          <a:p>
            <a:endParaRPr lang="es-ES_tradnl"/>
          </a:p>
        </p:txBody>
      </p:sp>
      <mc:AlternateContent xmlns:mc="http://schemas.openxmlformats.org/markup-compatibility/2006" xmlns:a14="http://schemas.microsoft.com/office/drawing/2010/main">
        <mc:Choice Requires="a14">
          <p:sp>
            <p:nvSpPr>
              <p:cNvPr id="13" name="Object 6">
                <a:extLst>
                  <a:ext uri="{FF2B5EF4-FFF2-40B4-BE49-F238E27FC236}">
                    <a16:creationId xmlns:a16="http://schemas.microsoft.com/office/drawing/2014/main" id="{F83CD22D-EA3B-4BD9-A47D-260FF7B13416}"/>
                  </a:ext>
                </a:extLst>
              </p:cNvPr>
              <p:cNvSpPr txBox="1"/>
              <p:nvPr/>
            </p:nvSpPr>
            <p:spPr bwMode="auto">
              <a:xfrm>
                <a:off x="260350" y="5497513"/>
                <a:ext cx="2971800" cy="825500"/>
              </a:xfrm>
              <a:prstGeom prst="rect">
                <a:avLst/>
              </a:prstGeom>
              <a:solidFill>
                <a:srgbClr val="FFFF66"/>
              </a:solidFill>
            </p:spPr>
            <p:txBody>
              <a:bodyPr>
                <a:normAutofit/>
              </a:bodyPr>
              <a:lstStyle/>
              <a:p>
                <a:pPr/>
                <a14:m>
                  <m:oMathPara xmlns:m="http://schemas.openxmlformats.org/officeDocument/2006/math">
                    <m:oMathParaPr>
                      <m:jc m:val="left"/>
                    </m:oMathParaPr>
                    <m:oMath xmlns:m="http://schemas.openxmlformats.org/officeDocument/2006/math">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𝑃</m:t>
                          </m:r>
                        </m:e>
                        <m:sup>
                          <m:r>
                            <a:rPr lang="en-US" i="1">
                              <a:solidFill>
                                <a:srgbClr val="000000"/>
                              </a:solidFill>
                              <a:latin typeface="Cambria Math" panose="02040503050406030204" pitchFamily="18" charset="0"/>
                            </a:rPr>
                            <m:t>𝜇</m:t>
                          </m:r>
                          <m:r>
                            <a:rPr lang="en-US" i="1">
                              <a:solidFill>
                                <a:srgbClr val="000000"/>
                              </a:solidFill>
                              <a:latin typeface="Cambria Math" panose="02040503050406030204" pitchFamily="18" charset="0"/>
                            </a:rPr>
                            <m:t>𝑂𝑀𝑇</m:t>
                          </m:r>
                        </m:sup>
                      </m:sSup>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𝐸</m:t>
                      </m:r>
                      <m:r>
                        <a:rPr lang="en-US" i="1">
                          <a:solidFill>
                            <a:srgbClr val="000000"/>
                          </a:solidFill>
                          <a:latin typeface="Cambria Math" panose="02040503050406030204" pitchFamily="18" charset="0"/>
                        </a:rPr>
                        <m:t>)=</m:t>
                      </m:r>
                      <m:func>
                        <m:funcPr>
                          <m:ctrlPr>
                            <a:rPr lang="en-US" i="1">
                              <a:solidFill>
                                <a:srgbClr val="000000"/>
                              </a:solidFill>
                              <a:latin typeface="Cambria Math" panose="02040503050406030204" pitchFamily="18" charset="0"/>
                            </a:rPr>
                          </m:ctrlPr>
                        </m:funcPr>
                        <m:fName>
                          <m:r>
                            <m:rPr>
                              <m:sty m:val="p"/>
                            </m:rPr>
                            <a:rPr lang="en-US" i="0">
                              <a:solidFill>
                                <a:srgbClr val="000000"/>
                              </a:solidFill>
                              <a:latin typeface="Cambria Math" panose="02040503050406030204" pitchFamily="18" charset="0"/>
                            </a:rPr>
                            <m:t>max</m:t>
                          </m:r>
                        </m:fName>
                        <m:e>
                          <m:d>
                            <m:dPr>
                              <m:begChr m:val="{"/>
                              <m:endChr m:val=""/>
                              <m:ctrlPr>
                                <a:rPr lang="en-US" i="1">
                                  <a:solidFill>
                                    <a:srgbClr val="000000"/>
                                  </a:solidFill>
                                  <a:latin typeface="Cambria Math" panose="02040503050406030204" pitchFamily="18" charset="0"/>
                                </a:rPr>
                              </m:ctrlPr>
                            </m:dPr>
                            <m:e>
                              <m:m>
                                <m:mPr>
                                  <m:plcHide m:val="on"/>
                                  <m:mcs>
                                    <m:mc>
                                      <m:mcPr>
                                        <m:count m:val="1"/>
                                        <m:mcJc m:val="center"/>
                                      </m:mcPr>
                                    </m:mc>
                                  </m:mcs>
                                  <m:ctrlPr>
                                    <a:rPr lang="en-US" i="1">
                                      <a:solidFill>
                                        <a:srgbClr val="000000"/>
                                      </a:solidFill>
                                      <a:latin typeface="Cambria Math" panose="02040503050406030204" pitchFamily="18" charset="0"/>
                                    </a:rPr>
                                  </m:ctrlPr>
                                </m:mPr>
                                <m:mr>
                                  <m:e>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𝑃</m:t>
                                        </m:r>
                                      </m:e>
                                      <m:sup>
                                        <m:r>
                                          <a:rPr lang="en-US" i="1">
                                            <a:solidFill>
                                              <a:srgbClr val="000000"/>
                                            </a:solidFill>
                                            <a:latin typeface="Cambria Math" panose="02040503050406030204" pitchFamily="18" charset="0"/>
                                          </a:rPr>
                                          <m:t>𝑆𝐶𝑇</m:t>
                                        </m:r>
                                      </m:sup>
                                    </m:sSup>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𝐸</m:t>
                                    </m:r>
                                    <m:r>
                                      <a:rPr lang="en-US" i="1">
                                        <a:solidFill>
                                          <a:srgbClr val="000000"/>
                                        </a:solidFill>
                                        <a:latin typeface="Cambria Math" panose="02040503050406030204" pitchFamily="18" charset="0"/>
                                      </a:rPr>
                                      <m:t>)</m:t>
                                    </m:r>
                                  </m:e>
                                </m:mr>
                                <m:mr>
                                  <m:e>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𝑃</m:t>
                                        </m:r>
                                      </m:e>
                                      <m:sup>
                                        <m:r>
                                          <a:rPr lang="en-US" i="1">
                                            <a:solidFill>
                                              <a:srgbClr val="000000"/>
                                            </a:solidFill>
                                            <a:latin typeface="Cambria Math" panose="02040503050406030204" pitchFamily="18" charset="0"/>
                                          </a:rPr>
                                          <m:t>𝐿𝐶𝑇</m:t>
                                        </m:r>
                                      </m:sup>
                                    </m:sSup>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𝐸</m:t>
                                    </m:r>
                                    <m:r>
                                      <a:rPr lang="en-US" i="1">
                                        <a:solidFill>
                                          <a:srgbClr val="000000"/>
                                        </a:solidFill>
                                        <a:latin typeface="Cambria Math" panose="02040503050406030204" pitchFamily="18" charset="0"/>
                                      </a:rPr>
                                      <m:t>)</m:t>
                                    </m:r>
                                  </m:e>
                                </m:mr>
                              </m:m>
                            </m:e>
                          </m:d>
                        </m:e>
                      </m:func>
                    </m:oMath>
                  </m:oMathPara>
                </a14:m>
                <a:endParaRPr lang="en-US"/>
              </a:p>
            </p:txBody>
          </p:sp>
        </mc:Choice>
        <mc:Fallback xmlns="">
          <p:sp>
            <p:nvSpPr>
              <p:cNvPr id="13" name="Object 6">
                <a:extLst>
                  <a:ext uri="{FF2B5EF4-FFF2-40B4-BE49-F238E27FC236}">
                    <a16:creationId xmlns:a16="http://schemas.microsoft.com/office/drawing/2014/main" id="{F83CD22D-EA3B-4BD9-A47D-260FF7B13416}"/>
                  </a:ext>
                </a:extLst>
              </p:cNvPr>
              <p:cNvSpPr txBox="1">
                <a:spLocks noRot="1" noChangeAspect="1" noMove="1" noResize="1" noEditPoints="1" noAdjustHandles="1" noChangeArrowheads="1" noChangeShapeType="1" noTextEdit="1"/>
              </p:cNvSpPr>
              <p:nvPr/>
            </p:nvSpPr>
            <p:spPr bwMode="auto">
              <a:xfrm>
                <a:off x="260350" y="5497513"/>
                <a:ext cx="2971800" cy="825500"/>
              </a:xfrm>
              <a:prstGeom prst="rect">
                <a:avLst/>
              </a:prstGeom>
              <a:blipFill>
                <a:blip r:embed="rId5"/>
                <a:stretch>
                  <a:fillRect/>
                </a:stretch>
              </a:blipFill>
            </p:spPr>
            <p:txBody>
              <a:bodyPr/>
              <a:lstStyle/>
              <a:p>
                <a:r>
                  <a:rPr lang="en-US">
                    <a:noFill/>
                  </a:rPr>
                  <a:t> </a:t>
                </a:r>
              </a:p>
            </p:txBody>
          </p:sp>
        </mc:Fallback>
      </mc:AlternateContent>
      <p:sp>
        <p:nvSpPr>
          <p:cNvPr id="14" name="Text Box 8">
            <a:extLst>
              <a:ext uri="{FF2B5EF4-FFF2-40B4-BE49-F238E27FC236}">
                <a16:creationId xmlns:a16="http://schemas.microsoft.com/office/drawing/2014/main" id="{3C007FFF-3F4F-4D39-BE6A-9415C3C1B843}"/>
              </a:ext>
            </a:extLst>
          </p:cNvPr>
          <p:cNvSpPr txBox="1">
            <a:spLocks noChangeArrowheads="1"/>
          </p:cNvSpPr>
          <p:nvPr/>
        </p:nvSpPr>
        <p:spPr bwMode="auto">
          <a:xfrm>
            <a:off x="4976848" y="4884684"/>
            <a:ext cx="2266900" cy="338554"/>
          </a:xfrm>
          <a:prstGeom prst="rect">
            <a:avLst/>
          </a:prstGeom>
          <a:noFill/>
          <a:ln w="9525">
            <a:noFill/>
            <a:miter lim="800000"/>
            <a:headEnd/>
            <a:tailEnd/>
          </a:ln>
          <a:effectLst/>
        </p:spPr>
        <p:txBody>
          <a:bodyPr wrap="none">
            <a:prstTxWarp prst="textNoShape">
              <a:avLst/>
            </a:prstTxWarp>
            <a:spAutoFit/>
          </a:bodyPr>
          <a:lstStyle/>
          <a:p>
            <a:pPr algn="ctr"/>
            <a:r>
              <a:rPr lang="en-US" sz="1600" b="1">
                <a:latin typeface="Arial" pitchFamily="-112" charset="0"/>
              </a:rPr>
              <a:t>Hydrogen motion (a</a:t>
            </a:r>
            <a:r>
              <a:rPr lang="en-US" sz="1600" b="1" baseline="-25000">
                <a:latin typeface="Arial" pitchFamily="-112" charset="0"/>
              </a:rPr>
              <a:t>0</a:t>
            </a:r>
            <a:r>
              <a:rPr lang="en-US" sz="1600" b="1">
                <a:latin typeface="Arial" pitchFamily="-112" charset="0"/>
              </a:rPr>
              <a:t>)</a:t>
            </a:r>
          </a:p>
        </p:txBody>
      </p:sp>
      <p:sp>
        <p:nvSpPr>
          <p:cNvPr id="15" name="Text Box 9">
            <a:extLst>
              <a:ext uri="{FF2B5EF4-FFF2-40B4-BE49-F238E27FC236}">
                <a16:creationId xmlns:a16="http://schemas.microsoft.com/office/drawing/2014/main" id="{68533290-4930-483A-A9F6-1D5B73132704}"/>
              </a:ext>
            </a:extLst>
          </p:cNvPr>
          <p:cNvSpPr txBox="1">
            <a:spLocks noChangeArrowheads="1"/>
          </p:cNvSpPr>
          <p:nvPr/>
        </p:nvSpPr>
        <p:spPr bwMode="auto">
          <a:xfrm rot="16220285">
            <a:off x="2759977" y="2819610"/>
            <a:ext cx="3156366" cy="338554"/>
          </a:xfrm>
          <a:prstGeom prst="rect">
            <a:avLst/>
          </a:prstGeom>
          <a:noFill/>
          <a:ln w="9525">
            <a:noFill/>
            <a:miter lim="800000"/>
            <a:headEnd/>
            <a:tailEnd/>
          </a:ln>
          <a:effectLst/>
        </p:spPr>
        <p:txBody>
          <a:bodyPr wrap="none">
            <a:prstTxWarp prst="textNoShape">
              <a:avLst/>
            </a:prstTxWarp>
            <a:spAutoFit/>
          </a:bodyPr>
          <a:lstStyle/>
          <a:p>
            <a:pPr algn="ctr"/>
            <a:r>
              <a:rPr lang="en-US" sz="1600" b="1">
                <a:latin typeface="Arial" pitchFamily="-112" charset="0"/>
              </a:rPr>
              <a:t>Motion of the heavy atoms (a</a:t>
            </a:r>
            <a:r>
              <a:rPr lang="en-US" sz="1600" b="1" baseline="-25000">
                <a:latin typeface="Arial" pitchFamily="-112" charset="0"/>
              </a:rPr>
              <a:t>0</a:t>
            </a:r>
            <a:r>
              <a:rPr lang="en-US" sz="1600" b="1">
                <a:latin typeface="Arial" pitchFamily="-112" charset="0"/>
              </a:rPr>
              <a:t>)</a:t>
            </a:r>
          </a:p>
        </p:txBody>
      </p:sp>
      <p:sp>
        <p:nvSpPr>
          <p:cNvPr id="16" name="Text Box 10">
            <a:extLst>
              <a:ext uri="{FF2B5EF4-FFF2-40B4-BE49-F238E27FC236}">
                <a16:creationId xmlns:a16="http://schemas.microsoft.com/office/drawing/2014/main" id="{DC205805-B10E-470C-B4DC-A4E1026F2A65}"/>
              </a:ext>
            </a:extLst>
          </p:cNvPr>
          <p:cNvSpPr txBox="1">
            <a:spLocks noChangeArrowheads="1"/>
          </p:cNvSpPr>
          <p:nvPr/>
        </p:nvSpPr>
        <p:spPr bwMode="auto">
          <a:xfrm>
            <a:off x="7295094" y="1003211"/>
            <a:ext cx="1771038" cy="307777"/>
          </a:xfrm>
          <a:prstGeom prst="rect">
            <a:avLst/>
          </a:prstGeom>
          <a:noFill/>
          <a:ln w="9525">
            <a:noFill/>
            <a:miter lim="800000"/>
            <a:headEnd/>
            <a:tailEnd/>
          </a:ln>
          <a:effectLst/>
        </p:spPr>
        <p:txBody>
          <a:bodyPr wrap="none">
            <a:prstTxWarp prst="textNoShape">
              <a:avLst/>
            </a:prstTxWarp>
            <a:spAutoFit/>
          </a:bodyPr>
          <a:lstStyle/>
          <a:p>
            <a:r>
              <a:rPr lang="en-US" sz="1400">
                <a:latin typeface="Arial" pitchFamily="-112" charset="0"/>
              </a:rPr>
              <a:t>Energy (in kcal/mol)</a:t>
            </a:r>
          </a:p>
        </p:txBody>
      </p:sp>
      <p:sp>
        <p:nvSpPr>
          <p:cNvPr id="17" name="Text Box 11">
            <a:extLst>
              <a:ext uri="{FF2B5EF4-FFF2-40B4-BE49-F238E27FC236}">
                <a16:creationId xmlns:a16="http://schemas.microsoft.com/office/drawing/2014/main" id="{0DCCE2A3-E9DD-4697-A145-174B27DAE798}"/>
              </a:ext>
            </a:extLst>
          </p:cNvPr>
          <p:cNvSpPr txBox="1">
            <a:spLocks noChangeArrowheads="1"/>
          </p:cNvSpPr>
          <p:nvPr/>
        </p:nvSpPr>
        <p:spPr bwMode="auto">
          <a:xfrm>
            <a:off x="7510994" y="3808323"/>
            <a:ext cx="679450" cy="366713"/>
          </a:xfrm>
          <a:prstGeom prst="rect">
            <a:avLst/>
          </a:prstGeom>
          <a:noFill/>
          <a:ln w="9525">
            <a:noFill/>
            <a:miter lim="800000"/>
            <a:headEnd/>
            <a:tailEnd/>
          </a:ln>
          <a:effectLst/>
        </p:spPr>
        <p:txBody>
          <a:bodyPr wrap="none">
            <a:prstTxWarp prst="textNoShape">
              <a:avLst/>
            </a:prstTxWarp>
            <a:spAutoFit/>
          </a:bodyPr>
          <a:lstStyle/>
          <a:p>
            <a:r>
              <a:rPr lang="en-US" sz="1800">
                <a:latin typeface="Arial" pitchFamily="-112" charset="0"/>
              </a:rPr>
              <a:t>MEP</a:t>
            </a:r>
          </a:p>
        </p:txBody>
      </p:sp>
      <p:sp>
        <p:nvSpPr>
          <p:cNvPr id="18" name="Line 12">
            <a:extLst>
              <a:ext uri="{FF2B5EF4-FFF2-40B4-BE49-F238E27FC236}">
                <a16:creationId xmlns:a16="http://schemas.microsoft.com/office/drawing/2014/main" id="{E0444080-EE0C-4E0B-8086-58CE6A8655BC}"/>
              </a:ext>
            </a:extLst>
          </p:cNvPr>
          <p:cNvSpPr>
            <a:spLocks noChangeShapeType="1"/>
          </p:cNvSpPr>
          <p:nvPr/>
        </p:nvSpPr>
        <p:spPr bwMode="auto">
          <a:xfrm flipH="1" flipV="1">
            <a:off x="7231594" y="3655923"/>
            <a:ext cx="277813" cy="269875"/>
          </a:xfrm>
          <a:prstGeom prst="line">
            <a:avLst/>
          </a:prstGeom>
          <a:noFill/>
          <a:ln w="9525">
            <a:solidFill>
              <a:schemeClr val="tx1"/>
            </a:solidFill>
            <a:round/>
            <a:headEnd/>
            <a:tailEnd type="triangle" w="med" len="med"/>
          </a:ln>
          <a:effectLst/>
        </p:spPr>
        <p:txBody>
          <a:bodyPr>
            <a:prstTxWarp prst="textNoShape">
              <a:avLst/>
            </a:prstTxWarp>
          </a:bodyPr>
          <a:lstStyle/>
          <a:p>
            <a:endParaRPr lang="es-ES_tradnl"/>
          </a:p>
        </p:txBody>
      </p:sp>
      <p:sp>
        <p:nvSpPr>
          <p:cNvPr id="19" name="Line 13">
            <a:extLst>
              <a:ext uri="{FF2B5EF4-FFF2-40B4-BE49-F238E27FC236}">
                <a16:creationId xmlns:a16="http://schemas.microsoft.com/office/drawing/2014/main" id="{88C1126C-CAED-4C31-A280-1800FD17ECF0}"/>
              </a:ext>
            </a:extLst>
          </p:cNvPr>
          <p:cNvSpPr>
            <a:spLocks noChangeShapeType="1"/>
          </p:cNvSpPr>
          <p:nvPr/>
        </p:nvSpPr>
        <p:spPr bwMode="auto">
          <a:xfrm flipH="1">
            <a:off x="6396569" y="2077948"/>
            <a:ext cx="263525" cy="698500"/>
          </a:xfrm>
          <a:prstGeom prst="line">
            <a:avLst/>
          </a:prstGeom>
          <a:noFill/>
          <a:ln w="9525">
            <a:solidFill>
              <a:schemeClr val="tx1"/>
            </a:solidFill>
            <a:round/>
            <a:headEnd/>
            <a:tailEnd type="triangle" w="med" len="med"/>
          </a:ln>
          <a:effectLst/>
        </p:spPr>
        <p:txBody>
          <a:bodyPr>
            <a:prstTxWarp prst="textNoShape">
              <a:avLst/>
            </a:prstTxWarp>
          </a:bodyPr>
          <a:lstStyle/>
          <a:p>
            <a:endParaRPr lang="es-ES_tradnl"/>
          </a:p>
        </p:txBody>
      </p:sp>
      <p:sp>
        <p:nvSpPr>
          <p:cNvPr id="20" name="Text Box 14">
            <a:extLst>
              <a:ext uri="{FF2B5EF4-FFF2-40B4-BE49-F238E27FC236}">
                <a16:creationId xmlns:a16="http://schemas.microsoft.com/office/drawing/2014/main" id="{6F9A3F7A-9E5C-455C-A8FE-2BE729C8E87D}"/>
              </a:ext>
            </a:extLst>
          </p:cNvPr>
          <p:cNvSpPr txBox="1">
            <a:spLocks noChangeArrowheads="1"/>
          </p:cNvSpPr>
          <p:nvPr/>
        </p:nvSpPr>
        <p:spPr bwMode="auto">
          <a:xfrm>
            <a:off x="5977469" y="1750923"/>
            <a:ext cx="1493580" cy="369332"/>
          </a:xfrm>
          <a:prstGeom prst="rect">
            <a:avLst/>
          </a:prstGeom>
          <a:noFill/>
          <a:ln w="9525">
            <a:noFill/>
            <a:miter lim="800000"/>
            <a:headEnd/>
            <a:tailEnd/>
          </a:ln>
          <a:effectLst/>
        </p:spPr>
        <p:txBody>
          <a:bodyPr wrap="none">
            <a:prstTxWarp prst="textNoShape">
              <a:avLst/>
            </a:prstTxWarp>
            <a:spAutoFit/>
          </a:bodyPr>
          <a:lstStyle/>
          <a:p>
            <a:r>
              <a:rPr lang="en-US" sz="1800">
                <a:latin typeface="Arial" pitchFamily="-112" charset="0"/>
              </a:rPr>
              <a:t>Straight path</a:t>
            </a:r>
          </a:p>
        </p:txBody>
      </p:sp>
      <p:sp>
        <p:nvSpPr>
          <p:cNvPr id="21" name="Rectangle 15">
            <a:extLst>
              <a:ext uri="{FF2B5EF4-FFF2-40B4-BE49-F238E27FC236}">
                <a16:creationId xmlns:a16="http://schemas.microsoft.com/office/drawing/2014/main" id="{2C74D126-EAA8-473D-B33A-6AF81009A9BD}"/>
              </a:ext>
            </a:extLst>
          </p:cNvPr>
          <p:cNvSpPr>
            <a:spLocks noChangeArrowheads="1"/>
          </p:cNvSpPr>
          <p:nvPr/>
        </p:nvSpPr>
        <p:spPr bwMode="auto">
          <a:xfrm>
            <a:off x="5806019" y="3986123"/>
            <a:ext cx="139700" cy="134938"/>
          </a:xfrm>
          <a:prstGeom prst="rect">
            <a:avLst/>
          </a:prstGeom>
          <a:solidFill>
            <a:schemeClr val="tx1"/>
          </a:solidFill>
          <a:ln w="9525">
            <a:solidFill>
              <a:schemeClr val="tx1"/>
            </a:solidFill>
            <a:miter lim="800000"/>
            <a:headEnd/>
            <a:tailEnd/>
          </a:ln>
          <a:effectLst/>
        </p:spPr>
        <p:txBody>
          <a:bodyPr wrap="none" anchor="ctr">
            <a:prstTxWarp prst="textNoShape">
              <a:avLst/>
            </a:prstTxWarp>
          </a:bodyPr>
          <a:lstStyle/>
          <a:p>
            <a:endParaRPr lang="es-ES_tradnl"/>
          </a:p>
        </p:txBody>
      </p:sp>
      <p:sp>
        <p:nvSpPr>
          <p:cNvPr id="22" name="Line 16">
            <a:extLst>
              <a:ext uri="{FF2B5EF4-FFF2-40B4-BE49-F238E27FC236}">
                <a16:creationId xmlns:a16="http://schemas.microsoft.com/office/drawing/2014/main" id="{106CE8B6-D52F-4E1D-8BEB-D137528773B6}"/>
              </a:ext>
            </a:extLst>
          </p:cNvPr>
          <p:cNvSpPr>
            <a:spLocks noChangeShapeType="1"/>
          </p:cNvSpPr>
          <p:nvPr/>
        </p:nvSpPr>
        <p:spPr bwMode="auto">
          <a:xfrm flipH="1">
            <a:off x="5459944" y="4121061"/>
            <a:ext cx="277813" cy="134937"/>
          </a:xfrm>
          <a:prstGeom prst="line">
            <a:avLst/>
          </a:prstGeom>
          <a:noFill/>
          <a:ln w="9525">
            <a:solidFill>
              <a:schemeClr val="tx1"/>
            </a:solidFill>
            <a:round/>
            <a:headEnd/>
            <a:tailEnd type="triangle" w="med" len="med"/>
          </a:ln>
          <a:effectLst/>
        </p:spPr>
        <p:txBody>
          <a:bodyPr>
            <a:prstTxWarp prst="textNoShape">
              <a:avLst/>
            </a:prstTxWarp>
          </a:bodyPr>
          <a:lstStyle/>
          <a:p>
            <a:endParaRPr lang="es-ES_tradnl"/>
          </a:p>
        </p:txBody>
      </p:sp>
      <p:sp>
        <p:nvSpPr>
          <p:cNvPr id="23" name="Text Box 17">
            <a:extLst>
              <a:ext uri="{FF2B5EF4-FFF2-40B4-BE49-F238E27FC236}">
                <a16:creationId xmlns:a16="http://schemas.microsoft.com/office/drawing/2014/main" id="{E0C90502-920C-44DD-A94C-2164A5922DE5}"/>
              </a:ext>
            </a:extLst>
          </p:cNvPr>
          <p:cNvSpPr txBox="1">
            <a:spLocks noChangeArrowheads="1"/>
          </p:cNvSpPr>
          <p:nvPr/>
        </p:nvSpPr>
        <p:spPr bwMode="auto">
          <a:xfrm>
            <a:off x="5069419" y="4105186"/>
            <a:ext cx="476250" cy="366712"/>
          </a:xfrm>
          <a:prstGeom prst="rect">
            <a:avLst/>
          </a:prstGeom>
          <a:noFill/>
          <a:ln w="9525">
            <a:noFill/>
            <a:miter lim="800000"/>
            <a:headEnd/>
            <a:tailEnd/>
          </a:ln>
          <a:effectLst/>
        </p:spPr>
        <p:txBody>
          <a:bodyPr wrap="none">
            <a:prstTxWarp prst="textNoShape">
              <a:avLst/>
            </a:prstTxWarp>
            <a:spAutoFit/>
          </a:bodyPr>
          <a:lstStyle/>
          <a:p>
            <a:r>
              <a:rPr lang="en-US" sz="1800">
                <a:latin typeface="Arial" pitchFamily="-112" charset="0"/>
              </a:rPr>
              <a:t>TS</a:t>
            </a:r>
          </a:p>
        </p:txBody>
      </p:sp>
      <p:sp>
        <p:nvSpPr>
          <p:cNvPr id="24" name="Rectangle 18">
            <a:extLst>
              <a:ext uri="{FF2B5EF4-FFF2-40B4-BE49-F238E27FC236}">
                <a16:creationId xmlns:a16="http://schemas.microsoft.com/office/drawing/2014/main" id="{336CE0C9-E1D1-4EA7-A06B-116291BF086B}"/>
              </a:ext>
            </a:extLst>
          </p:cNvPr>
          <p:cNvSpPr>
            <a:spLocks noChangeArrowheads="1"/>
          </p:cNvSpPr>
          <p:nvPr/>
        </p:nvSpPr>
        <p:spPr bwMode="auto">
          <a:xfrm>
            <a:off x="5167844" y="2368461"/>
            <a:ext cx="138113" cy="134937"/>
          </a:xfrm>
          <a:prstGeom prst="rect">
            <a:avLst/>
          </a:prstGeom>
          <a:solidFill>
            <a:schemeClr val="tx1"/>
          </a:solidFill>
          <a:ln w="9525">
            <a:solidFill>
              <a:schemeClr val="tx1"/>
            </a:solidFill>
            <a:miter lim="800000"/>
            <a:headEnd/>
            <a:tailEnd/>
          </a:ln>
          <a:effectLst/>
        </p:spPr>
        <p:txBody>
          <a:bodyPr wrap="none" anchor="ctr">
            <a:prstTxWarp prst="textNoShape">
              <a:avLst/>
            </a:prstTxWarp>
          </a:bodyPr>
          <a:lstStyle/>
          <a:p>
            <a:endParaRPr lang="es-ES_tradnl"/>
          </a:p>
        </p:txBody>
      </p:sp>
      <p:sp>
        <p:nvSpPr>
          <p:cNvPr id="25" name="Rectangle 19">
            <a:extLst>
              <a:ext uri="{FF2B5EF4-FFF2-40B4-BE49-F238E27FC236}">
                <a16:creationId xmlns:a16="http://schemas.microsoft.com/office/drawing/2014/main" id="{EFFD90D8-C38E-47BF-92D6-6A30D9F17833}"/>
              </a:ext>
            </a:extLst>
          </p:cNvPr>
          <p:cNvSpPr>
            <a:spLocks noChangeArrowheads="1"/>
          </p:cNvSpPr>
          <p:nvPr/>
        </p:nvSpPr>
        <p:spPr bwMode="auto">
          <a:xfrm>
            <a:off x="7503057" y="3154273"/>
            <a:ext cx="139700" cy="134938"/>
          </a:xfrm>
          <a:prstGeom prst="rect">
            <a:avLst/>
          </a:prstGeom>
          <a:solidFill>
            <a:schemeClr val="tx1"/>
          </a:solidFill>
          <a:ln w="9525">
            <a:solidFill>
              <a:schemeClr val="tx1"/>
            </a:solidFill>
            <a:miter lim="800000"/>
            <a:headEnd/>
            <a:tailEnd/>
          </a:ln>
          <a:effectLst/>
        </p:spPr>
        <p:txBody>
          <a:bodyPr wrap="none" anchor="ctr">
            <a:prstTxWarp prst="textNoShape">
              <a:avLst/>
            </a:prstTxWarp>
          </a:bodyPr>
          <a:lstStyle/>
          <a:p>
            <a:endParaRPr lang="es-ES_tradnl"/>
          </a:p>
        </p:txBody>
      </p:sp>
      <p:sp>
        <p:nvSpPr>
          <p:cNvPr id="26" name="Line 21">
            <a:extLst>
              <a:ext uri="{FF2B5EF4-FFF2-40B4-BE49-F238E27FC236}">
                <a16:creationId xmlns:a16="http://schemas.microsoft.com/office/drawing/2014/main" id="{533DB402-50F8-4F91-9F66-01A63C8CD7B1}"/>
              </a:ext>
            </a:extLst>
          </p:cNvPr>
          <p:cNvSpPr>
            <a:spLocks noChangeShapeType="1"/>
          </p:cNvSpPr>
          <p:nvPr/>
        </p:nvSpPr>
        <p:spPr bwMode="auto">
          <a:xfrm flipV="1">
            <a:off x="5250394" y="1623923"/>
            <a:ext cx="304800" cy="762000"/>
          </a:xfrm>
          <a:prstGeom prst="line">
            <a:avLst/>
          </a:prstGeom>
          <a:noFill/>
          <a:ln w="9525">
            <a:solidFill>
              <a:schemeClr val="tx1"/>
            </a:solidFill>
            <a:round/>
            <a:headEnd/>
            <a:tailEnd type="triangle" w="med" len="med"/>
          </a:ln>
          <a:effectLst/>
        </p:spPr>
        <p:txBody>
          <a:bodyPr>
            <a:prstTxWarp prst="textNoShape">
              <a:avLst/>
            </a:prstTxWarp>
          </a:bodyPr>
          <a:lstStyle/>
          <a:p>
            <a:endParaRPr lang="es-ES_tradnl"/>
          </a:p>
        </p:txBody>
      </p:sp>
      <p:sp>
        <p:nvSpPr>
          <p:cNvPr id="27" name="Text Box 22">
            <a:extLst>
              <a:ext uri="{FF2B5EF4-FFF2-40B4-BE49-F238E27FC236}">
                <a16:creationId xmlns:a16="http://schemas.microsoft.com/office/drawing/2014/main" id="{AAA4E60F-868B-4FBF-9942-47CAEBFBD2E9}"/>
              </a:ext>
            </a:extLst>
          </p:cNvPr>
          <p:cNvSpPr txBox="1">
            <a:spLocks noChangeArrowheads="1"/>
          </p:cNvSpPr>
          <p:nvPr/>
        </p:nvSpPr>
        <p:spPr bwMode="auto">
          <a:xfrm>
            <a:off x="5429414" y="1291082"/>
            <a:ext cx="1959866" cy="369332"/>
          </a:xfrm>
          <a:prstGeom prst="rect">
            <a:avLst/>
          </a:prstGeom>
          <a:noFill/>
          <a:ln w="9525">
            <a:noFill/>
            <a:miter lim="800000"/>
            <a:headEnd/>
            <a:tailEnd/>
          </a:ln>
          <a:effectLst/>
        </p:spPr>
        <p:txBody>
          <a:bodyPr wrap="none">
            <a:prstTxWarp prst="textNoShape">
              <a:avLst/>
            </a:prstTxWarp>
            <a:spAutoFit/>
          </a:bodyPr>
          <a:lstStyle/>
          <a:p>
            <a:r>
              <a:rPr lang="en-US" sz="1800">
                <a:latin typeface="Arial" pitchFamily="-112" charset="0"/>
              </a:rPr>
              <a:t>Tunneling energy</a:t>
            </a:r>
          </a:p>
        </p:txBody>
      </p:sp>
      <p:sp>
        <p:nvSpPr>
          <p:cNvPr id="28" name="Line 23">
            <a:extLst>
              <a:ext uri="{FF2B5EF4-FFF2-40B4-BE49-F238E27FC236}">
                <a16:creationId xmlns:a16="http://schemas.microsoft.com/office/drawing/2014/main" id="{EE113D98-DD50-4B09-9947-1E029687DC3D}"/>
              </a:ext>
            </a:extLst>
          </p:cNvPr>
          <p:cNvSpPr>
            <a:spLocks noChangeShapeType="1"/>
          </p:cNvSpPr>
          <p:nvPr/>
        </p:nvSpPr>
        <p:spPr bwMode="auto">
          <a:xfrm>
            <a:off x="5205944" y="2416086"/>
            <a:ext cx="2370138" cy="763587"/>
          </a:xfrm>
          <a:prstGeom prst="line">
            <a:avLst/>
          </a:prstGeom>
          <a:noFill/>
          <a:ln w="9525">
            <a:solidFill>
              <a:schemeClr val="tx1"/>
            </a:solidFill>
            <a:round/>
            <a:headEnd/>
            <a:tailEnd/>
          </a:ln>
          <a:effectLst/>
        </p:spPr>
        <p:txBody>
          <a:bodyPr>
            <a:prstTxWarp prst="textNoShape">
              <a:avLst/>
            </a:prstTxWarp>
          </a:bodyPr>
          <a:lstStyle/>
          <a:p>
            <a:endParaRPr lang="es-ES_tradnl"/>
          </a:p>
        </p:txBody>
      </p:sp>
      <p:sp>
        <p:nvSpPr>
          <p:cNvPr id="30" name="Text Box 25">
            <a:extLst>
              <a:ext uri="{FF2B5EF4-FFF2-40B4-BE49-F238E27FC236}">
                <a16:creationId xmlns:a16="http://schemas.microsoft.com/office/drawing/2014/main" id="{D328BB67-CB42-4764-AA32-78DCCC596F3D}"/>
              </a:ext>
            </a:extLst>
          </p:cNvPr>
          <p:cNvSpPr txBox="1">
            <a:spLocks noChangeArrowheads="1"/>
          </p:cNvSpPr>
          <p:nvPr/>
        </p:nvSpPr>
        <p:spPr bwMode="auto">
          <a:xfrm>
            <a:off x="5793319" y="2482761"/>
            <a:ext cx="615950" cy="366712"/>
          </a:xfrm>
          <a:prstGeom prst="rect">
            <a:avLst/>
          </a:prstGeom>
          <a:noFill/>
          <a:ln w="9525">
            <a:noFill/>
            <a:miter lim="800000"/>
            <a:headEnd/>
            <a:tailEnd/>
          </a:ln>
          <a:effectLst/>
        </p:spPr>
        <p:txBody>
          <a:bodyPr wrap="none">
            <a:prstTxWarp prst="textNoShape">
              <a:avLst/>
            </a:prstTxWarp>
            <a:spAutoFit/>
          </a:bodyPr>
          <a:lstStyle/>
          <a:p>
            <a:r>
              <a:rPr lang="en-US" sz="1800">
                <a:latin typeface="Arial" pitchFamily="-112" charset="0"/>
              </a:rPr>
              <a:t>LCT</a:t>
            </a:r>
          </a:p>
        </p:txBody>
      </p:sp>
      <p:sp>
        <p:nvSpPr>
          <p:cNvPr id="31" name="Arco 27">
            <a:extLst>
              <a:ext uri="{FF2B5EF4-FFF2-40B4-BE49-F238E27FC236}">
                <a16:creationId xmlns:a16="http://schemas.microsoft.com/office/drawing/2014/main" id="{0E10A608-C805-49D6-A190-B42919FBC6FD}"/>
              </a:ext>
            </a:extLst>
          </p:cNvPr>
          <p:cNvSpPr>
            <a:spLocks/>
          </p:cNvSpPr>
          <p:nvPr/>
        </p:nvSpPr>
        <p:spPr bwMode="auto">
          <a:xfrm rot="16966563" flipH="1">
            <a:off x="6062400" y="1802517"/>
            <a:ext cx="592138" cy="2368550"/>
          </a:xfrm>
          <a:custGeom>
            <a:avLst/>
            <a:gdLst>
              <a:gd name="G0" fmla="+- 2266 0 0"/>
              <a:gd name="G1" fmla="+- 21600 0 0"/>
              <a:gd name="G2" fmla="+- 21600 0 0"/>
              <a:gd name="T0" fmla="*/ 0 w 23866"/>
              <a:gd name="T1" fmla="*/ 119 h 40588"/>
              <a:gd name="T2" fmla="*/ 12563 w 23866"/>
              <a:gd name="T3" fmla="*/ 40588 h 40588"/>
              <a:gd name="T4" fmla="*/ 2266 w 23866"/>
              <a:gd name="T5" fmla="*/ 21600 h 40588"/>
            </a:gdLst>
            <a:ahLst/>
            <a:cxnLst>
              <a:cxn ang="0">
                <a:pos x="T0" y="T1"/>
              </a:cxn>
              <a:cxn ang="0">
                <a:pos x="T2" y="T3"/>
              </a:cxn>
              <a:cxn ang="0">
                <a:pos x="T4" y="T5"/>
              </a:cxn>
            </a:cxnLst>
            <a:rect l="0" t="0" r="r" b="b"/>
            <a:pathLst>
              <a:path w="23866" h="40588" fill="none" extrusionOk="0">
                <a:moveTo>
                  <a:pt x="0" y="119"/>
                </a:moveTo>
                <a:cubicBezTo>
                  <a:pt x="752" y="39"/>
                  <a:pt x="1509" y="-1"/>
                  <a:pt x="2266" y="0"/>
                </a:cubicBezTo>
                <a:cubicBezTo>
                  <a:pt x="14195" y="0"/>
                  <a:pt x="23866" y="9670"/>
                  <a:pt x="23866" y="21600"/>
                </a:cubicBezTo>
                <a:cubicBezTo>
                  <a:pt x="23866" y="29523"/>
                  <a:pt x="19527" y="36810"/>
                  <a:pt x="12562" y="40587"/>
                </a:cubicBezTo>
              </a:path>
              <a:path w="23866" h="40588" stroke="0" extrusionOk="0">
                <a:moveTo>
                  <a:pt x="0" y="119"/>
                </a:moveTo>
                <a:cubicBezTo>
                  <a:pt x="752" y="39"/>
                  <a:pt x="1509" y="-1"/>
                  <a:pt x="2266" y="0"/>
                </a:cubicBezTo>
                <a:cubicBezTo>
                  <a:pt x="14195" y="0"/>
                  <a:pt x="23866" y="9670"/>
                  <a:pt x="23866" y="21600"/>
                </a:cubicBezTo>
                <a:cubicBezTo>
                  <a:pt x="23866" y="29523"/>
                  <a:pt x="19527" y="36810"/>
                  <a:pt x="12562" y="40587"/>
                </a:cubicBezTo>
                <a:lnTo>
                  <a:pt x="2266" y="21600"/>
                </a:lnTo>
                <a:close/>
              </a:path>
            </a:pathLst>
          </a:custGeom>
          <a:noFill/>
          <a:ln w="28575">
            <a:solidFill>
              <a:schemeClr val="tx1"/>
            </a:solidFill>
            <a:round/>
            <a:headEnd/>
            <a:tailEnd/>
          </a:ln>
          <a:effectLst/>
        </p:spPr>
        <p:txBody>
          <a:bodyPr wrap="none" anchor="ctr">
            <a:prstTxWarp prst="textNoShape">
              <a:avLst/>
            </a:prstTxWarp>
          </a:bodyPr>
          <a:lstStyle/>
          <a:p>
            <a:endParaRPr lang="es-ES_tradnl"/>
          </a:p>
        </p:txBody>
      </p:sp>
      <p:sp>
        <p:nvSpPr>
          <p:cNvPr id="32" name="Text Box 28">
            <a:extLst>
              <a:ext uri="{FF2B5EF4-FFF2-40B4-BE49-F238E27FC236}">
                <a16:creationId xmlns:a16="http://schemas.microsoft.com/office/drawing/2014/main" id="{1DEC08CB-80CF-439D-AA20-A882981BA85B}"/>
              </a:ext>
            </a:extLst>
          </p:cNvPr>
          <p:cNvSpPr txBox="1">
            <a:spLocks noChangeArrowheads="1"/>
          </p:cNvSpPr>
          <p:nvPr/>
        </p:nvSpPr>
        <p:spPr bwMode="auto">
          <a:xfrm>
            <a:off x="61377" y="3640048"/>
            <a:ext cx="3200400" cy="1200329"/>
          </a:xfrm>
          <a:prstGeom prst="rect">
            <a:avLst/>
          </a:prstGeom>
          <a:solidFill>
            <a:srgbClr val="00BBFE"/>
          </a:solidFill>
          <a:ln w="9525">
            <a:noFill/>
            <a:miter lim="800000"/>
            <a:headEnd/>
            <a:tailEnd/>
          </a:ln>
          <a:effectLst/>
        </p:spPr>
        <p:txBody>
          <a:bodyPr wrap="square">
            <a:prstTxWarp prst="textNoShape">
              <a:avLst/>
            </a:prstTxWarp>
            <a:spAutoFit/>
          </a:bodyPr>
          <a:lstStyle/>
          <a:p>
            <a:r>
              <a:rPr lang="es-ES_tradnl" b="1" dirty="0"/>
              <a:t>LAT</a:t>
            </a:r>
            <a:r>
              <a:rPr lang="es-ES_tradnl" dirty="0"/>
              <a:t>:  </a:t>
            </a:r>
            <a:r>
              <a:rPr lang="en-US" dirty="0"/>
              <a:t>least-action transmission coefficients. Quite reliable but very expensive from the computational point of view.</a:t>
            </a:r>
          </a:p>
        </p:txBody>
      </p:sp>
      <p:sp>
        <p:nvSpPr>
          <p:cNvPr id="33" name="Text Box 29">
            <a:extLst>
              <a:ext uri="{FF2B5EF4-FFF2-40B4-BE49-F238E27FC236}">
                <a16:creationId xmlns:a16="http://schemas.microsoft.com/office/drawing/2014/main" id="{BB89D53C-BBC6-49F2-A115-B06A8CA77121}"/>
              </a:ext>
            </a:extLst>
          </p:cNvPr>
          <p:cNvSpPr txBox="1">
            <a:spLocks noChangeArrowheads="1"/>
          </p:cNvSpPr>
          <p:nvPr/>
        </p:nvSpPr>
        <p:spPr bwMode="auto">
          <a:xfrm>
            <a:off x="6012394" y="2995523"/>
            <a:ext cx="603250" cy="366713"/>
          </a:xfrm>
          <a:prstGeom prst="rect">
            <a:avLst/>
          </a:prstGeom>
          <a:noFill/>
          <a:ln w="9525">
            <a:noFill/>
            <a:miter lim="800000"/>
            <a:headEnd/>
            <a:tailEnd/>
          </a:ln>
          <a:effectLst/>
        </p:spPr>
        <p:txBody>
          <a:bodyPr wrap="none">
            <a:prstTxWarp prst="textNoShape">
              <a:avLst/>
            </a:prstTxWarp>
            <a:spAutoFit/>
          </a:bodyPr>
          <a:lstStyle/>
          <a:p>
            <a:r>
              <a:rPr lang="en-US" sz="1800">
                <a:latin typeface="Arial" pitchFamily="-112" charset="0"/>
              </a:rPr>
              <a:t>LAT</a:t>
            </a:r>
          </a:p>
        </p:txBody>
      </p:sp>
      <p:sp>
        <p:nvSpPr>
          <p:cNvPr id="34" name="Text Box 30">
            <a:extLst>
              <a:ext uri="{FF2B5EF4-FFF2-40B4-BE49-F238E27FC236}">
                <a16:creationId xmlns:a16="http://schemas.microsoft.com/office/drawing/2014/main" id="{EB83E7D4-CB50-42EF-A2F4-BA7213E50F69}"/>
              </a:ext>
            </a:extLst>
          </p:cNvPr>
          <p:cNvSpPr txBox="1">
            <a:spLocks noChangeArrowheads="1"/>
          </p:cNvSpPr>
          <p:nvPr/>
        </p:nvSpPr>
        <p:spPr bwMode="auto">
          <a:xfrm>
            <a:off x="68213" y="4896228"/>
            <a:ext cx="3915658" cy="369332"/>
          </a:xfrm>
          <a:prstGeom prst="rect">
            <a:avLst/>
          </a:prstGeom>
          <a:solidFill>
            <a:srgbClr val="FFFF00"/>
          </a:solidFill>
          <a:ln w="9525">
            <a:noFill/>
            <a:miter lim="800000"/>
            <a:headEnd/>
            <a:tailEnd/>
          </a:ln>
          <a:effectLst/>
        </p:spPr>
        <p:txBody>
          <a:bodyPr wrap="square">
            <a:prstTxWarp prst="textNoShape">
              <a:avLst/>
            </a:prstTxWarp>
            <a:spAutoFit/>
          </a:bodyPr>
          <a:lstStyle/>
          <a:p>
            <a:r>
              <a:rPr lang="es-ES_tradnl" err="1"/>
              <a:t>Microcanonically</a:t>
            </a:r>
            <a:r>
              <a:rPr lang="es-ES_tradnl"/>
              <a:t>-</a:t>
            </a:r>
            <a:r>
              <a:rPr lang="es-ES_tradnl" err="1"/>
              <a:t>optimized</a:t>
            </a:r>
            <a:r>
              <a:rPr lang="es-ES_tradnl"/>
              <a:t> </a:t>
            </a:r>
            <a:r>
              <a:rPr lang="es-ES_tradnl" err="1"/>
              <a:t>probability</a:t>
            </a:r>
            <a:endParaRPr lang="es-ES"/>
          </a:p>
        </p:txBody>
      </p:sp>
      <p:sp>
        <p:nvSpPr>
          <p:cNvPr id="36" name="Text Box 35">
            <a:extLst>
              <a:ext uri="{FF2B5EF4-FFF2-40B4-BE49-F238E27FC236}">
                <a16:creationId xmlns:a16="http://schemas.microsoft.com/office/drawing/2014/main" id="{90369705-DD19-43BA-B797-A3A160042008}"/>
              </a:ext>
            </a:extLst>
          </p:cNvPr>
          <p:cNvSpPr txBox="1">
            <a:spLocks noChangeArrowheads="1"/>
          </p:cNvSpPr>
          <p:nvPr/>
        </p:nvSpPr>
        <p:spPr bwMode="auto">
          <a:xfrm>
            <a:off x="61377" y="2649448"/>
            <a:ext cx="3170238" cy="923330"/>
          </a:xfrm>
          <a:prstGeom prst="rect">
            <a:avLst/>
          </a:prstGeom>
          <a:solidFill>
            <a:srgbClr val="A3D5D9"/>
          </a:solidFill>
          <a:ln w="9525">
            <a:noFill/>
            <a:miter lim="800000"/>
            <a:headEnd/>
            <a:tailEnd/>
          </a:ln>
          <a:effectLst/>
        </p:spPr>
        <p:txBody>
          <a:bodyPr wrap="square">
            <a:prstTxWarp prst="textNoShape">
              <a:avLst/>
            </a:prstTxWarp>
            <a:spAutoFit/>
          </a:bodyPr>
          <a:lstStyle/>
          <a:p>
            <a:r>
              <a:rPr lang="es-ES_tradnl" b="1"/>
              <a:t>LCT</a:t>
            </a:r>
            <a:r>
              <a:rPr lang="es-ES_tradnl"/>
              <a:t>: </a:t>
            </a:r>
            <a:r>
              <a:rPr lang="en-US"/>
              <a:t>large-curvature transmission coefficients: accurate if tunneling is large.</a:t>
            </a:r>
          </a:p>
        </p:txBody>
      </p:sp>
      <p:grpSp>
        <p:nvGrpSpPr>
          <p:cNvPr id="37" name="Group 38">
            <a:extLst>
              <a:ext uri="{FF2B5EF4-FFF2-40B4-BE49-F238E27FC236}">
                <a16:creationId xmlns:a16="http://schemas.microsoft.com/office/drawing/2014/main" id="{134FD850-D4BB-4890-BA3C-D43DB6260690}"/>
              </a:ext>
            </a:extLst>
          </p:cNvPr>
          <p:cNvGrpSpPr>
            <a:grpSpLocks/>
          </p:cNvGrpSpPr>
          <p:nvPr/>
        </p:nvGrpSpPr>
        <p:grpSpPr bwMode="auto">
          <a:xfrm>
            <a:off x="65088" y="1360488"/>
            <a:ext cx="7523163" cy="2509838"/>
            <a:chOff x="60" y="675"/>
            <a:chExt cx="4739" cy="1581"/>
          </a:xfrm>
        </p:grpSpPr>
        <p:sp>
          <p:nvSpPr>
            <p:cNvPr id="38" name="Text Box 26">
              <a:extLst>
                <a:ext uri="{FF2B5EF4-FFF2-40B4-BE49-F238E27FC236}">
                  <a16:creationId xmlns:a16="http://schemas.microsoft.com/office/drawing/2014/main" id="{695EAD90-3FAA-4F46-A5EC-63F58A78901D}"/>
                </a:ext>
              </a:extLst>
            </p:cNvPr>
            <p:cNvSpPr txBox="1">
              <a:spLocks noChangeArrowheads="1"/>
            </p:cNvSpPr>
            <p:nvPr/>
          </p:nvSpPr>
          <p:spPr bwMode="auto">
            <a:xfrm>
              <a:off x="60" y="675"/>
              <a:ext cx="1880" cy="756"/>
            </a:xfrm>
            <a:prstGeom prst="rect">
              <a:avLst/>
            </a:prstGeom>
            <a:solidFill>
              <a:srgbClr val="BDEEFF"/>
            </a:solidFill>
            <a:ln w="9525">
              <a:noFill/>
              <a:miter lim="800000"/>
              <a:headEnd/>
              <a:tailEnd/>
            </a:ln>
            <a:effectLst/>
          </p:spPr>
          <p:txBody>
            <a:bodyPr wrap="square">
              <a:prstTxWarp prst="textNoShape">
                <a:avLst/>
              </a:prstTxWarp>
              <a:spAutoFit/>
            </a:bodyPr>
            <a:lstStyle/>
            <a:p>
              <a:r>
                <a:rPr lang="es-ES_tradnl" b="1" dirty="0"/>
                <a:t>SCT</a:t>
              </a:r>
              <a:r>
                <a:rPr lang="es-ES_tradnl" dirty="0"/>
                <a:t>: </a:t>
              </a:r>
              <a:r>
                <a:rPr lang="en-US" dirty="0"/>
                <a:t>small-curvature transmission coefficients: accurate if the tunneling effect is not very important.</a:t>
              </a:r>
            </a:p>
          </p:txBody>
        </p:sp>
        <p:sp>
          <p:nvSpPr>
            <p:cNvPr id="39" name="Text Box 24">
              <a:extLst>
                <a:ext uri="{FF2B5EF4-FFF2-40B4-BE49-F238E27FC236}">
                  <a16:creationId xmlns:a16="http://schemas.microsoft.com/office/drawing/2014/main" id="{F8A3CE91-E820-40D7-B171-421AB17C45DE}"/>
                </a:ext>
              </a:extLst>
            </p:cNvPr>
            <p:cNvSpPr txBox="1">
              <a:spLocks noChangeArrowheads="1"/>
            </p:cNvSpPr>
            <p:nvPr/>
          </p:nvSpPr>
          <p:spPr bwMode="auto">
            <a:xfrm>
              <a:off x="3621" y="2025"/>
              <a:ext cx="404" cy="231"/>
            </a:xfrm>
            <a:prstGeom prst="rect">
              <a:avLst/>
            </a:prstGeom>
            <a:noFill/>
            <a:ln w="9525">
              <a:noFill/>
              <a:miter lim="800000"/>
              <a:headEnd/>
              <a:tailEnd/>
            </a:ln>
            <a:effectLst/>
          </p:spPr>
          <p:txBody>
            <a:bodyPr wrap="none">
              <a:prstTxWarp prst="textNoShape">
                <a:avLst/>
              </a:prstTxWarp>
              <a:spAutoFit/>
            </a:bodyPr>
            <a:lstStyle/>
            <a:p>
              <a:r>
                <a:rPr lang="en-US" sz="1800">
                  <a:latin typeface="Arial" pitchFamily="-112" charset="0"/>
                </a:rPr>
                <a:t>SCT</a:t>
              </a:r>
            </a:p>
          </p:txBody>
        </p:sp>
        <p:sp>
          <p:nvSpPr>
            <p:cNvPr id="40" name="Arco 20">
              <a:extLst>
                <a:ext uri="{FF2B5EF4-FFF2-40B4-BE49-F238E27FC236}">
                  <a16:creationId xmlns:a16="http://schemas.microsoft.com/office/drawing/2014/main" id="{22A2C58D-C038-4942-A613-1F14BA90B6AB}"/>
                </a:ext>
              </a:extLst>
            </p:cNvPr>
            <p:cNvSpPr>
              <a:spLocks/>
            </p:cNvSpPr>
            <p:nvPr/>
          </p:nvSpPr>
          <p:spPr bwMode="auto">
            <a:xfrm rot="16311938" flipH="1">
              <a:off x="3669" y="1051"/>
              <a:ext cx="775" cy="1484"/>
            </a:xfrm>
            <a:custGeom>
              <a:avLst/>
              <a:gdLst>
                <a:gd name="G0" fmla="+- 5 0 0"/>
                <a:gd name="G1" fmla="+- 21600 0 0"/>
                <a:gd name="G2" fmla="+- 21600 0 0"/>
                <a:gd name="T0" fmla="*/ 0 w 21605"/>
                <a:gd name="T1" fmla="*/ 0 h 40588"/>
                <a:gd name="T2" fmla="*/ 10302 w 21605"/>
                <a:gd name="T3" fmla="*/ 40588 h 40588"/>
                <a:gd name="T4" fmla="*/ 5 w 21605"/>
                <a:gd name="T5" fmla="*/ 21600 h 40588"/>
              </a:gdLst>
              <a:ahLst/>
              <a:cxnLst>
                <a:cxn ang="0">
                  <a:pos x="T0" y="T1"/>
                </a:cxn>
                <a:cxn ang="0">
                  <a:pos x="T2" y="T3"/>
                </a:cxn>
                <a:cxn ang="0">
                  <a:pos x="T4" y="T5"/>
                </a:cxn>
              </a:cxnLst>
              <a:rect l="0" t="0" r="r" b="b"/>
              <a:pathLst>
                <a:path w="21605" h="40588" fill="none" extrusionOk="0">
                  <a:moveTo>
                    <a:pt x="0" y="0"/>
                  </a:moveTo>
                  <a:cubicBezTo>
                    <a:pt x="1" y="0"/>
                    <a:pt x="3" y="-1"/>
                    <a:pt x="5" y="0"/>
                  </a:cubicBezTo>
                  <a:cubicBezTo>
                    <a:pt x="11934" y="0"/>
                    <a:pt x="21605" y="9670"/>
                    <a:pt x="21605" y="21600"/>
                  </a:cubicBezTo>
                  <a:cubicBezTo>
                    <a:pt x="21605" y="29523"/>
                    <a:pt x="17266" y="36810"/>
                    <a:pt x="10301" y="40587"/>
                  </a:cubicBezTo>
                </a:path>
                <a:path w="21605" h="40588" stroke="0" extrusionOk="0">
                  <a:moveTo>
                    <a:pt x="0" y="0"/>
                  </a:moveTo>
                  <a:cubicBezTo>
                    <a:pt x="1" y="0"/>
                    <a:pt x="3" y="-1"/>
                    <a:pt x="5" y="0"/>
                  </a:cubicBezTo>
                  <a:cubicBezTo>
                    <a:pt x="11934" y="0"/>
                    <a:pt x="21605" y="9670"/>
                    <a:pt x="21605" y="21600"/>
                  </a:cubicBezTo>
                  <a:cubicBezTo>
                    <a:pt x="21605" y="29523"/>
                    <a:pt x="17266" y="36810"/>
                    <a:pt x="10301" y="40587"/>
                  </a:cubicBezTo>
                  <a:lnTo>
                    <a:pt x="5" y="21600"/>
                  </a:lnTo>
                  <a:close/>
                </a:path>
              </a:pathLst>
            </a:custGeom>
            <a:noFill/>
            <a:ln w="9525">
              <a:solidFill>
                <a:schemeClr val="tx1"/>
              </a:solidFill>
              <a:round/>
              <a:headEnd/>
              <a:tailEnd/>
            </a:ln>
            <a:effectLst/>
          </p:spPr>
          <p:txBody>
            <a:bodyPr wrap="none" anchor="ctr">
              <a:prstTxWarp prst="textNoShape">
                <a:avLst/>
              </a:prstTxWarp>
            </a:bodyPr>
            <a:lstStyle/>
            <a:p>
              <a:endParaRPr lang="es-ES_tradnl"/>
            </a:p>
          </p:txBody>
        </p:sp>
      </p:grpSp>
      <p:grpSp>
        <p:nvGrpSpPr>
          <p:cNvPr id="41" name="Agrupar 42">
            <a:extLst>
              <a:ext uri="{FF2B5EF4-FFF2-40B4-BE49-F238E27FC236}">
                <a16:creationId xmlns:a16="http://schemas.microsoft.com/office/drawing/2014/main" id="{9C483B6F-2C25-472A-A414-8EBCC5167096}"/>
              </a:ext>
            </a:extLst>
          </p:cNvPr>
          <p:cNvGrpSpPr/>
          <p:nvPr/>
        </p:nvGrpSpPr>
        <p:grpSpPr>
          <a:xfrm>
            <a:off x="3049052" y="2630782"/>
            <a:ext cx="1166285" cy="731454"/>
            <a:chOff x="4159751" y="5602822"/>
            <a:chExt cx="1166285" cy="731454"/>
          </a:xfrm>
        </p:grpSpPr>
        <p:pic>
          <p:nvPicPr>
            <p:cNvPr id="42" name="Picture 25" descr="f1">
              <a:extLst>
                <a:ext uri="{FF2B5EF4-FFF2-40B4-BE49-F238E27FC236}">
                  <a16:creationId xmlns:a16="http://schemas.microsoft.com/office/drawing/2014/main" id="{3A989831-2587-48B2-8246-70A69EB3DBA4}"/>
                </a:ext>
              </a:extLst>
            </p:cNvPr>
            <p:cNvPicPr>
              <a:picLocks noChangeAspect="1" noChangeArrowheads="1"/>
            </p:cNvPicPr>
            <p:nvPr/>
          </p:nvPicPr>
          <p:blipFill>
            <a:blip r:embed="rId4"/>
            <a:srcRect l="44603" t="26230" r="10268" b="25684"/>
            <a:stretch>
              <a:fillRect/>
            </a:stretch>
          </p:blipFill>
          <p:spPr bwMode="auto">
            <a:xfrm>
              <a:off x="4159751" y="5602822"/>
              <a:ext cx="1166285" cy="731454"/>
            </a:xfrm>
            <a:prstGeom prst="rect">
              <a:avLst/>
            </a:prstGeom>
            <a:noFill/>
          </p:spPr>
        </p:pic>
        <p:sp>
          <p:nvSpPr>
            <p:cNvPr id="43" name="Line 26">
              <a:extLst>
                <a:ext uri="{FF2B5EF4-FFF2-40B4-BE49-F238E27FC236}">
                  <a16:creationId xmlns:a16="http://schemas.microsoft.com/office/drawing/2014/main" id="{BB9748E8-573C-4597-BDE8-53EA31BC6143}"/>
                </a:ext>
              </a:extLst>
            </p:cNvPr>
            <p:cNvSpPr>
              <a:spLocks noChangeShapeType="1"/>
            </p:cNvSpPr>
            <p:nvPr/>
          </p:nvSpPr>
          <p:spPr bwMode="auto">
            <a:xfrm flipH="1" flipV="1">
              <a:off x="4844205" y="5954441"/>
              <a:ext cx="248574" cy="13023"/>
            </a:xfrm>
            <a:prstGeom prst="line">
              <a:avLst/>
            </a:prstGeom>
            <a:noFill/>
            <a:ln w="38100">
              <a:solidFill>
                <a:schemeClr val="tx1"/>
              </a:solidFill>
              <a:round/>
              <a:headEnd/>
              <a:tailEnd type="triangle" w="med" len="med"/>
            </a:ln>
            <a:effectLst/>
          </p:spPr>
          <p:txBody>
            <a:bodyPr>
              <a:prstTxWarp prst="textNoShape">
                <a:avLst/>
              </a:prstTxWarp>
            </a:bodyPr>
            <a:lstStyle/>
            <a:p>
              <a:endParaRPr lang="es-ES_tradnl"/>
            </a:p>
          </p:txBody>
        </p:sp>
        <p:sp>
          <p:nvSpPr>
            <p:cNvPr id="44" name="Line 27">
              <a:extLst>
                <a:ext uri="{FF2B5EF4-FFF2-40B4-BE49-F238E27FC236}">
                  <a16:creationId xmlns:a16="http://schemas.microsoft.com/office/drawing/2014/main" id="{C7798A2C-EED0-473C-B15F-72E0C658EADD}"/>
                </a:ext>
              </a:extLst>
            </p:cNvPr>
            <p:cNvSpPr>
              <a:spLocks noChangeShapeType="1"/>
            </p:cNvSpPr>
            <p:nvPr/>
          </p:nvSpPr>
          <p:spPr bwMode="auto">
            <a:xfrm rot="11188340" flipH="1">
              <a:off x="4429915" y="5943588"/>
              <a:ext cx="258618" cy="36898"/>
            </a:xfrm>
            <a:prstGeom prst="line">
              <a:avLst/>
            </a:prstGeom>
            <a:noFill/>
            <a:ln w="38100">
              <a:solidFill>
                <a:schemeClr val="tx1"/>
              </a:solidFill>
              <a:round/>
              <a:headEnd/>
              <a:tailEnd type="triangle" w="med" len="med"/>
            </a:ln>
            <a:effectLst/>
          </p:spPr>
          <p:txBody>
            <a:bodyPr>
              <a:prstTxWarp prst="textNoShape">
                <a:avLst/>
              </a:prstTxWarp>
            </a:bodyPr>
            <a:lstStyle/>
            <a:p>
              <a:endParaRPr lang="es-ES_tradnl"/>
            </a:p>
          </p:txBody>
        </p:sp>
      </p:grpSp>
      <p:sp>
        <p:nvSpPr>
          <p:cNvPr id="48" name="Marcador de número de diapositiva 46">
            <a:extLst>
              <a:ext uri="{FF2B5EF4-FFF2-40B4-BE49-F238E27FC236}">
                <a16:creationId xmlns:a16="http://schemas.microsoft.com/office/drawing/2014/main" id="{1A0B373C-84F2-4D24-9655-137A5633FB61}"/>
              </a:ext>
            </a:extLst>
          </p:cNvPr>
          <p:cNvSpPr>
            <a:spLocks noGrp="1"/>
          </p:cNvSpPr>
          <p:nvPr>
            <p:ph type="sldNum" sz="quarter" idx="12"/>
          </p:nvPr>
        </p:nvSpPr>
        <p:spPr>
          <a:xfrm>
            <a:off x="6553200" y="6356350"/>
            <a:ext cx="2133600" cy="365125"/>
          </a:xfrm>
        </p:spPr>
        <p:txBody>
          <a:bodyPr/>
          <a:lstStyle/>
          <a:p>
            <a:fld id="{4F3139E7-BE79-DA40-AA76-67E432FB518C}" type="slidenum">
              <a:rPr lang="es-ES_tradnl" smtClean="0"/>
              <a:pPr/>
              <a:t>25</a:t>
            </a:fld>
            <a:endParaRPr lang="es-ES_tradnl"/>
          </a:p>
        </p:txBody>
      </p:sp>
      <p:sp>
        <p:nvSpPr>
          <p:cNvPr id="49" name="CuadroTexto 48">
            <a:extLst>
              <a:ext uri="{FF2B5EF4-FFF2-40B4-BE49-F238E27FC236}">
                <a16:creationId xmlns:a16="http://schemas.microsoft.com/office/drawing/2014/main" id="{7B085EB0-69E0-49AB-93F3-9047EB547391}"/>
              </a:ext>
            </a:extLst>
          </p:cNvPr>
          <p:cNvSpPr txBox="1"/>
          <p:nvPr/>
        </p:nvSpPr>
        <p:spPr>
          <a:xfrm>
            <a:off x="0" y="6585789"/>
            <a:ext cx="9144000" cy="276999"/>
          </a:xfrm>
          <a:prstGeom prst="rect">
            <a:avLst/>
          </a:prstGeom>
          <a:solidFill>
            <a:schemeClr val="accent2"/>
          </a:solidFill>
        </p:spPr>
        <p:txBody>
          <a:bodyPr wrap="square" rtlCol="0">
            <a:spAutoFit/>
          </a:bodyPr>
          <a:lstStyle/>
          <a:p>
            <a:r>
              <a:rPr lang="es-ES" sz="1200" b="1" dirty="0">
                <a:solidFill>
                  <a:schemeClr val="bg1"/>
                </a:solidFill>
              </a:rPr>
              <a:t>(</a:t>
            </a:r>
            <a:r>
              <a:rPr lang="es-ES" sz="1200" b="1" dirty="0" err="1">
                <a:solidFill>
                  <a:schemeClr val="bg1"/>
                </a:solidFill>
              </a:rPr>
              <a:t>Statistical</a:t>
            </a:r>
            <a:r>
              <a:rPr lang="es-ES" sz="1200" b="1" dirty="0">
                <a:solidFill>
                  <a:schemeClr val="bg1"/>
                </a:solidFill>
              </a:rPr>
              <a:t>) </a:t>
            </a:r>
            <a:r>
              <a:rPr lang="es-ES" sz="1200" b="1" dirty="0" err="1">
                <a:solidFill>
                  <a:schemeClr val="bg1"/>
                </a:solidFill>
              </a:rPr>
              <a:t>Reaction</a:t>
            </a:r>
            <a:r>
              <a:rPr lang="es-ES" sz="1200" b="1" dirty="0">
                <a:solidFill>
                  <a:schemeClr val="bg1"/>
                </a:solidFill>
              </a:rPr>
              <a:t> </a:t>
            </a:r>
            <a:r>
              <a:rPr lang="es-ES" sz="1200" b="1" dirty="0" err="1">
                <a:solidFill>
                  <a:schemeClr val="bg1"/>
                </a:solidFill>
              </a:rPr>
              <a:t>Rate</a:t>
            </a:r>
            <a:r>
              <a:rPr lang="es-ES" sz="1200" b="1" dirty="0">
                <a:solidFill>
                  <a:schemeClr val="bg1"/>
                </a:solidFill>
              </a:rPr>
              <a:t> </a:t>
            </a:r>
            <a:r>
              <a:rPr lang="es-ES" sz="1200" b="1" dirty="0" err="1">
                <a:solidFill>
                  <a:schemeClr val="bg1"/>
                </a:solidFill>
              </a:rPr>
              <a:t>Theories</a:t>
            </a:r>
            <a:endParaRPr lang="es-ES" sz="1200" b="1" dirty="0">
              <a:solidFill>
                <a:schemeClr val="bg1"/>
              </a:solidFill>
            </a:endParaRPr>
          </a:p>
        </p:txBody>
      </p:sp>
    </p:spTree>
    <p:extLst>
      <p:ext uri="{BB962C8B-B14F-4D97-AF65-F5344CB8AC3E}">
        <p14:creationId xmlns:p14="http://schemas.microsoft.com/office/powerpoint/2010/main" val="22635065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o 1">
            <a:extLst>
              <a:ext uri="{FF2B5EF4-FFF2-40B4-BE49-F238E27FC236}">
                <a16:creationId xmlns:a16="http://schemas.microsoft.com/office/drawing/2014/main" id="{7B1BE50E-EE07-4A7A-8BCD-53146962DAB0}"/>
              </a:ext>
            </a:extLst>
          </p:cNvPr>
          <p:cNvGrpSpPr/>
          <p:nvPr/>
        </p:nvGrpSpPr>
        <p:grpSpPr>
          <a:xfrm>
            <a:off x="740942" y="1340291"/>
            <a:ext cx="7210904" cy="4832351"/>
            <a:chOff x="303198" y="1243013"/>
            <a:chExt cx="7210904" cy="4832351"/>
          </a:xfrm>
        </p:grpSpPr>
        <p:sp>
          <p:nvSpPr>
            <p:cNvPr id="31" name="AutoShape 28">
              <a:extLst>
                <a:ext uri="{FF2B5EF4-FFF2-40B4-BE49-F238E27FC236}">
                  <a16:creationId xmlns:a16="http://schemas.microsoft.com/office/drawing/2014/main" id="{ED995AE8-9355-493B-A8CE-BFE681A76912}"/>
                </a:ext>
              </a:extLst>
            </p:cNvPr>
            <p:cNvSpPr>
              <a:spLocks noChangeArrowheads="1"/>
            </p:cNvSpPr>
            <p:nvPr/>
          </p:nvSpPr>
          <p:spPr bwMode="auto">
            <a:xfrm rot="19035201">
              <a:off x="1477505" y="1946276"/>
              <a:ext cx="2141537" cy="3505200"/>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ln>
              <a:headEnd/>
              <a:tailEnd/>
            </a:ln>
          </p:spPr>
          <p:style>
            <a:lnRef idx="0">
              <a:schemeClr val="accent1"/>
            </a:lnRef>
            <a:fillRef idx="3">
              <a:schemeClr val="accent1"/>
            </a:fillRef>
            <a:effectRef idx="3">
              <a:schemeClr val="accent1"/>
            </a:effectRef>
            <a:fontRef idx="minor">
              <a:schemeClr val="lt1"/>
            </a:fontRef>
          </p:style>
          <p:txBody>
            <a:bodyPr wrap="none" anchor="ctr">
              <a:prstTxWarp prst="textNoShape">
                <a:avLst/>
              </a:prstTxWarp>
            </a:bodyPr>
            <a:lstStyle/>
            <a:p>
              <a:endParaRPr lang="es-ES_tradnl"/>
            </a:p>
          </p:txBody>
        </p:sp>
        <p:grpSp>
          <p:nvGrpSpPr>
            <p:cNvPr id="33" name="Agrupar 35">
              <a:extLst>
                <a:ext uri="{FF2B5EF4-FFF2-40B4-BE49-F238E27FC236}">
                  <a16:creationId xmlns:a16="http://schemas.microsoft.com/office/drawing/2014/main" id="{6E53BBC2-27BF-4EB5-A470-534BB7E8C05D}"/>
                </a:ext>
              </a:extLst>
            </p:cNvPr>
            <p:cNvGrpSpPr/>
            <p:nvPr/>
          </p:nvGrpSpPr>
          <p:grpSpPr>
            <a:xfrm>
              <a:off x="1904542" y="1711326"/>
              <a:ext cx="5609560" cy="2344737"/>
              <a:chOff x="2630030" y="1677988"/>
              <a:chExt cx="5609560" cy="2344737"/>
            </a:xfrm>
          </p:grpSpPr>
          <p:sp>
            <p:nvSpPr>
              <p:cNvPr id="35" name="Oval 7" descr="Diagonal hacia arriba ancha">
                <a:extLst>
                  <a:ext uri="{FF2B5EF4-FFF2-40B4-BE49-F238E27FC236}">
                    <a16:creationId xmlns:a16="http://schemas.microsoft.com/office/drawing/2014/main" id="{4BBAC981-B78B-437F-B9D3-BA2CCCBC909A}"/>
                  </a:ext>
                </a:extLst>
              </p:cNvPr>
              <p:cNvSpPr>
                <a:spLocks noChangeArrowheads="1"/>
              </p:cNvSpPr>
              <p:nvPr/>
            </p:nvSpPr>
            <p:spPr bwMode="auto">
              <a:xfrm rot="20601287">
                <a:off x="2630030" y="1889125"/>
                <a:ext cx="614363" cy="2133600"/>
              </a:xfrm>
              <a:prstGeom prst="ellipse">
                <a:avLst/>
              </a:prstGeom>
              <a:pattFill prst="wdUpDiag">
                <a:fgClr>
                  <a:srgbClr val="CC0000"/>
                </a:fgClr>
                <a:bgClr>
                  <a:schemeClr val="bg1"/>
                </a:bgClr>
              </a:pattFill>
              <a:ln w="19050">
                <a:solidFill>
                  <a:srgbClr val="CC0000"/>
                </a:solidFill>
                <a:round/>
                <a:headEnd/>
                <a:tailEnd/>
              </a:ln>
              <a:effectLst/>
            </p:spPr>
            <p:txBody>
              <a:bodyPr wrap="none" anchor="ctr">
                <a:prstTxWarp prst="textNoShape">
                  <a:avLst/>
                </a:prstTxWarp>
              </a:bodyPr>
              <a:lstStyle/>
              <a:p>
                <a:pPr algn="ctr"/>
                <a:endParaRPr lang="es-ES"/>
              </a:p>
            </p:txBody>
          </p:sp>
          <p:sp>
            <p:nvSpPr>
              <p:cNvPr id="36" name="Text Box 8">
                <a:extLst>
                  <a:ext uri="{FF2B5EF4-FFF2-40B4-BE49-F238E27FC236}">
                    <a16:creationId xmlns:a16="http://schemas.microsoft.com/office/drawing/2014/main" id="{E922BB10-39F1-4D14-A0A0-DF48DD400255}"/>
                  </a:ext>
                </a:extLst>
              </p:cNvPr>
              <p:cNvSpPr txBox="1">
                <a:spLocks noChangeArrowheads="1"/>
              </p:cNvSpPr>
              <p:nvPr/>
            </p:nvSpPr>
            <p:spPr bwMode="auto">
              <a:xfrm>
                <a:off x="3028493" y="1677988"/>
                <a:ext cx="2662958" cy="369332"/>
              </a:xfrm>
              <a:prstGeom prst="rect">
                <a:avLst/>
              </a:prstGeom>
              <a:noFill/>
              <a:ln w="9525">
                <a:noFill/>
                <a:miter lim="800000"/>
                <a:headEnd/>
                <a:tailEnd/>
              </a:ln>
              <a:effectLst/>
            </p:spPr>
            <p:txBody>
              <a:bodyPr wrap="none">
                <a:prstTxWarp prst="textNoShape">
                  <a:avLst/>
                </a:prstTxWarp>
                <a:spAutoFit/>
              </a:bodyPr>
              <a:lstStyle/>
              <a:p>
                <a:r>
                  <a:rPr lang="es-ES_tradnl">
                    <a:solidFill>
                      <a:srgbClr val="CC0000"/>
                    </a:solidFill>
                  </a:rPr>
                  <a:t>High-</a:t>
                </a:r>
                <a:r>
                  <a:rPr lang="es-ES_tradnl" err="1">
                    <a:solidFill>
                      <a:srgbClr val="CC0000"/>
                    </a:solidFill>
                  </a:rPr>
                  <a:t>temperature</a:t>
                </a:r>
                <a:r>
                  <a:rPr lang="es-ES_tradnl">
                    <a:solidFill>
                      <a:srgbClr val="CC0000"/>
                    </a:solidFill>
                  </a:rPr>
                  <a:t> regime</a:t>
                </a:r>
                <a:endParaRPr lang="es-ES">
                  <a:solidFill>
                    <a:srgbClr val="CC0000"/>
                  </a:solidFill>
                </a:endParaRPr>
              </a:p>
            </p:txBody>
          </p:sp>
          <p:sp>
            <p:nvSpPr>
              <p:cNvPr id="37" name="Text Box 10">
                <a:extLst>
                  <a:ext uri="{FF2B5EF4-FFF2-40B4-BE49-F238E27FC236}">
                    <a16:creationId xmlns:a16="http://schemas.microsoft.com/office/drawing/2014/main" id="{17C69C4A-D936-4F75-BA94-B5E855B4B152}"/>
                  </a:ext>
                </a:extLst>
              </p:cNvPr>
              <p:cNvSpPr txBox="1">
                <a:spLocks noChangeArrowheads="1"/>
              </p:cNvSpPr>
              <p:nvPr/>
            </p:nvSpPr>
            <p:spPr bwMode="auto">
              <a:xfrm>
                <a:off x="3147555" y="2192338"/>
                <a:ext cx="5092035" cy="369332"/>
              </a:xfrm>
              <a:prstGeom prst="rect">
                <a:avLst/>
              </a:prstGeom>
              <a:noFill/>
              <a:ln w="9525">
                <a:noFill/>
                <a:miter lim="800000"/>
                <a:headEnd/>
                <a:tailEnd/>
              </a:ln>
              <a:effectLst/>
            </p:spPr>
            <p:txBody>
              <a:bodyPr wrap="none">
                <a:prstTxWarp prst="textNoShape">
                  <a:avLst/>
                </a:prstTxWarp>
                <a:spAutoFit/>
              </a:bodyPr>
              <a:lstStyle/>
              <a:p>
                <a:r>
                  <a:rPr lang="es-ES_tradnl" err="1">
                    <a:solidFill>
                      <a:srgbClr val="CC0000"/>
                    </a:solidFill>
                  </a:rPr>
                  <a:t>Classical</a:t>
                </a:r>
                <a:r>
                  <a:rPr lang="es-ES_tradnl">
                    <a:solidFill>
                      <a:srgbClr val="CC0000"/>
                    </a:solidFill>
                  </a:rPr>
                  <a:t> </a:t>
                </a:r>
                <a:r>
                  <a:rPr lang="es-ES_tradnl" err="1">
                    <a:solidFill>
                      <a:srgbClr val="CC0000"/>
                    </a:solidFill>
                  </a:rPr>
                  <a:t>region</a:t>
                </a:r>
                <a:r>
                  <a:rPr lang="es-ES_tradnl">
                    <a:solidFill>
                      <a:srgbClr val="CC0000"/>
                    </a:solidFill>
                  </a:rPr>
                  <a:t> </a:t>
                </a:r>
                <a:r>
                  <a:rPr lang="es-ES_tradnl" i="1">
                    <a:solidFill>
                      <a:srgbClr val="CC0000"/>
                    </a:solidFill>
                  </a:rPr>
                  <a:t>k</a:t>
                </a:r>
                <a:r>
                  <a:rPr lang="es-ES_tradnl">
                    <a:solidFill>
                      <a:srgbClr val="CC0000"/>
                    </a:solidFill>
                  </a:rPr>
                  <a:t>=</a:t>
                </a:r>
                <a:r>
                  <a:rPr lang="es-ES_tradnl" i="1" err="1">
                    <a:solidFill>
                      <a:srgbClr val="CC0000"/>
                    </a:solidFill>
                  </a:rPr>
                  <a:t>A</a:t>
                </a:r>
                <a:r>
                  <a:rPr lang="es-ES_tradnl" err="1">
                    <a:solidFill>
                      <a:srgbClr val="CC0000"/>
                    </a:solidFill>
                  </a:rPr>
                  <a:t>exp</a:t>
                </a:r>
                <a:r>
                  <a:rPr lang="es-ES_tradnl">
                    <a:solidFill>
                      <a:srgbClr val="CC0000"/>
                    </a:solidFill>
                  </a:rPr>
                  <a:t>(-</a:t>
                </a:r>
                <a:r>
                  <a:rPr lang="es-ES_tradnl" i="1" err="1">
                    <a:solidFill>
                      <a:srgbClr val="CC0000"/>
                    </a:solidFill>
                  </a:rPr>
                  <a:t>E</a:t>
                </a:r>
                <a:r>
                  <a:rPr lang="es-ES_tradnl" i="1" baseline="-25000" err="1">
                    <a:solidFill>
                      <a:srgbClr val="CC0000"/>
                    </a:solidFill>
                  </a:rPr>
                  <a:t>a</a:t>
                </a:r>
                <a:r>
                  <a:rPr lang="es-ES_tradnl">
                    <a:solidFill>
                      <a:srgbClr val="CC0000"/>
                    </a:solidFill>
                  </a:rPr>
                  <a:t>/</a:t>
                </a:r>
                <a:r>
                  <a:rPr lang="es-ES_tradnl" i="1" err="1">
                    <a:solidFill>
                      <a:srgbClr val="CC0000"/>
                    </a:solidFill>
                  </a:rPr>
                  <a:t>RT</a:t>
                </a:r>
                <a:r>
                  <a:rPr lang="es-ES_tradnl">
                    <a:solidFill>
                      <a:srgbClr val="CC0000"/>
                    </a:solidFill>
                  </a:rPr>
                  <a:t>)  </a:t>
                </a:r>
                <a:r>
                  <a:rPr lang="es-ES_tradnl"/>
                  <a:t>Arrhenius </a:t>
                </a:r>
                <a:r>
                  <a:rPr lang="es-ES_tradnl" err="1"/>
                  <a:t>behaviour</a:t>
                </a:r>
                <a:endParaRPr lang="es-ES"/>
              </a:p>
            </p:txBody>
          </p:sp>
          <p:sp>
            <p:nvSpPr>
              <p:cNvPr id="38" name="Line 11">
                <a:extLst>
                  <a:ext uri="{FF2B5EF4-FFF2-40B4-BE49-F238E27FC236}">
                    <a16:creationId xmlns:a16="http://schemas.microsoft.com/office/drawing/2014/main" id="{A6D8D125-12BB-4C56-8159-4858AAB480CD}"/>
                  </a:ext>
                </a:extLst>
              </p:cNvPr>
              <p:cNvSpPr>
                <a:spLocks noChangeShapeType="1"/>
              </p:cNvSpPr>
              <p:nvPr/>
            </p:nvSpPr>
            <p:spPr bwMode="auto">
              <a:xfrm flipV="1">
                <a:off x="3009443" y="2093913"/>
                <a:ext cx="609600" cy="228600"/>
              </a:xfrm>
              <a:prstGeom prst="line">
                <a:avLst/>
              </a:prstGeom>
              <a:noFill/>
              <a:ln w="19050">
                <a:solidFill>
                  <a:srgbClr val="CC0000"/>
                </a:solidFill>
                <a:round/>
                <a:headEnd/>
                <a:tailEnd type="triangle" w="med" len="med"/>
              </a:ln>
              <a:effectLst/>
            </p:spPr>
            <p:txBody>
              <a:bodyPr>
                <a:prstTxWarp prst="textNoShape">
                  <a:avLst/>
                </a:prstTxWarp>
              </a:bodyPr>
              <a:lstStyle/>
              <a:p>
                <a:endParaRPr lang="es-ES_tradnl"/>
              </a:p>
            </p:txBody>
          </p:sp>
        </p:grpSp>
        <p:grpSp>
          <p:nvGrpSpPr>
            <p:cNvPr id="40" name="Agrupar 34">
              <a:extLst>
                <a:ext uri="{FF2B5EF4-FFF2-40B4-BE49-F238E27FC236}">
                  <a16:creationId xmlns:a16="http://schemas.microsoft.com/office/drawing/2014/main" id="{25E2F9A7-8064-424D-8784-55FE4FE72514}"/>
                </a:ext>
              </a:extLst>
            </p:cNvPr>
            <p:cNvGrpSpPr/>
            <p:nvPr/>
          </p:nvGrpSpPr>
          <p:grpSpPr>
            <a:xfrm>
              <a:off x="2546653" y="3252272"/>
              <a:ext cx="3127841" cy="2176979"/>
              <a:chOff x="3272141" y="3218934"/>
              <a:chExt cx="3127841" cy="2176979"/>
            </a:xfrm>
          </p:grpSpPr>
          <p:sp>
            <p:nvSpPr>
              <p:cNvPr id="46" name="Oval 3" descr="Diagonal hacia arriba ancha">
                <a:extLst>
                  <a:ext uri="{FF2B5EF4-FFF2-40B4-BE49-F238E27FC236}">
                    <a16:creationId xmlns:a16="http://schemas.microsoft.com/office/drawing/2014/main" id="{81661506-9BF4-49B0-85C7-49E0A98BE7AB}"/>
                  </a:ext>
                </a:extLst>
              </p:cNvPr>
              <p:cNvSpPr>
                <a:spLocks noChangeArrowheads="1"/>
              </p:cNvSpPr>
              <p:nvPr/>
            </p:nvSpPr>
            <p:spPr bwMode="auto">
              <a:xfrm rot="19090402">
                <a:off x="3509505" y="3795713"/>
                <a:ext cx="457200" cy="1600200"/>
              </a:xfrm>
              <a:prstGeom prst="ellipse">
                <a:avLst/>
              </a:prstGeom>
              <a:pattFill prst="wdUpDiag">
                <a:fgClr>
                  <a:srgbClr val="CC00CC"/>
                </a:fgClr>
                <a:bgClr>
                  <a:schemeClr val="bg1"/>
                </a:bgClr>
              </a:pattFill>
              <a:ln w="19050">
                <a:solidFill>
                  <a:srgbClr val="CC00CC"/>
                </a:solidFill>
                <a:round/>
                <a:headEnd/>
                <a:tailEnd/>
              </a:ln>
              <a:effectLst/>
            </p:spPr>
            <p:txBody>
              <a:bodyPr wrap="none" anchor="ctr">
                <a:prstTxWarp prst="textNoShape">
                  <a:avLst/>
                </a:prstTxWarp>
              </a:bodyPr>
              <a:lstStyle/>
              <a:p>
                <a:endParaRPr lang="es-ES_tradnl"/>
              </a:p>
            </p:txBody>
          </p:sp>
          <p:sp>
            <p:nvSpPr>
              <p:cNvPr id="47" name="Line 4">
                <a:extLst>
                  <a:ext uri="{FF2B5EF4-FFF2-40B4-BE49-F238E27FC236}">
                    <a16:creationId xmlns:a16="http://schemas.microsoft.com/office/drawing/2014/main" id="{BEAAD81C-2BF2-4CAC-B310-EF3569E9945A}"/>
                  </a:ext>
                </a:extLst>
              </p:cNvPr>
              <p:cNvSpPr>
                <a:spLocks noChangeShapeType="1"/>
              </p:cNvSpPr>
              <p:nvPr/>
            </p:nvSpPr>
            <p:spPr bwMode="auto">
              <a:xfrm flipV="1">
                <a:off x="3819068" y="3886200"/>
                <a:ext cx="222250" cy="461963"/>
              </a:xfrm>
              <a:prstGeom prst="line">
                <a:avLst/>
              </a:prstGeom>
              <a:noFill/>
              <a:ln w="19050">
                <a:solidFill>
                  <a:srgbClr val="CC00CC"/>
                </a:solidFill>
                <a:round/>
                <a:headEnd/>
                <a:tailEnd type="triangle" w="med" len="med"/>
              </a:ln>
              <a:effectLst/>
            </p:spPr>
            <p:txBody>
              <a:bodyPr>
                <a:prstTxWarp prst="textNoShape">
                  <a:avLst/>
                </a:prstTxWarp>
              </a:bodyPr>
              <a:lstStyle/>
              <a:p>
                <a:endParaRPr lang="es-ES_tradnl"/>
              </a:p>
            </p:txBody>
          </p:sp>
          <p:sp>
            <p:nvSpPr>
              <p:cNvPr id="48" name="Text Box 5">
                <a:extLst>
                  <a:ext uri="{FF2B5EF4-FFF2-40B4-BE49-F238E27FC236}">
                    <a16:creationId xmlns:a16="http://schemas.microsoft.com/office/drawing/2014/main" id="{D8E397E4-1D32-42CA-9D32-24DC43940076}"/>
                  </a:ext>
                </a:extLst>
              </p:cNvPr>
              <p:cNvSpPr txBox="1">
                <a:spLocks noChangeArrowheads="1"/>
              </p:cNvSpPr>
              <p:nvPr/>
            </p:nvSpPr>
            <p:spPr bwMode="auto">
              <a:xfrm rot="19011910">
                <a:off x="3272141" y="3218934"/>
                <a:ext cx="2151137" cy="369332"/>
              </a:xfrm>
              <a:prstGeom prst="rect">
                <a:avLst/>
              </a:prstGeom>
              <a:noFill/>
              <a:ln w="9525">
                <a:noFill/>
                <a:miter lim="800000"/>
                <a:headEnd/>
                <a:tailEnd/>
              </a:ln>
              <a:effectLst/>
            </p:spPr>
            <p:txBody>
              <a:bodyPr wrap="none">
                <a:prstTxWarp prst="textNoShape">
                  <a:avLst/>
                </a:prstTxWarp>
                <a:spAutoFit/>
              </a:bodyPr>
              <a:lstStyle/>
              <a:p>
                <a:r>
                  <a:rPr lang="es-ES_tradnl" b="1" err="1">
                    <a:solidFill>
                      <a:srgbClr val="CC00CC"/>
                    </a:solidFill>
                  </a:rPr>
                  <a:t>Intermediate</a:t>
                </a:r>
                <a:r>
                  <a:rPr lang="es-ES_tradnl" b="1">
                    <a:solidFill>
                      <a:srgbClr val="CC00CC"/>
                    </a:solidFill>
                  </a:rPr>
                  <a:t> regime</a:t>
                </a:r>
                <a:endParaRPr lang="es-ES" b="1">
                  <a:solidFill>
                    <a:srgbClr val="CC00CC"/>
                  </a:solidFill>
                </a:endParaRPr>
              </a:p>
            </p:txBody>
          </p:sp>
          <p:sp>
            <p:nvSpPr>
              <p:cNvPr id="49" name="Text Box 6">
                <a:extLst>
                  <a:ext uri="{FF2B5EF4-FFF2-40B4-BE49-F238E27FC236}">
                    <a16:creationId xmlns:a16="http://schemas.microsoft.com/office/drawing/2014/main" id="{5B4E220E-A21E-47F6-BEF1-A92F0D9E3465}"/>
                  </a:ext>
                </a:extLst>
              </p:cNvPr>
              <p:cNvSpPr txBox="1">
                <a:spLocks noChangeArrowheads="1"/>
              </p:cNvSpPr>
              <p:nvPr/>
            </p:nvSpPr>
            <p:spPr bwMode="auto">
              <a:xfrm rot="19137785">
                <a:off x="3682020" y="3481821"/>
                <a:ext cx="2717962" cy="369332"/>
              </a:xfrm>
              <a:prstGeom prst="rect">
                <a:avLst/>
              </a:prstGeom>
              <a:noFill/>
              <a:ln w="9525">
                <a:noFill/>
                <a:miter lim="800000"/>
                <a:headEnd/>
                <a:tailEnd/>
              </a:ln>
              <a:effectLst/>
            </p:spPr>
            <p:txBody>
              <a:bodyPr wrap="none">
                <a:prstTxWarp prst="textNoShape">
                  <a:avLst/>
                </a:prstTxWarp>
                <a:spAutoFit/>
              </a:bodyPr>
              <a:lstStyle/>
              <a:p>
                <a:r>
                  <a:rPr lang="es-ES_tradnl" b="1" err="1">
                    <a:solidFill>
                      <a:srgbClr val="CC00CC"/>
                    </a:solidFill>
                  </a:rPr>
                  <a:t>Tunneling</a:t>
                </a:r>
                <a:r>
                  <a:rPr lang="es-ES_tradnl" b="1">
                    <a:solidFill>
                      <a:srgbClr val="CC00CC"/>
                    </a:solidFill>
                  </a:rPr>
                  <a:t> </a:t>
                </a:r>
                <a:r>
                  <a:rPr lang="es-ES_tradnl" b="1" err="1">
                    <a:solidFill>
                      <a:srgbClr val="CC00CC"/>
                    </a:solidFill>
                  </a:rPr>
                  <a:t>activated</a:t>
                </a:r>
                <a:r>
                  <a:rPr lang="es-ES_tradnl" b="1">
                    <a:solidFill>
                      <a:srgbClr val="CC00CC"/>
                    </a:solidFill>
                  </a:rPr>
                  <a:t> </a:t>
                </a:r>
                <a:r>
                  <a:rPr lang="es-ES_tradnl" b="1" err="1">
                    <a:solidFill>
                      <a:srgbClr val="CC00CC"/>
                    </a:solidFill>
                  </a:rPr>
                  <a:t>region</a:t>
                </a:r>
                <a:endParaRPr lang="es-ES" b="1">
                  <a:solidFill>
                    <a:srgbClr val="CC00CC"/>
                  </a:solidFill>
                </a:endParaRPr>
              </a:p>
            </p:txBody>
          </p:sp>
        </p:grpSp>
        <p:grpSp>
          <p:nvGrpSpPr>
            <p:cNvPr id="51" name="Agrupar 33">
              <a:extLst>
                <a:ext uri="{FF2B5EF4-FFF2-40B4-BE49-F238E27FC236}">
                  <a16:creationId xmlns:a16="http://schemas.microsoft.com/office/drawing/2014/main" id="{F71B2C27-F2D7-4387-AA70-E0CE385F84A7}"/>
                </a:ext>
              </a:extLst>
            </p:cNvPr>
            <p:cNvGrpSpPr/>
            <p:nvPr/>
          </p:nvGrpSpPr>
          <p:grpSpPr>
            <a:xfrm>
              <a:off x="3565067" y="4292601"/>
              <a:ext cx="3476280" cy="1190625"/>
              <a:chOff x="4290555" y="4259263"/>
              <a:chExt cx="3476280" cy="1190625"/>
            </a:xfrm>
          </p:grpSpPr>
          <p:sp>
            <p:nvSpPr>
              <p:cNvPr id="53" name="Oval 13" descr="Diagonal hacia arriba ancha">
                <a:extLst>
                  <a:ext uri="{FF2B5EF4-FFF2-40B4-BE49-F238E27FC236}">
                    <a16:creationId xmlns:a16="http://schemas.microsoft.com/office/drawing/2014/main" id="{1B0CC29D-B9E7-4985-B933-78CB159E9DD2}"/>
                  </a:ext>
                </a:extLst>
              </p:cNvPr>
              <p:cNvSpPr>
                <a:spLocks noChangeArrowheads="1"/>
              </p:cNvSpPr>
              <p:nvPr/>
            </p:nvSpPr>
            <p:spPr bwMode="auto">
              <a:xfrm>
                <a:off x="4290555" y="4968875"/>
                <a:ext cx="2974975" cy="481013"/>
              </a:xfrm>
              <a:prstGeom prst="ellipse">
                <a:avLst/>
              </a:prstGeom>
              <a:solidFill>
                <a:srgbClr val="3366FF"/>
              </a:solidFill>
              <a:ln w="28575">
                <a:solidFill>
                  <a:srgbClr val="0000FF"/>
                </a:solidFill>
                <a:round/>
                <a:headEnd/>
                <a:tailEnd/>
              </a:ln>
              <a:effectLst/>
            </p:spPr>
            <p:txBody>
              <a:bodyPr wrap="none" anchor="ctr">
                <a:prstTxWarp prst="textNoShape">
                  <a:avLst/>
                </a:prstTxWarp>
              </a:bodyPr>
              <a:lstStyle/>
              <a:p>
                <a:pPr algn="ctr"/>
                <a:endParaRPr lang="es-ES">
                  <a:solidFill>
                    <a:schemeClr val="accent2"/>
                  </a:solidFill>
                </a:endParaRPr>
              </a:p>
            </p:txBody>
          </p:sp>
          <p:sp>
            <p:nvSpPr>
              <p:cNvPr id="54" name="Text Box 14">
                <a:extLst>
                  <a:ext uri="{FF2B5EF4-FFF2-40B4-BE49-F238E27FC236}">
                    <a16:creationId xmlns:a16="http://schemas.microsoft.com/office/drawing/2014/main" id="{4FD39861-0780-415E-A363-30E84AFD4C96}"/>
                  </a:ext>
                </a:extLst>
              </p:cNvPr>
              <p:cNvSpPr txBox="1">
                <a:spLocks noChangeArrowheads="1"/>
              </p:cNvSpPr>
              <p:nvPr/>
            </p:nvSpPr>
            <p:spPr bwMode="auto">
              <a:xfrm>
                <a:off x="5152568" y="4259263"/>
                <a:ext cx="2614267" cy="369332"/>
              </a:xfrm>
              <a:prstGeom prst="rect">
                <a:avLst/>
              </a:prstGeom>
              <a:noFill/>
              <a:ln w="9525">
                <a:noFill/>
                <a:miter lim="800000"/>
                <a:headEnd/>
                <a:tailEnd/>
              </a:ln>
              <a:effectLst/>
            </p:spPr>
            <p:txBody>
              <a:bodyPr wrap="none">
                <a:prstTxWarp prst="textNoShape">
                  <a:avLst/>
                </a:prstTxWarp>
                <a:spAutoFit/>
              </a:bodyPr>
              <a:lstStyle/>
              <a:p>
                <a:r>
                  <a:rPr lang="es-ES_tradnl">
                    <a:solidFill>
                      <a:srgbClr val="0000FF"/>
                    </a:solidFill>
                  </a:rPr>
                  <a:t>Low-</a:t>
                </a:r>
                <a:r>
                  <a:rPr lang="es-ES_tradnl" err="1">
                    <a:solidFill>
                      <a:srgbClr val="0000FF"/>
                    </a:solidFill>
                  </a:rPr>
                  <a:t>temperature</a:t>
                </a:r>
                <a:r>
                  <a:rPr lang="es-ES_tradnl">
                    <a:solidFill>
                      <a:srgbClr val="0000FF"/>
                    </a:solidFill>
                  </a:rPr>
                  <a:t> regime</a:t>
                </a:r>
                <a:endParaRPr lang="es-ES">
                  <a:solidFill>
                    <a:srgbClr val="0000FF"/>
                  </a:solidFill>
                </a:endParaRPr>
              </a:p>
            </p:txBody>
          </p:sp>
          <p:sp>
            <p:nvSpPr>
              <p:cNvPr id="55" name="Line 15">
                <a:extLst>
                  <a:ext uri="{FF2B5EF4-FFF2-40B4-BE49-F238E27FC236}">
                    <a16:creationId xmlns:a16="http://schemas.microsoft.com/office/drawing/2014/main" id="{39CD003A-A6C3-420A-909F-0838262C6CEC}"/>
                  </a:ext>
                </a:extLst>
              </p:cNvPr>
              <p:cNvSpPr>
                <a:spLocks noChangeShapeType="1"/>
              </p:cNvSpPr>
              <p:nvPr/>
            </p:nvSpPr>
            <p:spPr bwMode="auto">
              <a:xfrm flipV="1">
                <a:off x="5052555" y="4587875"/>
                <a:ext cx="334963" cy="411163"/>
              </a:xfrm>
              <a:prstGeom prst="line">
                <a:avLst/>
              </a:prstGeom>
              <a:noFill/>
              <a:ln w="28575">
                <a:solidFill>
                  <a:srgbClr val="0000FF"/>
                </a:solidFill>
                <a:round/>
                <a:headEnd/>
                <a:tailEnd type="triangle" w="med" len="med"/>
              </a:ln>
              <a:effectLst/>
            </p:spPr>
            <p:txBody>
              <a:bodyPr>
                <a:prstTxWarp prst="textNoShape">
                  <a:avLst/>
                </a:prstTxWarp>
              </a:bodyPr>
              <a:lstStyle/>
              <a:p>
                <a:endParaRPr lang="es-ES_tradnl"/>
              </a:p>
            </p:txBody>
          </p:sp>
          <p:sp>
            <p:nvSpPr>
              <p:cNvPr id="56" name="Text Box 17">
                <a:extLst>
                  <a:ext uri="{FF2B5EF4-FFF2-40B4-BE49-F238E27FC236}">
                    <a16:creationId xmlns:a16="http://schemas.microsoft.com/office/drawing/2014/main" id="{C4E69799-604A-46F5-90B1-108D9DA98AE3}"/>
                  </a:ext>
                </a:extLst>
              </p:cNvPr>
              <p:cNvSpPr txBox="1">
                <a:spLocks noChangeArrowheads="1"/>
              </p:cNvSpPr>
              <p:nvPr/>
            </p:nvSpPr>
            <p:spPr bwMode="auto">
              <a:xfrm>
                <a:off x="5281155" y="4630738"/>
                <a:ext cx="1723060" cy="369332"/>
              </a:xfrm>
              <a:prstGeom prst="rect">
                <a:avLst/>
              </a:prstGeom>
              <a:noFill/>
              <a:ln w="9525">
                <a:noFill/>
                <a:miter lim="800000"/>
                <a:headEnd/>
                <a:tailEnd/>
              </a:ln>
              <a:effectLst/>
            </p:spPr>
            <p:txBody>
              <a:bodyPr wrap="none">
                <a:prstTxWarp prst="textNoShape">
                  <a:avLst/>
                </a:prstTxWarp>
                <a:spAutoFit/>
              </a:bodyPr>
              <a:lstStyle/>
              <a:p>
                <a:r>
                  <a:rPr lang="es-ES_tradnl">
                    <a:solidFill>
                      <a:srgbClr val="0000FF"/>
                    </a:solidFill>
                  </a:rPr>
                  <a:t>Quantum </a:t>
                </a:r>
                <a:r>
                  <a:rPr lang="es-ES_tradnl" err="1">
                    <a:solidFill>
                      <a:srgbClr val="0000FF"/>
                    </a:solidFill>
                  </a:rPr>
                  <a:t>region</a:t>
                </a:r>
                <a:endParaRPr lang="es-ES">
                  <a:solidFill>
                    <a:srgbClr val="0000FF"/>
                  </a:solidFill>
                </a:endParaRPr>
              </a:p>
            </p:txBody>
          </p:sp>
        </p:grpSp>
        <p:sp>
          <p:nvSpPr>
            <p:cNvPr id="57" name="Line 9">
              <a:extLst>
                <a:ext uri="{FF2B5EF4-FFF2-40B4-BE49-F238E27FC236}">
                  <a16:creationId xmlns:a16="http://schemas.microsoft.com/office/drawing/2014/main" id="{927CEAF8-CC35-4BCE-BA9B-F3144C6DD506}"/>
                </a:ext>
              </a:extLst>
            </p:cNvPr>
            <p:cNvSpPr>
              <a:spLocks noChangeShapeType="1"/>
            </p:cNvSpPr>
            <p:nvPr/>
          </p:nvSpPr>
          <p:spPr bwMode="auto">
            <a:xfrm flipV="1">
              <a:off x="1806117" y="3394076"/>
              <a:ext cx="1403350" cy="1236662"/>
            </a:xfrm>
            <a:prstGeom prst="line">
              <a:avLst/>
            </a:prstGeom>
            <a:noFill/>
            <a:ln w="28575">
              <a:solidFill>
                <a:schemeClr val="tx1"/>
              </a:solidFill>
              <a:prstDash val="lgDash"/>
              <a:round/>
              <a:headEnd/>
              <a:tailEnd/>
            </a:ln>
            <a:effectLst/>
          </p:spPr>
          <p:txBody>
            <a:bodyPr>
              <a:prstTxWarp prst="textNoShape">
                <a:avLst/>
              </a:prstTxWarp>
            </a:bodyPr>
            <a:lstStyle/>
            <a:p>
              <a:endParaRPr lang="es-ES_tradnl"/>
            </a:p>
          </p:txBody>
        </p:sp>
        <p:sp>
          <p:nvSpPr>
            <p:cNvPr id="58" name="Text Box 12">
              <a:extLst>
                <a:ext uri="{FF2B5EF4-FFF2-40B4-BE49-F238E27FC236}">
                  <a16:creationId xmlns:a16="http://schemas.microsoft.com/office/drawing/2014/main" id="{5664C528-CA83-4B6B-969E-551CE281F1A9}"/>
                </a:ext>
              </a:extLst>
            </p:cNvPr>
            <p:cNvSpPr txBox="1">
              <a:spLocks noChangeArrowheads="1"/>
            </p:cNvSpPr>
            <p:nvPr/>
          </p:nvSpPr>
          <p:spPr bwMode="auto">
            <a:xfrm rot="18872689">
              <a:off x="3025318" y="2778125"/>
              <a:ext cx="1235075" cy="396875"/>
            </a:xfrm>
            <a:prstGeom prst="rect">
              <a:avLst/>
            </a:prstGeom>
            <a:noFill/>
            <a:ln w="9525">
              <a:noFill/>
              <a:miter lim="800000"/>
              <a:headEnd/>
              <a:tailEnd/>
            </a:ln>
            <a:effectLst/>
          </p:spPr>
          <p:txBody>
            <a:bodyPr>
              <a:prstTxWarp prst="textNoShape">
                <a:avLst/>
              </a:prstTxWarp>
              <a:spAutoFit/>
            </a:bodyPr>
            <a:lstStyle/>
            <a:p>
              <a:r>
                <a:rPr lang="es-ES_tradnl" b="1"/>
                <a:t>400-500K</a:t>
              </a:r>
              <a:endParaRPr lang="es-ES" b="1"/>
            </a:p>
          </p:txBody>
        </p:sp>
        <p:sp>
          <p:nvSpPr>
            <p:cNvPr id="59" name="Line 16">
              <a:extLst>
                <a:ext uri="{FF2B5EF4-FFF2-40B4-BE49-F238E27FC236}">
                  <a16:creationId xmlns:a16="http://schemas.microsoft.com/office/drawing/2014/main" id="{2B0AE43E-6F9C-49D6-96FF-BB4266D9EA0D}"/>
                </a:ext>
              </a:extLst>
            </p:cNvPr>
            <p:cNvSpPr>
              <a:spLocks noChangeShapeType="1"/>
            </p:cNvSpPr>
            <p:nvPr/>
          </p:nvSpPr>
          <p:spPr bwMode="auto">
            <a:xfrm flipV="1">
              <a:off x="3198355" y="4575176"/>
              <a:ext cx="990600" cy="942975"/>
            </a:xfrm>
            <a:prstGeom prst="line">
              <a:avLst/>
            </a:prstGeom>
            <a:noFill/>
            <a:ln w="28575">
              <a:solidFill>
                <a:schemeClr val="tx1"/>
              </a:solidFill>
              <a:prstDash val="lgDash"/>
              <a:round/>
              <a:headEnd/>
              <a:tailEnd/>
            </a:ln>
            <a:effectLst/>
          </p:spPr>
          <p:txBody>
            <a:bodyPr>
              <a:prstTxWarp prst="textNoShape">
                <a:avLst/>
              </a:prstTxWarp>
            </a:bodyPr>
            <a:lstStyle/>
            <a:p>
              <a:endParaRPr lang="es-ES_tradnl"/>
            </a:p>
          </p:txBody>
        </p:sp>
        <p:sp>
          <p:nvSpPr>
            <p:cNvPr id="60" name="Text Box 18">
              <a:extLst>
                <a:ext uri="{FF2B5EF4-FFF2-40B4-BE49-F238E27FC236}">
                  <a16:creationId xmlns:a16="http://schemas.microsoft.com/office/drawing/2014/main" id="{7FAB67D4-9761-4FD9-B5DF-DEEAAD2816E2}"/>
                </a:ext>
              </a:extLst>
            </p:cNvPr>
            <p:cNvSpPr txBox="1">
              <a:spLocks noChangeArrowheads="1"/>
            </p:cNvSpPr>
            <p:nvPr/>
          </p:nvSpPr>
          <p:spPr bwMode="auto">
            <a:xfrm rot="18872689">
              <a:off x="3947655" y="3984626"/>
              <a:ext cx="1235075" cy="396875"/>
            </a:xfrm>
            <a:prstGeom prst="rect">
              <a:avLst/>
            </a:prstGeom>
            <a:noFill/>
            <a:ln w="9525">
              <a:noFill/>
              <a:miter lim="800000"/>
              <a:headEnd/>
              <a:tailEnd/>
            </a:ln>
            <a:effectLst/>
          </p:spPr>
          <p:txBody>
            <a:bodyPr>
              <a:prstTxWarp prst="textNoShape">
                <a:avLst/>
              </a:prstTxWarp>
              <a:spAutoFit/>
            </a:bodyPr>
            <a:lstStyle/>
            <a:p>
              <a:r>
                <a:rPr lang="es-ES_tradnl" b="1"/>
                <a:t>150-200K</a:t>
              </a:r>
              <a:endParaRPr lang="es-ES" b="1"/>
            </a:p>
          </p:txBody>
        </p:sp>
        <p:grpSp>
          <p:nvGrpSpPr>
            <p:cNvPr id="61" name="Group 19">
              <a:extLst>
                <a:ext uri="{FF2B5EF4-FFF2-40B4-BE49-F238E27FC236}">
                  <a16:creationId xmlns:a16="http://schemas.microsoft.com/office/drawing/2014/main" id="{F2969AFA-6AA5-44FF-BDA2-3775597E3971}"/>
                </a:ext>
              </a:extLst>
            </p:cNvPr>
            <p:cNvGrpSpPr>
              <a:grpSpLocks/>
            </p:cNvGrpSpPr>
            <p:nvPr/>
          </p:nvGrpSpPr>
          <p:grpSpPr bwMode="auto">
            <a:xfrm>
              <a:off x="1120317" y="1846263"/>
              <a:ext cx="5460999" cy="4229101"/>
              <a:chOff x="1532" y="1372"/>
              <a:chExt cx="3440" cy="2664"/>
            </a:xfrm>
          </p:grpSpPr>
          <p:sp>
            <p:nvSpPr>
              <p:cNvPr id="62" name="Line 21">
                <a:extLst>
                  <a:ext uri="{FF2B5EF4-FFF2-40B4-BE49-F238E27FC236}">
                    <a16:creationId xmlns:a16="http://schemas.microsoft.com/office/drawing/2014/main" id="{57A68843-649B-415F-AFDA-1CBEA9AFC1E5}"/>
                  </a:ext>
                </a:extLst>
              </p:cNvPr>
              <p:cNvSpPr>
                <a:spLocks noChangeShapeType="1"/>
              </p:cNvSpPr>
              <p:nvPr/>
            </p:nvSpPr>
            <p:spPr bwMode="auto">
              <a:xfrm>
                <a:off x="1882" y="1372"/>
                <a:ext cx="0" cy="2352"/>
              </a:xfrm>
              <a:prstGeom prst="line">
                <a:avLst/>
              </a:prstGeom>
              <a:noFill/>
              <a:ln w="19050">
                <a:solidFill>
                  <a:schemeClr val="tx1"/>
                </a:solidFill>
                <a:round/>
                <a:headEnd/>
                <a:tailEnd/>
              </a:ln>
              <a:effectLst/>
            </p:spPr>
            <p:txBody>
              <a:bodyPr>
                <a:prstTxWarp prst="textNoShape">
                  <a:avLst/>
                </a:prstTxWarp>
              </a:bodyPr>
              <a:lstStyle/>
              <a:p>
                <a:endParaRPr lang="es-ES_tradnl"/>
              </a:p>
            </p:txBody>
          </p:sp>
          <p:sp>
            <p:nvSpPr>
              <p:cNvPr id="63" name="Line 22">
                <a:extLst>
                  <a:ext uri="{FF2B5EF4-FFF2-40B4-BE49-F238E27FC236}">
                    <a16:creationId xmlns:a16="http://schemas.microsoft.com/office/drawing/2014/main" id="{6F3FCA6B-72D9-4DF5-BBB2-5077719E33C0}"/>
                  </a:ext>
                </a:extLst>
              </p:cNvPr>
              <p:cNvSpPr>
                <a:spLocks noChangeShapeType="1"/>
              </p:cNvSpPr>
              <p:nvPr/>
            </p:nvSpPr>
            <p:spPr bwMode="auto">
              <a:xfrm flipH="1" flipV="1">
                <a:off x="1881" y="3715"/>
                <a:ext cx="3091" cy="0"/>
              </a:xfrm>
              <a:prstGeom prst="line">
                <a:avLst/>
              </a:prstGeom>
              <a:noFill/>
              <a:ln w="19050">
                <a:solidFill>
                  <a:schemeClr val="tx1"/>
                </a:solidFill>
                <a:round/>
                <a:headEnd/>
                <a:tailEnd/>
              </a:ln>
              <a:effectLst/>
            </p:spPr>
            <p:txBody>
              <a:bodyPr>
                <a:prstTxWarp prst="textNoShape">
                  <a:avLst/>
                </a:prstTxWarp>
              </a:bodyPr>
              <a:lstStyle/>
              <a:p>
                <a:endParaRPr lang="es-ES_tradnl"/>
              </a:p>
            </p:txBody>
          </p:sp>
          <p:sp>
            <p:nvSpPr>
              <p:cNvPr id="64" name="Text Box 23">
                <a:extLst>
                  <a:ext uri="{FF2B5EF4-FFF2-40B4-BE49-F238E27FC236}">
                    <a16:creationId xmlns:a16="http://schemas.microsoft.com/office/drawing/2014/main" id="{305D0ACE-971F-4932-A009-30A2A02DEB89}"/>
                  </a:ext>
                </a:extLst>
              </p:cNvPr>
              <p:cNvSpPr txBox="1">
                <a:spLocks noChangeArrowheads="1"/>
              </p:cNvSpPr>
              <p:nvPr/>
            </p:nvSpPr>
            <p:spPr bwMode="auto">
              <a:xfrm rot="16126874">
                <a:off x="1313" y="2334"/>
                <a:ext cx="730" cy="291"/>
              </a:xfrm>
              <a:prstGeom prst="rect">
                <a:avLst/>
              </a:prstGeom>
              <a:noFill/>
              <a:ln w="9525">
                <a:noFill/>
                <a:miter lim="800000"/>
                <a:headEnd/>
                <a:tailEnd/>
              </a:ln>
              <a:effectLst/>
            </p:spPr>
            <p:txBody>
              <a:bodyPr wrap="none">
                <a:prstTxWarp prst="textNoShape">
                  <a:avLst/>
                </a:prstTxWarp>
                <a:spAutoFit/>
              </a:bodyPr>
              <a:lstStyle/>
              <a:p>
                <a:r>
                  <a:rPr lang="es-ES_tradnl" sz="2400"/>
                  <a:t>log </a:t>
                </a:r>
                <a:r>
                  <a:rPr lang="es-ES_tradnl" sz="2400" i="1"/>
                  <a:t>k</a:t>
                </a:r>
                <a:r>
                  <a:rPr lang="es-ES_tradnl" sz="2400"/>
                  <a:t>(</a:t>
                </a:r>
                <a:r>
                  <a:rPr lang="es-ES_tradnl" sz="2400" i="1"/>
                  <a:t>T</a:t>
                </a:r>
                <a:r>
                  <a:rPr lang="es-ES_tradnl" sz="2400"/>
                  <a:t>)</a:t>
                </a:r>
                <a:r>
                  <a:rPr lang="es-ES_tradnl"/>
                  <a:t> </a:t>
                </a:r>
                <a:endParaRPr lang="es-ES"/>
              </a:p>
            </p:txBody>
          </p:sp>
          <p:sp>
            <p:nvSpPr>
              <p:cNvPr id="65" name="Text Box 24">
                <a:extLst>
                  <a:ext uri="{FF2B5EF4-FFF2-40B4-BE49-F238E27FC236}">
                    <a16:creationId xmlns:a16="http://schemas.microsoft.com/office/drawing/2014/main" id="{B1C878EC-E037-411C-AA44-EC155B3D6449}"/>
                  </a:ext>
                </a:extLst>
              </p:cNvPr>
              <p:cNvSpPr txBox="1">
                <a:spLocks noChangeArrowheads="1"/>
              </p:cNvSpPr>
              <p:nvPr/>
            </p:nvSpPr>
            <p:spPr bwMode="auto">
              <a:xfrm>
                <a:off x="3370" y="3745"/>
                <a:ext cx="451" cy="291"/>
              </a:xfrm>
              <a:prstGeom prst="rect">
                <a:avLst/>
              </a:prstGeom>
              <a:noFill/>
              <a:ln w="9525">
                <a:noFill/>
                <a:miter lim="800000"/>
                <a:headEnd/>
                <a:tailEnd/>
              </a:ln>
              <a:effectLst/>
            </p:spPr>
            <p:txBody>
              <a:bodyPr wrap="none">
                <a:prstTxWarp prst="textNoShape">
                  <a:avLst/>
                </a:prstTxWarp>
                <a:spAutoFit/>
              </a:bodyPr>
              <a:lstStyle/>
              <a:p>
                <a:r>
                  <a:rPr lang="es-ES_tradnl" sz="2400"/>
                  <a:t>1/</a:t>
                </a:r>
                <a:r>
                  <a:rPr lang="es-ES_tradnl" sz="2400" i="1"/>
                  <a:t>T</a:t>
                </a:r>
                <a:r>
                  <a:rPr lang="es-ES_tradnl"/>
                  <a:t>  </a:t>
                </a:r>
                <a:endParaRPr lang="es-ES"/>
              </a:p>
            </p:txBody>
          </p:sp>
          <p:sp>
            <p:nvSpPr>
              <p:cNvPr id="66" name="Freeform 20">
                <a:extLst>
                  <a:ext uri="{FF2B5EF4-FFF2-40B4-BE49-F238E27FC236}">
                    <a16:creationId xmlns:a16="http://schemas.microsoft.com/office/drawing/2014/main" id="{E126B6A8-4026-4D68-B439-F3CF005275D0}"/>
                  </a:ext>
                </a:extLst>
              </p:cNvPr>
              <p:cNvSpPr>
                <a:spLocks/>
              </p:cNvSpPr>
              <p:nvPr/>
            </p:nvSpPr>
            <p:spPr bwMode="auto">
              <a:xfrm>
                <a:off x="2026" y="1468"/>
                <a:ext cx="2832" cy="2080"/>
              </a:xfrm>
              <a:custGeom>
                <a:avLst/>
                <a:gdLst/>
                <a:ahLst/>
                <a:cxnLst>
                  <a:cxn ang="0">
                    <a:pos x="0" y="0"/>
                  </a:cxn>
                  <a:cxn ang="0">
                    <a:pos x="336" y="576"/>
                  </a:cxn>
                  <a:cxn ang="0">
                    <a:pos x="624" y="816"/>
                  </a:cxn>
                  <a:cxn ang="0">
                    <a:pos x="1056" y="912"/>
                  </a:cxn>
                  <a:cxn ang="0">
                    <a:pos x="2352" y="912"/>
                  </a:cxn>
                </a:cxnLst>
                <a:rect l="0" t="0" r="r" b="b"/>
                <a:pathLst>
                  <a:path w="2352" h="928">
                    <a:moveTo>
                      <a:pt x="0" y="0"/>
                    </a:moveTo>
                    <a:cubicBezTo>
                      <a:pt x="116" y="220"/>
                      <a:pt x="232" y="440"/>
                      <a:pt x="336" y="576"/>
                    </a:cubicBezTo>
                    <a:cubicBezTo>
                      <a:pt x="440" y="712"/>
                      <a:pt x="504" y="760"/>
                      <a:pt x="624" y="816"/>
                    </a:cubicBezTo>
                    <a:cubicBezTo>
                      <a:pt x="744" y="872"/>
                      <a:pt x="768" y="896"/>
                      <a:pt x="1056" y="912"/>
                    </a:cubicBezTo>
                    <a:cubicBezTo>
                      <a:pt x="1344" y="928"/>
                      <a:pt x="2136" y="912"/>
                      <a:pt x="2352" y="912"/>
                    </a:cubicBezTo>
                  </a:path>
                </a:pathLst>
              </a:custGeom>
              <a:noFill/>
              <a:ln w="38100" cmpd="sng">
                <a:solidFill>
                  <a:schemeClr val="tx1"/>
                </a:solidFill>
                <a:round/>
                <a:headEnd/>
                <a:tailEnd/>
              </a:ln>
              <a:effectLst/>
            </p:spPr>
            <p:txBody>
              <a:bodyPr>
                <a:prstTxWarp prst="textNoShape">
                  <a:avLst/>
                </a:prstTxWarp>
              </a:bodyPr>
              <a:lstStyle/>
              <a:p>
                <a:endParaRPr lang="es-ES_tradnl"/>
              </a:p>
            </p:txBody>
          </p:sp>
        </p:grpSp>
        <p:sp>
          <p:nvSpPr>
            <p:cNvPr id="67" name="Line 29">
              <a:extLst>
                <a:ext uri="{FF2B5EF4-FFF2-40B4-BE49-F238E27FC236}">
                  <a16:creationId xmlns:a16="http://schemas.microsoft.com/office/drawing/2014/main" id="{DFCC6C0F-CF40-421F-B924-EB06D4A5DBCF}"/>
                </a:ext>
              </a:extLst>
            </p:cNvPr>
            <p:cNvSpPr>
              <a:spLocks noChangeShapeType="1"/>
            </p:cNvSpPr>
            <p:nvPr/>
          </p:nvSpPr>
          <p:spPr bwMode="auto">
            <a:xfrm flipH="1" flipV="1">
              <a:off x="678992" y="1662113"/>
              <a:ext cx="457200" cy="914400"/>
            </a:xfrm>
            <a:prstGeom prst="line">
              <a:avLst/>
            </a:prstGeom>
            <a:noFill/>
            <a:ln w="9525">
              <a:solidFill>
                <a:schemeClr val="tx1"/>
              </a:solidFill>
              <a:round/>
              <a:headEnd/>
              <a:tailEnd type="triangle" w="med" len="med"/>
            </a:ln>
            <a:effectLst/>
          </p:spPr>
          <p:txBody>
            <a:bodyPr>
              <a:prstTxWarp prst="textNoShape">
                <a:avLst/>
              </a:prstTxWarp>
            </a:bodyPr>
            <a:lstStyle/>
            <a:p>
              <a:endParaRPr lang="es-ES_tradnl"/>
            </a:p>
          </p:txBody>
        </p:sp>
        <p:sp>
          <p:nvSpPr>
            <p:cNvPr id="68" name="Text Box 30">
              <a:extLst>
                <a:ext uri="{FF2B5EF4-FFF2-40B4-BE49-F238E27FC236}">
                  <a16:creationId xmlns:a16="http://schemas.microsoft.com/office/drawing/2014/main" id="{97094A3F-9B0A-4E61-A850-678B01F61CD6}"/>
                </a:ext>
              </a:extLst>
            </p:cNvPr>
            <p:cNvSpPr txBox="1">
              <a:spLocks noChangeArrowheads="1"/>
            </p:cNvSpPr>
            <p:nvPr/>
          </p:nvSpPr>
          <p:spPr bwMode="auto">
            <a:xfrm>
              <a:off x="303198" y="1243013"/>
              <a:ext cx="1087858" cy="369332"/>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wrap="square">
              <a:prstTxWarp prst="textNoShape">
                <a:avLst/>
              </a:prstTxWarp>
              <a:spAutoFit/>
            </a:bodyPr>
            <a:lstStyle/>
            <a:p>
              <a:r>
                <a:rPr lang="es-ES"/>
                <a:t>VTST/MT </a:t>
              </a:r>
            </a:p>
          </p:txBody>
        </p:sp>
        <p:sp>
          <p:nvSpPr>
            <p:cNvPr id="69" name="Text Box 33">
              <a:extLst>
                <a:ext uri="{FF2B5EF4-FFF2-40B4-BE49-F238E27FC236}">
                  <a16:creationId xmlns:a16="http://schemas.microsoft.com/office/drawing/2014/main" id="{6589A7BE-0626-4718-BC08-432BA877B7A9}"/>
                </a:ext>
              </a:extLst>
            </p:cNvPr>
            <p:cNvSpPr txBox="1">
              <a:spLocks noChangeArrowheads="1"/>
            </p:cNvSpPr>
            <p:nvPr/>
          </p:nvSpPr>
          <p:spPr bwMode="auto">
            <a:xfrm>
              <a:off x="1517192" y="1281113"/>
              <a:ext cx="3331674" cy="369332"/>
            </a:xfrm>
            <a:prstGeom prst="rect">
              <a:avLst/>
            </a:prstGeom>
            <a:noFill/>
            <a:ln w="9525">
              <a:noFill/>
              <a:miter lim="800000"/>
              <a:headEnd/>
              <a:tailEnd/>
            </a:ln>
            <a:effectLst/>
          </p:spPr>
          <p:txBody>
            <a:bodyPr wrap="none">
              <a:prstTxWarp prst="textNoShape">
                <a:avLst/>
              </a:prstTxWarp>
              <a:spAutoFit/>
            </a:bodyPr>
            <a:lstStyle/>
            <a:p>
              <a:r>
                <a:rPr lang="es-ES_tradnl" err="1"/>
                <a:t>Variational</a:t>
              </a:r>
              <a:r>
                <a:rPr lang="es-ES_tradnl"/>
                <a:t> </a:t>
              </a:r>
              <a:r>
                <a:rPr lang="es-ES_tradnl" err="1"/>
                <a:t>transition</a:t>
              </a:r>
              <a:r>
                <a:rPr lang="es-ES_tradnl"/>
                <a:t> </a:t>
              </a:r>
              <a:r>
                <a:rPr lang="es-ES_tradnl" err="1"/>
                <a:t>state</a:t>
              </a:r>
              <a:r>
                <a:rPr lang="es-ES_tradnl"/>
                <a:t> </a:t>
              </a:r>
              <a:r>
                <a:rPr lang="es-ES_tradnl" err="1"/>
                <a:t>theory</a:t>
              </a:r>
              <a:endParaRPr lang="es-ES_tradnl"/>
            </a:p>
          </p:txBody>
        </p:sp>
      </p:grpSp>
      <p:sp>
        <p:nvSpPr>
          <p:cNvPr id="34" name="CuadroTexto 33">
            <a:extLst>
              <a:ext uri="{FF2B5EF4-FFF2-40B4-BE49-F238E27FC236}">
                <a16:creationId xmlns:a16="http://schemas.microsoft.com/office/drawing/2014/main" id="{64B0A987-4D60-4AED-AB87-6B67B23BFCEE}"/>
              </a:ext>
            </a:extLst>
          </p:cNvPr>
          <p:cNvSpPr txBox="1"/>
          <p:nvPr/>
        </p:nvSpPr>
        <p:spPr>
          <a:xfrm>
            <a:off x="311283" y="524642"/>
            <a:ext cx="8287966" cy="369332"/>
          </a:xfrm>
          <a:prstGeom prst="rect">
            <a:avLst/>
          </a:prstGeom>
          <a:noFill/>
        </p:spPr>
        <p:txBody>
          <a:bodyPr wrap="square" rtlCol="0">
            <a:spAutoFit/>
          </a:bodyPr>
          <a:lstStyle/>
          <a:p>
            <a:pPr>
              <a:spcBef>
                <a:spcPts val="1200"/>
              </a:spcBef>
              <a:spcAft>
                <a:spcPts val="1200"/>
              </a:spcAft>
            </a:pPr>
            <a:r>
              <a:rPr lang="en-GB" b="1" dirty="0">
                <a:solidFill>
                  <a:srgbClr val="002060"/>
                </a:solidFill>
              </a:rPr>
              <a:t>Dependence of </a:t>
            </a:r>
            <a:r>
              <a:rPr lang="en-GB" b="1" i="1" dirty="0">
                <a:solidFill>
                  <a:srgbClr val="002060"/>
                </a:solidFill>
              </a:rPr>
              <a:t>k</a:t>
            </a:r>
            <a:r>
              <a:rPr lang="en-GB" b="1" dirty="0">
                <a:solidFill>
                  <a:srgbClr val="002060"/>
                </a:solidFill>
              </a:rPr>
              <a:t> on temperature: range of applicability of VTST</a:t>
            </a:r>
          </a:p>
        </p:txBody>
      </p:sp>
      <p:sp>
        <p:nvSpPr>
          <p:cNvPr id="4" name="Marcador de número de diapositiva 3">
            <a:extLst>
              <a:ext uri="{FF2B5EF4-FFF2-40B4-BE49-F238E27FC236}">
                <a16:creationId xmlns:a16="http://schemas.microsoft.com/office/drawing/2014/main" id="{6A330051-2E71-40A7-8108-713D11A59D44}"/>
              </a:ext>
            </a:extLst>
          </p:cNvPr>
          <p:cNvSpPr>
            <a:spLocks noGrp="1"/>
          </p:cNvSpPr>
          <p:nvPr>
            <p:ph type="sldNum" sz="quarter" idx="12"/>
          </p:nvPr>
        </p:nvSpPr>
        <p:spPr/>
        <p:txBody>
          <a:bodyPr/>
          <a:lstStyle/>
          <a:p>
            <a:fld id="{DFA4F046-044E-46E9-9F2A-D598350E22B2}" type="slidenum">
              <a:rPr lang="es-ES" smtClean="0"/>
              <a:t>26</a:t>
            </a:fld>
            <a:endParaRPr lang="es-ES"/>
          </a:p>
        </p:txBody>
      </p:sp>
      <p:sp>
        <p:nvSpPr>
          <p:cNvPr id="39" name="CuadroTexto 38">
            <a:extLst>
              <a:ext uri="{FF2B5EF4-FFF2-40B4-BE49-F238E27FC236}">
                <a16:creationId xmlns:a16="http://schemas.microsoft.com/office/drawing/2014/main" id="{47F5D1C3-ADF2-4F69-A124-95AD084D5894}"/>
              </a:ext>
            </a:extLst>
          </p:cNvPr>
          <p:cNvSpPr txBox="1"/>
          <p:nvPr/>
        </p:nvSpPr>
        <p:spPr>
          <a:xfrm>
            <a:off x="0" y="6585789"/>
            <a:ext cx="9144000" cy="276999"/>
          </a:xfrm>
          <a:prstGeom prst="rect">
            <a:avLst/>
          </a:prstGeom>
          <a:solidFill>
            <a:schemeClr val="accent2"/>
          </a:solidFill>
        </p:spPr>
        <p:txBody>
          <a:bodyPr wrap="square" rtlCol="0">
            <a:spAutoFit/>
          </a:bodyPr>
          <a:lstStyle/>
          <a:p>
            <a:r>
              <a:rPr lang="es-ES" sz="1200" b="1" dirty="0">
                <a:solidFill>
                  <a:schemeClr val="bg1"/>
                </a:solidFill>
              </a:rPr>
              <a:t>(</a:t>
            </a:r>
            <a:r>
              <a:rPr lang="es-ES" sz="1200" b="1" dirty="0" err="1">
                <a:solidFill>
                  <a:schemeClr val="bg1"/>
                </a:solidFill>
              </a:rPr>
              <a:t>Statistical</a:t>
            </a:r>
            <a:r>
              <a:rPr lang="es-ES" sz="1200" b="1" dirty="0">
                <a:solidFill>
                  <a:schemeClr val="bg1"/>
                </a:solidFill>
              </a:rPr>
              <a:t>) </a:t>
            </a:r>
            <a:r>
              <a:rPr lang="es-ES" sz="1200" b="1" dirty="0" err="1">
                <a:solidFill>
                  <a:schemeClr val="bg1"/>
                </a:solidFill>
              </a:rPr>
              <a:t>Reaction</a:t>
            </a:r>
            <a:r>
              <a:rPr lang="es-ES" sz="1200" b="1" dirty="0">
                <a:solidFill>
                  <a:schemeClr val="bg1"/>
                </a:solidFill>
              </a:rPr>
              <a:t> </a:t>
            </a:r>
            <a:r>
              <a:rPr lang="es-ES" sz="1200" b="1" dirty="0" err="1">
                <a:solidFill>
                  <a:schemeClr val="bg1"/>
                </a:solidFill>
              </a:rPr>
              <a:t>Rate</a:t>
            </a:r>
            <a:r>
              <a:rPr lang="es-ES" sz="1200" b="1" dirty="0">
                <a:solidFill>
                  <a:schemeClr val="bg1"/>
                </a:solidFill>
              </a:rPr>
              <a:t> </a:t>
            </a:r>
            <a:r>
              <a:rPr lang="es-ES" sz="1200" b="1" dirty="0" err="1">
                <a:solidFill>
                  <a:schemeClr val="bg1"/>
                </a:solidFill>
              </a:rPr>
              <a:t>Theories</a:t>
            </a:r>
            <a:endParaRPr lang="es-ES" sz="1200" b="1" dirty="0">
              <a:solidFill>
                <a:schemeClr val="bg1"/>
              </a:solidFill>
            </a:endParaRPr>
          </a:p>
        </p:txBody>
      </p:sp>
      <p:sp>
        <p:nvSpPr>
          <p:cNvPr id="41" name="Text Box 64">
            <a:extLst>
              <a:ext uri="{FF2B5EF4-FFF2-40B4-BE49-F238E27FC236}">
                <a16:creationId xmlns:a16="http://schemas.microsoft.com/office/drawing/2014/main" id="{AE002343-58F4-49B4-9A7A-F8324163A9DA}"/>
              </a:ext>
            </a:extLst>
          </p:cNvPr>
          <p:cNvSpPr txBox="1">
            <a:spLocks noChangeArrowheads="1"/>
          </p:cNvSpPr>
          <p:nvPr/>
        </p:nvSpPr>
        <p:spPr bwMode="auto">
          <a:xfrm>
            <a:off x="-1" y="0"/>
            <a:ext cx="9143999" cy="369332"/>
          </a:xfrm>
          <a:prstGeom prst="rect">
            <a:avLst/>
          </a:prstGeom>
          <a:solidFill>
            <a:schemeClr val="bg2"/>
          </a:solidFill>
          <a:ln w="9525">
            <a:noFill/>
            <a:miter lim="800000"/>
            <a:headEnd/>
            <a:tailEnd/>
          </a:ln>
        </p:spPr>
        <p:txBody>
          <a:bodyPr wrap="square">
            <a:spAutoFit/>
          </a:bodyPr>
          <a:lstStyle/>
          <a:p>
            <a:r>
              <a:rPr lang="en-US" b="1" dirty="0">
                <a:solidFill>
                  <a:schemeClr val="accent2"/>
                </a:solidFill>
                <a:latin typeface="Verdana" pitchFamily="34" charset="0"/>
              </a:rPr>
              <a:t>Improvements and Extensions 		</a:t>
            </a:r>
            <a:endParaRPr lang="en-US" b="1" baseline="30000" dirty="0">
              <a:solidFill>
                <a:schemeClr val="accent2"/>
              </a:solidFill>
              <a:latin typeface="Verdana" pitchFamily="34" charset="0"/>
            </a:endParaRPr>
          </a:p>
        </p:txBody>
      </p:sp>
    </p:spTree>
    <p:extLst>
      <p:ext uri="{BB962C8B-B14F-4D97-AF65-F5344CB8AC3E}">
        <p14:creationId xmlns:p14="http://schemas.microsoft.com/office/powerpoint/2010/main" val="41419927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Box 64">
            <a:extLst>
              <a:ext uri="{FF2B5EF4-FFF2-40B4-BE49-F238E27FC236}">
                <a16:creationId xmlns:a16="http://schemas.microsoft.com/office/drawing/2014/main" id="{1ABFF68C-D3FA-488D-922A-B540A90C4EA7}"/>
              </a:ext>
            </a:extLst>
          </p:cNvPr>
          <p:cNvSpPr txBox="1">
            <a:spLocks noChangeArrowheads="1"/>
          </p:cNvSpPr>
          <p:nvPr/>
        </p:nvSpPr>
        <p:spPr bwMode="auto">
          <a:xfrm>
            <a:off x="-1" y="0"/>
            <a:ext cx="9143999" cy="369332"/>
          </a:xfrm>
          <a:prstGeom prst="rect">
            <a:avLst/>
          </a:prstGeom>
          <a:solidFill>
            <a:schemeClr val="bg2"/>
          </a:solidFill>
          <a:ln w="9525">
            <a:noFill/>
            <a:miter lim="800000"/>
            <a:headEnd/>
            <a:tailEnd/>
          </a:ln>
        </p:spPr>
        <p:txBody>
          <a:bodyPr wrap="square">
            <a:spAutoFit/>
          </a:bodyPr>
          <a:lstStyle/>
          <a:p>
            <a:r>
              <a:rPr lang="en-US" b="1" dirty="0">
                <a:solidFill>
                  <a:schemeClr val="accent2"/>
                </a:solidFill>
                <a:latin typeface="Verdana" pitchFamily="34" charset="0"/>
              </a:rPr>
              <a:t>Improvements and Extensions 		</a:t>
            </a:r>
            <a:endParaRPr lang="en-US" b="1" baseline="30000" dirty="0">
              <a:solidFill>
                <a:schemeClr val="accent2"/>
              </a:solidFill>
              <a:latin typeface="Verdana" pitchFamily="34" charset="0"/>
            </a:endParaRPr>
          </a:p>
        </p:txBody>
      </p:sp>
      <p:sp>
        <p:nvSpPr>
          <p:cNvPr id="9" name="CuadroTexto 8">
            <a:extLst>
              <a:ext uri="{FF2B5EF4-FFF2-40B4-BE49-F238E27FC236}">
                <a16:creationId xmlns:a16="http://schemas.microsoft.com/office/drawing/2014/main" id="{4E2C9C0A-7BBE-4878-8BCC-012C6C032A5D}"/>
              </a:ext>
            </a:extLst>
          </p:cNvPr>
          <p:cNvSpPr txBox="1"/>
          <p:nvPr/>
        </p:nvSpPr>
        <p:spPr>
          <a:xfrm>
            <a:off x="335202" y="587938"/>
            <a:ext cx="8656804" cy="369332"/>
          </a:xfrm>
          <a:prstGeom prst="rect">
            <a:avLst/>
          </a:prstGeom>
          <a:noFill/>
        </p:spPr>
        <p:txBody>
          <a:bodyPr wrap="square" rtlCol="0">
            <a:spAutoFit/>
          </a:bodyPr>
          <a:lstStyle/>
          <a:p>
            <a:pPr>
              <a:spcBef>
                <a:spcPts val="600"/>
              </a:spcBef>
              <a:spcAft>
                <a:spcPts val="1200"/>
              </a:spcAft>
            </a:pPr>
            <a:r>
              <a:rPr lang="en-GB" b="1">
                <a:solidFill>
                  <a:srgbClr val="002060"/>
                </a:solidFill>
                <a:sym typeface="Symbol" panose="05050102010706020507" pitchFamily="18" charset="2"/>
              </a:rPr>
              <a:t>Summary of Improvements</a:t>
            </a:r>
          </a:p>
        </p:txBody>
      </p:sp>
      <p:cxnSp>
        <p:nvCxnSpPr>
          <p:cNvPr id="14" name="Conector recto de flecha 13">
            <a:extLst>
              <a:ext uri="{FF2B5EF4-FFF2-40B4-BE49-F238E27FC236}">
                <a16:creationId xmlns:a16="http://schemas.microsoft.com/office/drawing/2014/main" id="{C2A71C1F-7B78-4D5D-B719-ABE37C976AFF}"/>
              </a:ext>
            </a:extLst>
          </p:cNvPr>
          <p:cNvCxnSpPr>
            <a:cxnSpLocks/>
          </p:cNvCxnSpPr>
          <p:nvPr/>
        </p:nvCxnSpPr>
        <p:spPr>
          <a:xfrm flipH="1">
            <a:off x="1875303" y="2548651"/>
            <a:ext cx="2404867" cy="88374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5" name="CuadroTexto 14">
            <a:extLst>
              <a:ext uri="{FF2B5EF4-FFF2-40B4-BE49-F238E27FC236}">
                <a16:creationId xmlns:a16="http://schemas.microsoft.com/office/drawing/2014/main" id="{6E5BB373-0DCD-4D19-8DD7-31222EBF3644}"/>
              </a:ext>
            </a:extLst>
          </p:cNvPr>
          <p:cNvSpPr txBox="1"/>
          <p:nvPr/>
        </p:nvSpPr>
        <p:spPr>
          <a:xfrm>
            <a:off x="249729" y="3550518"/>
            <a:ext cx="3510127" cy="2031325"/>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dirty="0"/>
              <a:t>The recrossing is minimized by variationally seeking dividing surfaces perpendicular to the MEP. The theory for calculating thermal rate constant in this way is called canonical variational transition state theory (CVT).</a:t>
            </a:r>
          </a:p>
        </p:txBody>
      </p:sp>
      <p:cxnSp>
        <p:nvCxnSpPr>
          <p:cNvPr id="16" name="Conector recto de flecha 15">
            <a:extLst>
              <a:ext uri="{FF2B5EF4-FFF2-40B4-BE49-F238E27FC236}">
                <a16:creationId xmlns:a16="http://schemas.microsoft.com/office/drawing/2014/main" id="{3FCF3010-A8D4-4D4D-A37F-ED93F9031D3B}"/>
              </a:ext>
            </a:extLst>
          </p:cNvPr>
          <p:cNvCxnSpPr>
            <a:cxnSpLocks/>
          </p:cNvCxnSpPr>
          <p:nvPr/>
        </p:nvCxnSpPr>
        <p:spPr>
          <a:xfrm>
            <a:off x="5262664" y="2568068"/>
            <a:ext cx="1578466" cy="8643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7" name="CuadroTexto 16">
            <a:extLst>
              <a:ext uri="{FF2B5EF4-FFF2-40B4-BE49-F238E27FC236}">
                <a16:creationId xmlns:a16="http://schemas.microsoft.com/office/drawing/2014/main" id="{7F9A2182-4842-41F1-9D66-8BF417FB73A9}"/>
              </a:ext>
            </a:extLst>
          </p:cNvPr>
          <p:cNvSpPr txBox="1"/>
          <p:nvPr/>
        </p:nvSpPr>
        <p:spPr>
          <a:xfrm>
            <a:off x="4537582" y="3557086"/>
            <a:ext cx="4343400" cy="2031325"/>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dirty="0"/>
              <a:t>Quantum effects on the reaction coordinate are  considered by including the couplings between the reaction coordinate and all the transverse modes. This leads to the canonical transition state theory with multidimensional tunneling CVT/X (X = </a:t>
            </a:r>
            <a:r>
              <a:rPr lang="en-US" dirty="0" err="1"/>
              <a:t>ZCT</a:t>
            </a:r>
            <a:r>
              <a:rPr lang="en-US" dirty="0"/>
              <a:t>, SCT, LCT, </a:t>
            </a:r>
            <a:r>
              <a:rPr lang="en-US" dirty="0" err="1"/>
              <a:t>etc</a:t>
            </a:r>
            <a:r>
              <a:rPr lang="en-US" dirty="0"/>
              <a:t>).</a:t>
            </a:r>
          </a:p>
        </p:txBody>
      </p:sp>
      <p:sp>
        <p:nvSpPr>
          <p:cNvPr id="2" name="Marcador de número de diapositiva 1">
            <a:extLst>
              <a:ext uri="{FF2B5EF4-FFF2-40B4-BE49-F238E27FC236}">
                <a16:creationId xmlns:a16="http://schemas.microsoft.com/office/drawing/2014/main" id="{C6F21FA3-3AE1-4BF7-AAAE-1F1278697688}"/>
              </a:ext>
            </a:extLst>
          </p:cNvPr>
          <p:cNvSpPr>
            <a:spLocks noGrp="1"/>
          </p:cNvSpPr>
          <p:nvPr>
            <p:ph type="sldNum" sz="quarter" idx="12"/>
          </p:nvPr>
        </p:nvSpPr>
        <p:spPr/>
        <p:txBody>
          <a:bodyPr/>
          <a:lstStyle/>
          <a:p>
            <a:fld id="{DFA4F046-044E-46E9-9F2A-D598350E22B2}" type="slidenum">
              <a:rPr lang="es-ES" smtClean="0"/>
              <a:t>27</a:t>
            </a:fld>
            <a:endParaRPr lang="es-ES"/>
          </a:p>
        </p:txBody>
      </p:sp>
      <mc:AlternateContent xmlns:mc="http://schemas.openxmlformats.org/markup-compatibility/2006" xmlns:a14="http://schemas.microsoft.com/office/drawing/2010/main">
        <mc:Choice Requires="a14">
          <p:sp>
            <p:nvSpPr>
              <p:cNvPr id="3" name="Rectángulo 2">
                <a:extLst>
                  <a:ext uri="{FF2B5EF4-FFF2-40B4-BE49-F238E27FC236}">
                    <a16:creationId xmlns:a16="http://schemas.microsoft.com/office/drawing/2014/main" id="{06DFA085-CA9C-4AC4-9AC3-800B20D51F86}"/>
                  </a:ext>
                </a:extLst>
              </p:cNvPr>
              <p:cNvSpPr/>
              <p:nvPr/>
            </p:nvSpPr>
            <p:spPr>
              <a:xfrm>
                <a:off x="1645758" y="1261544"/>
                <a:ext cx="6035691" cy="724686"/>
              </a:xfrm>
              <a:prstGeom prst="rect">
                <a:avLst/>
              </a:prstGeom>
              <a:ln w="19050">
                <a:solidFill>
                  <a:schemeClr val="accent2"/>
                </a:solidFill>
              </a:ln>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GB" i="1" smtClean="0">
                              <a:latin typeface="Cambria Math" panose="02040503050406030204" pitchFamily="18" charset="0"/>
                              <a:sym typeface="Symbol" panose="05050102010706020507" pitchFamily="18" charset="2"/>
                            </a:rPr>
                          </m:ctrlPr>
                        </m:sSupPr>
                        <m:e>
                          <m:r>
                            <a:rPr lang="es-ES" i="1">
                              <a:latin typeface="Cambria Math" panose="02040503050406030204" pitchFamily="18" charset="0"/>
                              <a:sym typeface="Symbol" panose="05050102010706020507" pitchFamily="18" charset="2"/>
                            </a:rPr>
                            <m:t>𝑘</m:t>
                          </m:r>
                        </m:e>
                        <m:sup>
                          <m:r>
                            <m:rPr>
                              <m:sty m:val="p"/>
                            </m:rPr>
                            <a:rPr lang="es-ES">
                              <a:latin typeface="Cambria Math" panose="02040503050406030204" pitchFamily="18" charset="0"/>
                              <a:sym typeface="Symbol" panose="05050102010706020507" pitchFamily="18" charset="2"/>
                            </a:rPr>
                            <m:t>CVT</m:t>
                          </m:r>
                        </m:sup>
                      </m:sSup>
                      <m:d>
                        <m:dPr>
                          <m:ctrlPr>
                            <a:rPr lang="es-ES" i="1">
                              <a:latin typeface="Cambria Math" panose="02040503050406030204" pitchFamily="18" charset="0"/>
                              <a:sym typeface="Symbol" panose="05050102010706020507" pitchFamily="18" charset="2"/>
                            </a:rPr>
                          </m:ctrlPr>
                        </m:dPr>
                        <m:e>
                          <m:r>
                            <a:rPr lang="es-ES" i="1">
                              <a:latin typeface="Cambria Math" panose="02040503050406030204" pitchFamily="18" charset="0"/>
                              <a:sym typeface="Symbol" panose="05050102010706020507" pitchFamily="18" charset="2"/>
                            </a:rPr>
                            <m:t>𝑇</m:t>
                          </m:r>
                        </m:e>
                      </m:d>
                      <m:r>
                        <a:rPr lang="es-ES" i="1">
                          <a:latin typeface="Cambria Math" panose="02040503050406030204" pitchFamily="18" charset="0"/>
                          <a:sym typeface="Symbol" panose="05050102010706020507" pitchFamily="18" charset="2"/>
                        </a:rPr>
                        <m:t>=</m:t>
                      </m:r>
                      <m:f>
                        <m:fPr>
                          <m:ctrlPr>
                            <a:rPr lang="es-ES" i="1">
                              <a:latin typeface="Cambria Math" panose="02040503050406030204" pitchFamily="18" charset="0"/>
                              <a:ea typeface="Cambria Math" panose="02040503050406030204" pitchFamily="18" charset="0"/>
                              <a:sym typeface="Symbol" panose="05050102010706020507" pitchFamily="18" charset="2"/>
                            </a:rPr>
                          </m:ctrlPr>
                        </m:fPr>
                        <m:num>
                          <m:sSub>
                            <m:sSubPr>
                              <m:ctrlPr>
                                <a:rPr lang="es-ES" i="1">
                                  <a:latin typeface="Cambria Math" panose="02040503050406030204" pitchFamily="18" charset="0"/>
                                  <a:ea typeface="Cambria Math" panose="02040503050406030204" pitchFamily="18" charset="0"/>
                                  <a:sym typeface="Symbol" panose="05050102010706020507" pitchFamily="18" charset="2"/>
                                </a:rPr>
                              </m:ctrlPr>
                            </m:sSubPr>
                            <m:e>
                              <m:r>
                                <a:rPr lang="es-ES" i="1">
                                  <a:latin typeface="Cambria Math" panose="02040503050406030204" pitchFamily="18" charset="0"/>
                                  <a:ea typeface="Cambria Math" panose="02040503050406030204" pitchFamily="18" charset="0"/>
                                  <a:sym typeface="Symbol" panose="05050102010706020507" pitchFamily="18" charset="2"/>
                                </a:rPr>
                                <m:t>𝑘</m:t>
                              </m:r>
                            </m:e>
                            <m:sub>
                              <m:r>
                                <m:rPr>
                                  <m:sty m:val="p"/>
                                </m:rPr>
                                <a:rPr lang="es-ES">
                                  <a:latin typeface="Cambria Math" panose="02040503050406030204" pitchFamily="18" charset="0"/>
                                  <a:ea typeface="Cambria Math" panose="02040503050406030204" pitchFamily="18" charset="0"/>
                                  <a:sym typeface="Symbol" panose="05050102010706020507" pitchFamily="18" charset="2"/>
                                </a:rPr>
                                <m:t>B</m:t>
                              </m:r>
                            </m:sub>
                          </m:sSub>
                          <m:r>
                            <a:rPr lang="es-ES" i="1">
                              <a:latin typeface="Cambria Math" panose="02040503050406030204" pitchFamily="18" charset="0"/>
                              <a:ea typeface="Cambria Math" panose="02040503050406030204" pitchFamily="18" charset="0"/>
                              <a:sym typeface="Symbol" panose="05050102010706020507" pitchFamily="18" charset="2"/>
                            </a:rPr>
                            <m:t>𝑇</m:t>
                          </m:r>
                        </m:num>
                        <m:den>
                          <m:r>
                            <a:rPr lang="es-ES" i="1">
                              <a:latin typeface="Cambria Math" panose="02040503050406030204" pitchFamily="18" charset="0"/>
                              <a:ea typeface="Cambria Math" panose="02040503050406030204" pitchFamily="18" charset="0"/>
                              <a:sym typeface="Symbol" panose="05050102010706020507" pitchFamily="18" charset="2"/>
                            </a:rPr>
                            <m:t>h</m:t>
                          </m:r>
                          <m:sSup>
                            <m:sSupPr>
                              <m:ctrlPr>
                                <a:rPr lang="es-ES" i="1">
                                  <a:latin typeface="Cambria Math" panose="02040503050406030204" pitchFamily="18" charset="0"/>
                                  <a:ea typeface="Cambria Math" panose="02040503050406030204" pitchFamily="18" charset="0"/>
                                  <a:sym typeface="Symbol" panose="05050102010706020507" pitchFamily="18" charset="2"/>
                                </a:rPr>
                              </m:ctrlPr>
                            </m:sSupPr>
                            <m:e>
                              <m:r>
                                <a:rPr lang="es-ES" i="1">
                                  <a:latin typeface="Cambria Math" panose="02040503050406030204" pitchFamily="18" charset="0"/>
                                  <a:ea typeface="Cambria Math" panose="02040503050406030204" pitchFamily="18" charset="0"/>
                                  <a:sym typeface="Symbol" panose="05050102010706020507" pitchFamily="18" charset="2"/>
                                </a:rPr>
                                <m:t>(</m:t>
                              </m:r>
                              <m:r>
                                <a:rPr lang="es-ES" i="1">
                                  <a:latin typeface="Cambria Math" panose="02040503050406030204" pitchFamily="18" charset="0"/>
                                  <a:ea typeface="Cambria Math" panose="02040503050406030204" pitchFamily="18" charset="0"/>
                                  <a:sym typeface="Symbol" panose="05050102010706020507" pitchFamily="18" charset="2"/>
                                </a:rPr>
                                <m:t>𝑐</m:t>
                              </m:r>
                              <m:r>
                                <a:rPr lang="es-ES" i="1">
                                  <a:latin typeface="Cambria Math" panose="02040503050406030204" pitchFamily="18" charset="0"/>
                                  <a:ea typeface="Cambria Math" panose="02040503050406030204" pitchFamily="18" charset="0"/>
                                  <a:sym typeface="Symbol" panose="05050102010706020507" pitchFamily="18" charset="2"/>
                                </a:rPr>
                                <m:t>°)</m:t>
                              </m:r>
                            </m:e>
                            <m:sup>
                              <m:r>
                                <a:rPr lang="es-ES" i="1">
                                  <a:latin typeface="Cambria Math" panose="02040503050406030204" pitchFamily="18" charset="0"/>
                                  <a:ea typeface="Cambria Math" panose="02040503050406030204" pitchFamily="18" charset="0"/>
                                  <a:sym typeface="Symbol" panose="05050102010706020507" pitchFamily="18" charset="2"/>
                                </a:rPr>
                                <m:t>𝑚</m:t>
                              </m:r>
                              <m:r>
                                <a:rPr lang="es-ES" i="1">
                                  <a:latin typeface="Cambria Math" panose="02040503050406030204" pitchFamily="18" charset="0"/>
                                  <a:ea typeface="Cambria Math" panose="02040503050406030204" pitchFamily="18" charset="0"/>
                                  <a:sym typeface="Symbol" panose="05050102010706020507" pitchFamily="18" charset="2"/>
                                </a:rPr>
                                <m:t>−1</m:t>
                              </m:r>
                            </m:sup>
                          </m:sSup>
                        </m:den>
                      </m:f>
                      <m:r>
                        <m:rPr>
                          <m:sty m:val="p"/>
                        </m:rPr>
                        <a:rPr lang="es-ES">
                          <a:latin typeface="Cambria Math" panose="02040503050406030204" pitchFamily="18" charset="0"/>
                          <a:ea typeface="Cambria Math" panose="02040503050406030204" pitchFamily="18" charset="0"/>
                          <a:sym typeface="Symbol" panose="05050102010706020507" pitchFamily="18" charset="2"/>
                        </a:rPr>
                        <m:t>exp</m:t>
                      </m:r>
                      <m:d>
                        <m:dPr>
                          <m:begChr m:val="["/>
                          <m:endChr m:val="]"/>
                          <m:ctrlPr>
                            <a:rPr lang="es-ES" i="1">
                              <a:latin typeface="Cambria Math" panose="02040503050406030204" pitchFamily="18" charset="0"/>
                              <a:ea typeface="Cambria Math" panose="02040503050406030204" pitchFamily="18" charset="0"/>
                              <a:sym typeface="Symbol" panose="05050102010706020507" pitchFamily="18" charset="2"/>
                            </a:rPr>
                          </m:ctrlPr>
                        </m:dPr>
                        <m:e>
                          <m:r>
                            <a:rPr lang="es-ES" i="1">
                              <a:latin typeface="Cambria Math" panose="02040503050406030204" pitchFamily="18" charset="0"/>
                              <a:ea typeface="Cambria Math" panose="02040503050406030204" pitchFamily="18" charset="0"/>
                              <a:sym typeface="Symbol" panose="05050102010706020507" pitchFamily="18" charset="2"/>
                            </a:rPr>
                            <m:t>−</m:t>
                          </m:r>
                          <m:f>
                            <m:fPr>
                              <m:ctrlPr>
                                <a:rPr lang="es-ES" i="1">
                                  <a:latin typeface="Cambria Math" panose="02040503050406030204" pitchFamily="18" charset="0"/>
                                  <a:ea typeface="Cambria Math" panose="02040503050406030204" pitchFamily="18" charset="0"/>
                                  <a:sym typeface="Symbol" panose="05050102010706020507" pitchFamily="18" charset="2"/>
                                </a:rPr>
                              </m:ctrlPr>
                            </m:fPr>
                            <m:num>
                              <m:r>
                                <a:rPr lang="es-ES" i="1">
                                  <a:latin typeface="Cambria Math" panose="02040503050406030204" pitchFamily="18" charset="0"/>
                                  <a:ea typeface="Cambria Math" panose="02040503050406030204" pitchFamily="18" charset="0"/>
                                  <a:sym typeface="Symbol" panose="05050102010706020507" pitchFamily="18" charset="2"/>
                                </a:rPr>
                                <m:t>∆</m:t>
                              </m:r>
                              <m:sSup>
                                <m:sSupPr>
                                  <m:ctrlPr>
                                    <a:rPr lang="es-ES" i="1">
                                      <a:latin typeface="Cambria Math" panose="02040503050406030204" pitchFamily="18" charset="0"/>
                                      <a:ea typeface="Cambria Math" panose="02040503050406030204" pitchFamily="18" charset="0"/>
                                      <a:sym typeface="Symbol" panose="05050102010706020507" pitchFamily="18" charset="2"/>
                                    </a:rPr>
                                  </m:ctrlPr>
                                </m:sSupPr>
                                <m:e>
                                  <m:r>
                                    <a:rPr lang="es-ES" i="1">
                                      <a:latin typeface="Cambria Math" panose="02040503050406030204" pitchFamily="18" charset="0"/>
                                      <a:ea typeface="Cambria Math" panose="02040503050406030204" pitchFamily="18" charset="0"/>
                                      <a:sym typeface="Symbol" panose="05050102010706020507" pitchFamily="18" charset="2"/>
                                    </a:rPr>
                                    <m:t>𝐺</m:t>
                                  </m:r>
                                </m:e>
                                <m:sup>
                                  <m:r>
                                    <m:rPr>
                                      <m:sty m:val="p"/>
                                    </m:rPr>
                                    <a:rPr lang="es-ES">
                                      <a:latin typeface="Cambria Math" panose="02040503050406030204" pitchFamily="18" charset="0"/>
                                      <a:ea typeface="Cambria Math" panose="02040503050406030204" pitchFamily="18" charset="0"/>
                                      <a:sym typeface="Symbol" panose="05050102010706020507" pitchFamily="18" charset="2"/>
                                    </a:rPr>
                                    <m:t>CVT</m:t>
                                  </m:r>
                                  <m:r>
                                    <a:rPr lang="es-ES" i="1">
                                      <a:latin typeface="Cambria Math" panose="02040503050406030204" pitchFamily="18" charset="0"/>
                                      <a:ea typeface="Cambria Math" panose="02040503050406030204" pitchFamily="18" charset="0"/>
                                      <a:sym typeface="Symbol" panose="05050102010706020507" pitchFamily="18" charset="2"/>
                                    </a:rPr>
                                    <m:t>,°</m:t>
                                  </m:r>
                                </m:sup>
                              </m:sSup>
                              <m:r>
                                <a:rPr lang="es-ES" i="1">
                                  <a:latin typeface="Cambria Math" panose="02040503050406030204" pitchFamily="18" charset="0"/>
                                  <a:ea typeface="Cambria Math" panose="02040503050406030204" pitchFamily="18" charset="0"/>
                                  <a:sym typeface="Symbol" panose="05050102010706020507" pitchFamily="18" charset="2"/>
                                </a:rPr>
                                <m:t>(</m:t>
                              </m:r>
                              <m:r>
                                <a:rPr lang="es-ES" i="1">
                                  <a:latin typeface="Cambria Math" panose="02040503050406030204" pitchFamily="18" charset="0"/>
                                  <a:ea typeface="Cambria Math" panose="02040503050406030204" pitchFamily="18" charset="0"/>
                                  <a:sym typeface="Symbol" panose="05050102010706020507" pitchFamily="18" charset="2"/>
                                </a:rPr>
                                <m:t>𝑇</m:t>
                              </m:r>
                              <m:r>
                                <a:rPr lang="es-ES" i="1">
                                  <a:latin typeface="Cambria Math" panose="02040503050406030204" pitchFamily="18" charset="0"/>
                                  <a:ea typeface="Cambria Math" panose="02040503050406030204" pitchFamily="18" charset="0"/>
                                  <a:sym typeface="Symbol" panose="05050102010706020507" pitchFamily="18" charset="2"/>
                                </a:rPr>
                                <m:t>)</m:t>
                              </m:r>
                            </m:num>
                            <m:den>
                              <m:r>
                                <a:rPr lang="es-ES" i="1">
                                  <a:latin typeface="Cambria Math" panose="02040503050406030204" pitchFamily="18" charset="0"/>
                                  <a:ea typeface="Cambria Math" panose="02040503050406030204" pitchFamily="18" charset="0"/>
                                  <a:sym typeface="Symbol" panose="05050102010706020507" pitchFamily="18" charset="2"/>
                                </a:rPr>
                                <m:t>𝑅𝑇</m:t>
                              </m:r>
                            </m:den>
                          </m:f>
                        </m:e>
                      </m:d>
                      <m:r>
                        <a:rPr lang="es-ES" b="0" i="1" smtClean="0">
                          <a:latin typeface="Cambria Math" panose="02040503050406030204" pitchFamily="18" charset="0"/>
                          <a:ea typeface="Cambria Math" panose="02040503050406030204" pitchFamily="18" charset="0"/>
                          <a:sym typeface="Symbol" panose="05050102010706020507" pitchFamily="18" charset="2"/>
                        </a:rPr>
                        <m:t>=</m:t>
                      </m:r>
                      <m:sSup>
                        <m:sSupPr>
                          <m:ctrlPr>
                            <a:rPr lang="es-ES" i="1">
                              <a:latin typeface="Cambria Math" panose="02040503050406030204" pitchFamily="18" charset="0"/>
                              <a:ea typeface="Cambria Math" panose="02040503050406030204" pitchFamily="18" charset="0"/>
                              <a:sym typeface="Symbol" panose="05050102010706020507" pitchFamily="18" charset="2"/>
                            </a:rPr>
                          </m:ctrlPr>
                        </m:sSupPr>
                        <m:e>
                          <m:r>
                            <a:rPr lang="es-ES" i="1">
                              <a:latin typeface="Cambria Math" panose="02040503050406030204" pitchFamily="18" charset="0"/>
                              <a:ea typeface="Cambria Math" panose="02040503050406030204" pitchFamily="18" charset="0"/>
                              <a:sym typeface="Symbol" panose="05050102010706020507" pitchFamily="18" charset="2"/>
                            </a:rPr>
                            <m:t>𝛾</m:t>
                          </m:r>
                        </m:e>
                        <m:sup>
                          <m:r>
                            <m:rPr>
                              <m:sty m:val="p"/>
                            </m:rPr>
                            <a:rPr lang="es-ES">
                              <a:latin typeface="Cambria Math" panose="02040503050406030204" pitchFamily="18" charset="0"/>
                              <a:ea typeface="Cambria Math" panose="02040503050406030204" pitchFamily="18" charset="0"/>
                              <a:sym typeface="Symbol" panose="05050102010706020507" pitchFamily="18" charset="2"/>
                            </a:rPr>
                            <m:t>CVT</m:t>
                          </m:r>
                        </m:sup>
                      </m:sSup>
                      <m:r>
                        <a:rPr lang="es-ES" b="0" i="1" smtClean="0">
                          <a:latin typeface="Cambria Math" panose="02040503050406030204" pitchFamily="18" charset="0"/>
                          <a:ea typeface="Cambria Math" panose="02040503050406030204" pitchFamily="18" charset="0"/>
                          <a:sym typeface="Symbol" panose="05050102010706020507" pitchFamily="18" charset="2"/>
                        </a:rPr>
                        <m:t>(</m:t>
                      </m:r>
                      <m:r>
                        <a:rPr lang="es-ES" b="0" i="1" smtClean="0">
                          <a:latin typeface="Cambria Math" panose="02040503050406030204" pitchFamily="18" charset="0"/>
                          <a:ea typeface="Cambria Math" panose="02040503050406030204" pitchFamily="18" charset="0"/>
                          <a:sym typeface="Symbol" panose="05050102010706020507" pitchFamily="18" charset="2"/>
                        </a:rPr>
                        <m:t>𝑇</m:t>
                      </m:r>
                      <m:r>
                        <a:rPr lang="es-ES" b="0" i="1" smtClean="0">
                          <a:latin typeface="Cambria Math" panose="02040503050406030204" pitchFamily="18" charset="0"/>
                          <a:ea typeface="Cambria Math" panose="02040503050406030204" pitchFamily="18" charset="0"/>
                          <a:sym typeface="Symbol" panose="05050102010706020507" pitchFamily="18" charset="2"/>
                        </a:rPr>
                        <m:t>)</m:t>
                      </m:r>
                      <m:sSub>
                        <m:sSubPr>
                          <m:ctrlPr>
                            <a:rPr lang="es-ES" b="0" i="1" smtClean="0">
                              <a:latin typeface="Cambria Math" panose="02040503050406030204" pitchFamily="18" charset="0"/>
                              <a:ea typeface="Cambria Math" panose="02040503050406030204" pitchFamily="18" charset="0"/>
                              <a:sym typeface="Symbol" panose="05050102010706020507" pitchFamily="18" charset="2"/>
                            </a:rPr>
                          </m:ctrlPr>
                        </m:sSubPr>
                        <m:e>
                          <m:r>
                            <a:rPr lang="es-ES" b="0" i="1" smtClean="0">
                              <a:latin typeface="Cambria Math" panose="02040503050406030204" pitchFamily="18" charset="0"/>
                              <a:ea typeface="Cambria Math" panose="02040503050406030204" pitchFamily="18" charset="0"/>
                              <a:sym typeface="Symbol" panose="05050102010706020507" pitchFamily="18" charset="2"/>
                            </a:rPr>
                            <m:t>𝑘</m:t>
                          </m:r>
                        </m:e>
                        <m:sub>
                          <m:r>
                            <m:rPr>
                              <m:sty m:val="p"/>
                            </m:rPr>
                            <a:rPr lang="es-ES" b="0" i="0" smtClean="0">
                              <a:latin typeface="Cambria Math" panose="02040503050406030204" pitchFamily="18" charset="0"/>
                              <a:ea typeface="Cambria Math" panose="02040503050406030204" pitchFamily="18" charset="0"/>
                              <a:sym typeface="Symbol" panose="05050102010706020507" pitchFamily="18" charset="2"/>
                            </a:rPr>
                            <m:t>TST</m:t>
                          </m:r>
                        </m:sub>
                      </m:sSub>
                      <m:r>
                        <a:rPr lang="es-ES" b="0" i="1" smtClean="0">
                          <a:latin typeface="Cambria Math" panose="02040503050406030204" pitchFamily="18" charset="0"/>
                          <a:ea typeface="Cambria Math" panose="02040503050406030204" pitchFamily="18" charset="0"/>
                          <a:sym typeface="Symbol" panose="05050102010706020507" pitchFamily="18" charset="2"/>
                        </a:rPr>
                        <m:t>(</m:t>
                      </m:r>
                      <m:r>
                        <a:rPr lang="es-ES" b="0" i="1" smtClean="0">
                          <a:latin typeface="Cambria Math" panose="02040503050406030204" pitchFamily="18" charset="0"/>
                          <a:ea typeface="Cambria Math" panose="02040503050406030204" pitchFamily="18" charset="0"/>
                          <a:sym typeface="Symbol" panose="05050102010706020507" pitchFamily="18" charset="2"/>
                        </a:rPr>
                        <m:t>𝑇</m:t>
                      </m:r>
                      <m:r>
                        <a:rPr lang="es-ES" b="0" i="1" smtClean="0">
                          <a:latin typeface="Cambria Math" panose="02040503050406030204" pitchFamily="18" charset="0"/>
                          <a:ea typeface="Cambria Math" panose="02040503050406030204" pitchFamily="18" charset="0"/>
                          <a:sym typeface="Symbol" panose="05050102010706020507" pitchFamily="18" charset="2"/>
                        </a:rPr>
                        <m:t>)</m:t>
                      </m:r>
                    </m:oMath>
                  </m:oMathPara>
                </a14:m>
                <a:endParaRPr lang="en-US"/>
              </a:p>
            </p:txBody>
          </p:sp>
        </mc:Choice>
        <mc:Fallback xmlns="">
          <p:sp>
            <p:nvSpPr>
              <p:cNvPr id="3" name="Rectángulo 2">
                <a:extLst>
                  <a:ext uri="{FF2B5EF4-FFF2-40B4-BE49-F238E27FC236}">
                    <a16:creationId xmlns:a16="http://schemas.microsoft.com/office/drawing/2014/main" id="{06DFA085-CA9C-4AC4-9AC3-800B20D51F86}"/>
                  </a:ext>
                </a:extLst>
              </p:cNvPr>
              <p:cNvSpPr>
                <a:spLocks noRot="1" noChangeAspect="1" noMove="1" noResize="1" noEditPoints="1" noAdjustHandles="1" noChangeArrowheads="1" noChangeShapeType="1" noTextEdit="1"/>
              </p:cNvSpPr>
              <p:nvPr/>
            </p:nvSpPr>
            <p:spPr>
              <a:xfrm>
                <a:off x="1645758" y="1261544"/>
                <a:ext cx="6035691" cy="724686"/>
              </a:xfrm>
              <a:prstGeom prst="rect">
                <a:avLst/>
              </a:prstGeom>
              <a:blipFill>
                <a:blip r:embed="rId3"/>
                <a:stretch>
                  <a:fillRect/>
                </a:stretch>
              </a:blipFill>
              <a:ln w="19050">
                <a:solidFill>
                  <a:schemeClr val="accent2"/>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ectángulo 11">
                <a:extLst>
                  <a:ext uri="{FF2B5EF4-FFF2-40B4-BE49-F238E27FC236}">
                    <a16:creationId xmlns:a16="http://schemas.microsoft.com/office/drawing/2014/main" id="{CB936CA0-7C00-490F-B817-EAD2B9B07F13}"/>
                  </a:ext>
                </a:extLst>
              </p:cNvPr>
              <p:cNvSpPr/>
              <p:nvPr/>
            </p:nvSpPr>
            <p:spPr>
              <a:xfrm>
                <a:off x="3073336" y="2240796"/>
                <a:ext cx="3154453" cy="379656"/>
              </a:xfrm>
              <a:prstGeom prst="rect">
                <a:avLst/>
              </a:prstGeom>
              <a:ln w="19050">
                <a:solidFill>
                  <a:schemeClr val="accent2"/>
                </a:solidFill>
              </a:ln>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s-ES" b="0" i="1" smtClean="0">
                              <a:latin typeface="Cambria Math" panose="02040503050406030204" pitchFamily="18" charset="0"/>
                              <a:ea typeface="Cambria Math" panose="02040503050406030204" pitchFamily="18" charset="0"/>
                              <a:sym typeface="Symbol" panose="05050102010706020507" pitchFamily="18" charset="2"/>
                            </a:rPr>
                          </m:ctrlPr>
                        </m:sSupPr>
                        <m:e>
                          <m:r>
                            <a:rPr lang="es-ES" i="1">
                              <a:latin typeface="Cambria Math" panose="02040503050406030204" pitchFamily="18" charset="0"/>
                              <a:ea typeface="Cambria Math" panose="02040503050406030204" pitchFamily="18" charset="0"/>
                              <a:sym typeface="Symbol" panose="05050102010706020507" pitchFamily="18" charset="2"/>
                            </a:rPr>
                            <m:t>𝛾</m:t>
                          </m:r>
                        </m:e>
                        <m:sup>
                          <m:r>
                            <m:rPr>
                              <m:sty m:val="p"/>
                            </m:rPr>
                            <a:rPr lang="es-ES" b="0" i="0" smtClean="0">
                              <a:latin typeface="Cambria Math" panose="02040503050406030204" pitchFamily="18" charset="0"/>
                              <a:ea typeface="Cambria Math" panose="02040503050406030204" pitchFamily="18" charset="0"/>
                              <a:sym typeface="Symbol" panose="05050102010706020507" pitchFamily="18" charset="2"/>
                            </a:rPr>
                            <m:t>CVT</m:t>
                          </m:r>
                        </m:sup>
                      </m:sSup>
                      <m:d>
                        <m:dPr>
                          <m:ctrlPr>
                            <a:rPr lang="es-ES" b="0" i="1" smtClean="0">
                              <a:latin typeface="Cambria Math" panose="02040503050406030204" pitchFamily="18" charset="0"/>
                              <a:ea typeface="Cambria Math" panose="02040503050406030204" pitchFamily="18" charset="0"/>
                              <a:sym typeface="Symbol" panose="05050102010706020507" pitchFamily="18" charset="2"/>
                            </a:rPr>
                          </m:ctrlPr>
                        </m:dPr>
                        <m:e>
                          <m:r>
                            <a:rPr lang="es-ES" b="0" i="1" smtClean="0">
                              <a:latin typeface="Cambria Math" panose="02040503050406030204" pitchFamily="18" charset="0"/>
                              <a:ea typeface="Cambria Math" panose="02040503050406030204" pitchFamily="18" charset="0"/>
                              <a:sym typeface="Symbol" panose="05050102010706020507" pitchFamily="18" charset="2"/>
                            </a:rPr>
                            <m:t>𝑇</m:t>
                          </m:r>
                        </m:e>
                      </m:d>
                      <m:r>
                        <a:rPr lang="es-ES" b="0" i="1" smtClean="0">
                          <a:latin typeface="Cambria Math" panose="02040503050406030204" pitchFamily="18" charset="0"/>
                          <a:ea typeface="Cambria Math" panose="02040503050406030204" pitchFamily="18" charset="0"/>
                          <a:sym typeface="Symbol" panose="05050102010706020507" pitchFamily="18" charset="2"/>
                        </a:rPr>
                        <m:t>=</m:t>
                      </m:r>
                      <m:sSup>
                        <m:sSupPr>
                          <m:ctrlPr>
                            <a:rPr lang="es-ES" i="1">
                              <a:latin typeface="Cambria Math" panose="02040503050406030204" pitchFamily="18" charset="0"/>
                              <a:ea typeface="Cambria Math" panose="02040503050406030204" pitchFamily="18" charset="0"/>
                              <a:sym typeface="Symbol" panose="05050102010706020507" pitchFamily="18" charset="2"/>
                            </a:rPr>
                          </m:ctrlPr>
                        </m:sSupPr>
                        <m:e>
                          <m:r>
                            <m:rPr>
                              <m:sty m:val="p"/>
                            </m:rPr>
                            <a:rPr lang="el-GR" i="1">
                              <a:latin typeface="Cambria Math" panose="02040503050406030204" pitchFamily="18" charset="0"/>
                              <a:ea typeface="Cambria Math" panose="02040503050406030204" pitchFamily="18" charset="0"/>
                              <a:sym typeface="Symbol" panose="05050102010706020507" pitchFamily="18" charset="2"/>
                            </a:rPr>
                            <m:t>Γ</m:t>
                          </m:r>
                        </m:e>
                        <m:sup>
                          <m:r>
                            <m:rPr>
                              <m:sty m:val="p"/>
                            </m:rPr>
                            <a:rPr lang="es-ES">
                              <a:latin typeface="Cambria Math" panose="02040503050406030204" pitchFamily="18" charset="0"/>
                              <a:ea typeface="Cambria Math" panose="02040503050406030204" pitchFamily="18" charset="0"/>
                              <a:sym typeface="Symbol" panose="05050102010706020507" pitchFamily="18" charset="2"/>
                            </a:rPr>
                            <m:t>CVT</m:t>
                          </m:r>
                        </m:sup>
                      </m:sSup>
                      <m:r>
                        <a:rPr lang="es-ES" b="0" i="1" smtClean="0">
                          <a:latin typeface="Cambria Math" panose="02040503050406030204" pitchFamily="18" charset="0"/>
                          <a:ea typeface="Cambria Math" panose="02040503050406030204" pitchFamily="18" charset="0"/>
                          <a:sym typeface="Symbol" panose="05050102010706020507" pitchFamily="18" charset="2"/>
                        </a:rPr>
                        <m:t>(</m:t>
                      </m:r>
                      <m:r>
                        <a:rPr lang="es-ES" b="0" i="1" smtClean="0">
                          <a:latin typeface="Cambria Math" panose="02040503050406030204" pitchFamily="18" charset="0"/>
                          <a:ea typeface="Cambria Math" panose="02040503050406030204" pitchFamily="18" charset="0"/>
                          <a:sym typeface="Symbol" panose="05050102010706020507" pitchFamily="18" charset="2"/>
                        </a:rPr>
                        <m:t>𝑇</m:t>
                      </m:r>
                      <m:r>
                        <a:rPr lang="es-ES" b="0" i="1" smtClean="0">
                          <a:latin typeface="Cambria Math" panose="02040503050406030204" pitchFamily="18" charset="0"/>
                          <a:ea typeface="Cambria Math" panose="02040503050406030204" pitchFamily="18" charset="0"/>
                          <a:sym typeface="Symbol" panose="05050102010706020507" pitchFamily="18" charset="2"/>
                        </a:rPr>
                        <m:t>)</m:t>
                      </m:r>
                      <m:sSup>
                        <m:sSupPr>
                          <m:ctrlPr>
                            <a:rPr lang="es-ES" i="1">
                              <a:latin typeface="Cambria Math" panose="02040503050406030204" pitchFamily="18" charset="0"/>
                              <a:ea typeface="Cambria Math" panose="02040503050406030204" pitchFamily="18" charset="0"/>
                              <a:sym typeface="Symbol" panose="05050102010706020507" pitchFamily="18" charset="2"/>
                            </a:rPr>
                          </m:ctrlPr>
                        </m:sSupPr>
                        <m:e>
                          <m:r>
                            <a:rPr lang="el-GR" i="1" smtClean="0">
                              <a:latin typeface="Cambria Math" panose="02040503050406030204" pitchFamily="18" charset="0"/>
                              <a:ea typeface="Cambria Math" panose="02040503050406030204" pitchFamily="18" charset="0"/>
                              <a:sym typeface="Symbol" panose="05050102010706020507" pitchFamily="18" charset="2"/>
                            </a:rPr>
                            <m:t>𝜅</m:t>
                          </m:r>
                        </m:e>
                        <m:sup>
                          <m:r>
                            <m:rPr>
                              <m:sty m:val="p"/>
                            </m:rPr>
                            <a:rPr lang="es-ES">
                              <a:latin typeface="Cambria Math" panose="02040503050406030204" pitchFamily="18" charset="0"/>
                              <a:ea typeface="Cambria Math" panose="02040503050406030204" pitchFamily="18" charset="0"/>
                              <a:sym typeface="Symbol" panose="05050102010706020507" pitchFamily="18" charset="2"/>
                            </a:rPr>
                            <m:t>CVT</m:t>
                          </m:r>
                          <m:r>
                            <a:rPr lang="es-ES" b="0" i="0" smtClean="0">
                              <a:latin typeface="Cambria Math" panose="02040503050406030204" pitchFamily="18" charset="0"/>
                              <a:ea typeface="Cambria Math" panose="02040503050406030204" pitchFamily="18" charset="0"/>
                              <a:sym typeface="Symbol" panose="05050102010706020507" pitchFamily="18" charset="2"/>
                            </a:rPr>
                            <m:t>/</m:t>
                          </m:r>
                          <m:r>
                            <m:rPr>
                              <m:sty m:val="p"/>
                            </m:rPr>
                            <a:rPr lang="es-ES" b="0" i="0" smtClean="0">
                              <a:latin typeface="Cambria Math" panose="02040503050406030204" pitchFamily="18" charset="0"/>
                              <a:ea typeface="Cambria Math" panose="02040503050406030204" pitchFamily="18" charset="0"/>
                              <a:sym typeface="Symbol" panose="05050102010706020507" pitchFamily="18" charset="2"/>
                            </a:rPr>
                            <m:t>X</m:t>
                          </m:r>
                        </m:sup>
                      </m:sSup>
                      <m:r>
                        <a:rPr lang="es-ES" i="1">
                          <a:latin typeface="Cambria Math" panose="02040503050406030204" pitchFamily="18" charset="0"/>
                          <a:ea typeface="Cambria Math" panose="02040503050406030204" pitchFamily="18" charset="0"/>
                          <a:sym typeface="Symbol" panose="05050102010706020507" pitchFamily="18" charset="2"/>
                        </a:rPr>
                        <m:t>(</m:t>
                      </m:r>
                      <m:r>
                        <a:rPr lang="es-ES" i="1">
                          <a:latin typeface="Cambria Math" panose="02040503050406030204" pitchFamily="18" charset="0"/>
                          <a:ea typeface="Cambria Math" panose="02040503050406030204" pitchFamily="18" charset="0"/>
                          <a:sym typeface="Symbol" panose="05050102010706020507" pitchFamily="18" charset="2"/>
                        </a:rPr>
                        <m:t>𝑇</m:t>
                      </m:r>
                      <m:r>
                        <a:rPr lang="es-ES" i="1">
                          <a:latin typeface="Cambria Math" panose="02040503050406030204" pitchFamily="18" charset="0"/>
                          <a:ea typeface="Cambria Math" panose="02040503050406030204" pitchFamily="18" charset="0"/>
                          <a:sym typeface="Symbol" panose="05050102010706020507" pitchFamily="18" charset="2"/>
                        </a:rPr>
                        <m:t>)</m:t>
                      </m:r>
                    </m:oMath>
                  </m:oMathPara>
                </a14:m>
                <a:endParaRPr lang="en-US"/>
              </a:p>
            </p:txBody>
          </p:sp>
        </mc:Choice>
        <mc:Fallback xmlns="">
          <p:sp>
            <p:nvSpPr>
              <p:cNvPr id="12" name="Rectángulo 11">
                <a:extLst>
                  <a:ext uri="{FF2B5EF4-FFF2-40B4-BE49-F238E27FC236}">
                    <a16:creationId xmlns:a16="http://schemas.microsoft.com/office/drawing/2014/main" id="{CB936CA0-7C00-490F-B817-EAD2B9B07F13}"/>
                  </a:ext>
                </a:extLst>
              </p:cNvPr>
              <p:cNvSpPr>
                <a:spLocks noRot="1" noChangeAspect="1" noMove="1" noResize="1" noEditPoints="1" noAdjustHandles="1" noChangeArrowheads="1" noChangeShapeType="1" noTextEdit="1"/>
              </p:cNvSpPr>
              <p:nvPr/>
            </p:nvSpPr>
            <p:spPr>
              <a:xfrm>
                <a:off x="3073336" y="2240796"/>
                <a:ext cx="3154453" cy="379656"/>
              </a:xfrm>
              <a:prstGeom prst="rect">
                <a:avLst/>
              </a:prstGeom>
              <a:blipFill>
                <a:blip r:embed="rId4"/>
                <a:stretch>
                  <a:fillRect b="-9231"/>
                </a:stretch>
              </a:blipFill>
              <a:ln w="19050">
                <a:solidFill>
                  <a:schemeClr val="accent2"/>
                </a:solidFill>
              </a:ln>
            </p:spPr>
            <p:txBody>
              <a:bodyPr/>
              <a:lstStyle/>
              <a:p>
                <a:r>
                  <a:rPr lang="en-US">
                    <a:noFill/>
                  </a:rPr>
                  <a:t> </a:t>
                </a:r>
              </a:p>
            </p:txBody>
          </p:sp>
        </mc:Fallback>
      </mc:AlternateContent>
      <p:sp>
        <p:nvSpPr>
          <p:cNvPr id="13" name="CuadroTexto 12">
            <a:extLst>
              <a:ext uri="{FF2B5EF4-FFF2-40B4-BE49-F238E27FC236}">
                <a16:creationId xmlns:a16="http://schemas.microsoft.com/office/drawing/2014/main" id="{B8EFD433-B55C-46A9-82CC-5B6018734B04}"/>
              </a:ext>
            </a:extLst>
          </p:cNvPr>
          <p:cNvSpPr txBox="1"/>
          <p:nvPr/>
        </p:nvSpPr>
        <p:spPr>
          <a:xfrm>
            <a:off x="0" y="6585789"/>
            <a:ext cx="9144000" cy="276999"/>
          </a:xfrm>
          <a:prstGeom prst="rect">
            <a:avLst/>
          </a:prstGeom>
          <a:solidFill>
            <a:schemeClr val="accent2"/>
          </a:solidFill>
        </p:spPr>
        <p:txBody>
          <a:bodyPr wrap="square" rtlCol="0">
            <a:spAutoFit/>
          </a:bodyPr>
          <a:lstStyle/>
          <a:p>
            <a:r>
              <a:rPr lang="es-ES" sz="1200" b="1" dirty="0">
                <a:solidFill>
                  <a:schemeClr val="bg1"/>
                </a:solidFill>
              </a:rPr>
              <a:t>(</a:t>
            </a:r>
            <a:r>
              <a:rPr lang="es-ES" sz="1200" b="1" dirty="0" err="1">
                <a:solidFill>
                  <a:schemeClr val="bg1"/>
                </a:solidFill>
              </a:rPr>
              <a:t>Statistical</a:t>
            </a:r>
            <a:r>
              <a:rPr lang="es-ES" sz="1200" b="1" dirty="0">
                <a:solidFill>
                  <a:schemeClr val="bg1"/>
                </a:solidFill>
              </a:rPr>
              <a:t>) </a:t>
            </a:r>
            <a:r>
              <a:rPr lang="es-ES" sz="1200" b="1" dirty="0" err="1">
                <a:solidFill>
                  <a:schemeClr val="bg1"/>
                </a:solidFill>
              </a:rPr>
              <a:t>Reaction</a:t>
            </a:r>
            <a:r>
              <a:rPr lang="es-ES" sz="1200" b="1" dirty="0">
                <a:solidFill>
                  <a:schemeClr val="bg1"/>
                </a:solidFill>
              </a:rPr>
              <a:t> </a:t>
            </a:r>
            <a:r>
              <a:rPr lang="es-ES" sz="1200" b="1" dirty="0" err="1">
                <a:solidFill>
                  <a:schemeClr val="bg1"/>
                </a:solidFill>
              </a:rPr>
              <a:t>Rate</a:t>
            </a:r>
            <a:r>
              <a:rPr lang="es-ES" sz="1200" b="1" dirty="0">
                <a:solidFill>
                  <a:schemeClr val="bg1"/>
                </a:solidFill>
              </a:rPr>
              <a:t> </a:t>
            </a:r>
            <a:r>
              <a:rPr lang="es-ES" sz="1200" b="1" dirty="0" err="1">
                <a:solidFill>
                  <a:schemeClr val="bg1"/>
                </a:solidFill>
              </a:rPr>
              <a:t>Theories</a:t>
            </a:r>
            <a:endParaRPr lang="es-ES" sz="1200" b="1" dirty="0">
              <a:solidFill>
                <a:schemeClr val="bg1"/>
              </a:solidFill>
            </a:endParaRPr>
          </a:p>
        </p:txBody>
      </p:sp>
    </p:spTree>
    <p:extLst>
      <p:ext uri="{BB962C8B-B14F-4D97-AF65-F5344CB8AC3E}">
        <p14:creationId xmlns:p14="http://schemas.microsoft.com/office/powerpoint/2010/main" val="30187196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Box 64">
            <a:extLst>
              <a:ext uri="{FF2B5EF4-FFF2-40B4-BE49-F238E27FC236}">
                <a16:creationId xmlns:a16="http://schemas.microsoft.com/office/drawing/2014/main" id="{1ABFF68C-D3FA-488D-922A-B540A90C4EA7}"/>
              </a:ext>
            </a:extLst>
          </p:cNvPr>
          <p:cNvSpPr txBox="1">
            <a:spLocks noChangeArrowheads="1"/>
          </p:cNvSpPr>
          <p:nvPr/>
        </p:nvSpPr>
        <p:spPr bwMode="auto">
          <a:xfrm>
            <a:off x="-1" y="0"/>
            <a:ext cx="9143999" cy="369332"/>
          </a:xfrm>
          <a:prstGeom prst="rect">
            <a:avLst/>
          </a:prstGeom>
          <a:solidFill>
            <a:schemeClr val="bg2"/>
          </a:solidFill>
          <a:ln w="9525">
            <a:noFill/>
            <a:miter lim="800000"/>
            <a:headEnd/>
            <a:tailEnd/>
          </a:ln>
        </p:spPr>
        <p:txBody>
          <a:bodyPr wrap="square">
            <a:spAutoFit/>
          </a:bodyPr>
          <a:lstStyle/>
          <a:p>
            <a:r>
              <a:rPr lang="en-US" b="1">
                <a:solidFill>
                  <a:schemeClr val="accent2"/>
                </a:solidFill>
                <a:latin typeface="Verdana" pitchFamily="34" charset="0"/>
              </a:rPr>
              <a:t>Improvements and Extensions 		</a:t>
            </a:r>
            <a:r>
              <a:rPr lang="en-GB" b="1">
                <a:solidFill>
                  <a:srgbClr val="002060"/>
                </a:solidFill>
                <a:sym typeface="Symbol" panose="05050102010706020507" pitchFamily="18" charset="2"/>
              </a:rPr>
              <a:t>Reactions with Several Conformers</a:t>
            </a:r>
            <a:endParaRPr lang="en-US" b="1" baseline="30000">
              <a:solidFill>
                <a:schemeClr val="accent2"/>
              </a:solidFill>
              <a:latin typeface="Verdana" pitchFamily="34" charset="0"/>
            </a:endParaRPr>
          </a:p>
        </p:txBody>
      </p:sp>
      <p:grpSp>
        <p:nvGrpSpPr>
          <p:cNvPr id="4" name="Grupo 3">
            <a:extLst>
              <a:ext uri="{FF2B5EF4-FFF2-40B4-BE49-F238E27FC236}">
                <a16:creationId xmlns:a16="http://schemas.microsoft.com/office/drawing/2014/main" id="{F17B81D4-0F10-5741-9957-0BF0C3A81511}"/>
              </a:ext>
            </a:extLst>
          </p:cNvPr>
          <p:cNvGrpSpPr/>
          <p:nvPr/>
        </p:nvGrpSpPr>
        <p:grpSpPr>
          <a:xfrm>
            <a:off x="335202" y="587938"/>
            <a:ext cx="8656804" cy="5874307"/>
            <a:chOff x="335202" y="587938"/>
            <a:chExt cx="8656804" cy="5874307"/>
          </a:xfrm>
        </p:grpSpPr>
        <p:sp>
          <p:nvSpPr>
            <p:cNvPr id="60" name="CuadroTexto 59">
              <a:extLst>
                <a:ext uri="{FF2B5EF4-FFF2-40B4-BE49-F238E27FC236}">
                  <a16:creationId xmlns:a16="http://schemas.microsoft.com/office/drawing/2014/main" id="{BC771969-4317-4967-8A73-4E2D0D6B3EBC}"/>
                </a:ext>
              </a:extLst>
            </p:cNvPr>
            <p:cNvSpPr txBox="1"/>
            <p:nvPr/>
          </p:nvSpPr>
          <p:spPr>
            <a:xfrm>
              <a:off x="335202" y="587938"/>
              <a:ext cx="8656804" cy="877163"/>
            </a:xfrm>
            <a:prstGeom prst="rect">
              <a:avLst/>
            </a:prstGeom>
            <a:noFill/>
          </p:spPr>
          <p:txBody>
            <a:bodyPr wrap="square" rtlCol="0">
              <a:spAutoFit/>
            </a:bodyPr>
            <a:lstStyle/>
            <a:p>
              <a:pPr>
                <a:spcBef>
                  <a:spcPts val="600"/>
                </a:spcBef>
                <a:spcAft>
                  <a:spcPts val="1200"/>
                </a:spcAft>
              </a:pPr>
              <a:r>
                <a:rPr lang="en-GB" b="1" dirty="0">
                  <a:solidFill>
                    <a:srgbClr val="002060"/>
                  </a:solidFill>
                  <a:sym typeface="Symbol" panose="05050102010706020507" pitchFamily="18" charset="2"/>
                </a:rPr>
                <a:t>Reactions with Several Conformers</a:t>
              </a:r>
            </a:p>
            <a:p>
              <a:pPr>
                <a:spcBef>
                  <a:spcPts val="600"/>
                </a:spcBef>
                <a:spcAft>
                  <a:spcPts val="1200"/>
                </a:spcAft>
              </a:pPr>
              <a:r>
                <a:rPr lang="en-GB" dirty="0">
                  <a:solidFill>
                    <a:srgbClr val="002060"/>
                  </a:solidFill>
                  <a:sym typeface="Symbol" panose="05050102010706020507" pitchFamily="18" charset="2"/>
                </a:rPr>
                <a:t>Example: </a:t>
              </a:r>
              <a:r>
                <a:rPr lang="en-GB" dirty="0">
                  <a:sym typeface="Symbol" panose="05050102010706020507" pitchFamily="18" charset="2"/>
                </a:rPr>
                <a:t>Thermal decomposition of the propanol radical.</a:t>
              </a:r>
              <a:r>
                <a:rPr lang="en-GB" baseline="30000" dirty="0">
                  <a:sym typeface="Symbol" panose="05050102010706020507" pitchFamily="18" charset="2"/>
                </a:rPr>
                <a:t>1</a:t>
              </a:r>
            </a:p>
          </p:txBody>
        </p:sp>
        <p:pic>
          <p:nvPicPr>
            <p:cNvPr id="27" name="Imagen 26" descr="Imagen que contiene mapa, texto&#10;&#10;Descripción generada con confianza muy alta">
              <a:extLst>
                <a:ext uri="{FF2B5EF4-FFF2-40B4-BE49-F238E27FC236}">
                  <a16:creationId xmlns:a16="http://schemas.microsoft.com/office/drawing/2014/main" id="{82634398-BB93-431A-9A8B-C933EAFB45BD}"/>
                </a:ext>
              </a:extLst>
            </p:cNvPr>
            <p:cNvPicPr/>
            <p:nvPr/>
          </p:nvPicPr>
          <p:blipFill rotWithShape="1">
            <a:blip r:embed="rId3">
              <a:extLst>
                <a:ext uri="{28A0092B-C50C-407E-A947-70E740481C1C}">
                  <a14:useLocalDpi xmlns:a14="http://schemas.microsoft.com/office/drawing/2010/main" val="0"/>
                </a:ext>
              </a:extLst>
            </a:blip>
            <a:srcRect t="15412" b="5810"/>
            <a:stretch/>
          </p:blipFill>
          <p:spPr>
            <a:xfrm>
              <a:off x="1580744" y="1643973"/>
              <a:ext cx="5943600" cy="3511685"/>
            </a:xfrm>
            <a:prstGeom prst="rect">
              <a:avLst/>
            </a:prstGeom>
          </p:spPr>
        </p:pic>
        <p:sp>
          <p:nvSpPr>
            <p:cNvPr id="2" name="CuadroTexto 1">
              <a:extLst>
                <a:ext uri="{FF2B5EF4-FFF2-40B4-BE49-F238E27FC236}">
                  <a16:creationId xmlns:a16="http://schemas.microsoft.com/office/drawing/2014/main" id="{CEC48F8F-A144-476E-9EBF-FEF156720E35}"/>
                </a:ext>
              </a:extLst>
            </p:cNvPr>
            <p:cNvSpPr txBox="1"/>
            <p:nvPr/>
          </p:nvSpPr>
          <p:spPr>
            <a:xfrm>
              <a:off x="1439694" y="5217647"/>
              <a:ext cx="5835124" cy="369332"/>
            </a:xfrm>
            <a:prstGeom prst="rect">
              <a:avLst/>
            </a:prstGeom>
            <a:noFill/>
          </p:spPr>
          <p:txBody>
            <a:bodyPr wrap="none" rtlCol="0">
              <a:spAutoFit/>
            </a:bodyPr>
            <a:lstStyle/>
            <a:p>
              <a:r>
                <a:rPr lang="en-US"/>
                <a:t>Simplified schematic diagram of the main reaction pathways</a:t>
              </a:r>
            </a:p>
          </p:txBody>
        </p:sp>
        <p:sp>
          <p:nvSpPr>
            <p:cNvPr id="29" name="CuadroTexto 28">
              <a:extLst>
                <a:ext uri="{FF2B5EF4-FFF2-40B4-BE49-F238E27FC236}">
                  <a16:creationId xmlns:a16="http://schemas.microsoft.com/office/drawing/2014/main" id="{7FBA34A4-2C24-4CCD-BAAA-903BD9A8B699}"/>
                </a:ext>
              </a:extLst>
            </p:cNvPr>
            <p:cNvSpPr txBox="1"/>
            <p:nvPr/>
          </p:nvSpPr>
          <p:spPr>
            <a:xfrm>
              <a:off x="335202" y="6154468"/>
              <a:ext cx="4613251" cy="307777"/>
            </a:xfrm>
            <a:prstGeom prst="rect">
              <a:avLst/>
            </a:prstGeom>
            <a:noFill/>
          </p:spPr>
          <p:txBody>
            <a:bodyPr wrap="none" rtlCol="0">
              <a:spAutoFit/>
            </a:bodyPr>
            <a:lstStyle/>
            <a:p>
              <a:pPr marL="342900" indent="-342900">
                <a:buFont typeface="+mj-lt"/>
                <a:buAutoNum type="arabicPeriod"/>
              </a:pPr>
              <a:r>
                <a:rPr lang="es-ES_tradnl" sz="1400"/>
                <a:t>D. Ferro-Costas et al., </a:t>
              </a:r>
              <a:r>
                <a:rPr lang="es-ES_tradnl" sz="1400" i="1"/>
                <a:t>J. </a:t>
              </a:r>
              <a:r>
                <a:rPr lang="es-ES_tradnl" sz="1400" i="1" err="1"/>
                <a:t>Phys</a:t>
              </a:r>
              <a:r>
                <a:rPr lang="es-ES_tradnl" sz="1400" i="1"/>
                <a:t>. </a:t>
              </a:r>
              <a:r>
                <a:rPr lang="es-ES_tradnl" sz="1400" i="1" err="1"/>
                <a:t>Chem</a:t>
              </a:r>
              <a:r>
                <a:rPr lang="es-ES_tradnl" sz="1400" i="1"/>
                <a:t>. A 122</a:t>
              </a:r>
              <a:r>
                <a:rPr lang="es-ES_tradnl" sz="1400"/>
                <a:t>, 4790 (2018).</a:t>
              </a:r>
            </a:p>
          </p:txBody>
        </p:sp>
      </p:grpSp>
      <p:sp>
        <p:nvSpPr>
          <p:cNvPr id="3" name="Marcador de número de diapositiva 2">
            <a:extLst>
              <a:ext uri="{FF2B5EF4-FFF2-40B4-BE49-F238E27FC236}">
                <a16:creationId xmlns:a16="http://schemas.microsoft.com/office/drawing/2014/main" id="{A389F8DD-E8BC-4544-B87F-D5F0F3D29469}"/>
              </a:ext>
            </a:extLst>
          </p:cNvPr>
          <p:cNvSpPr>
            <a:spLocks noGrp="1"/>
          </p:cNvSpPr>
          <p:nvPr>
            <p:ph type="sldNum" sz="quarter" idx="12"/>
          </p:nvPr>
        </p:nvSpPr>
        <p:spPr/>
        <p:txBody>
          <a:bodyPr/>
          <a:lstStyle/>
          <a:p>
            <a:fld id="{DFA4F046-044E-46E9-9F2A-D598350E22B2}" type="slidenum">
              <a:rPr lang="es-ES" smtClean="0"/>
              <a:t>28</a:t>
            </a:fld>
            <a:endParaRPr lang="es-ES"/>
          </a:p>
        </p:txBody>
      </p:sp>
      <p:sp>
        <p:nvSpPr>
          <p:cNvPr id="10" name="CuadroTexto 9">
            <a:extLst>
              <a:ext uri="{FF2B5EF4-FFF2-40B4-BE49-F238E27FC236}">
                <a16:creationId xmlns:a16="http://schemas.microsoft.com/office/drawing/2014/main" id="{E7F227D2-48D7-4E8F-8CFD-15B4DAC1DBC8}"/>
              </a:ext>
            </a:extLst>
          </p:cNvPr>
          <p:cNvSpPr txBox="1"/>
          <p:nvPr/>
        </p:nvSpPr>
        <p:spPr>
          <a:xfrm>
            <a:off x="0" y="6585789"/>
            <a:ext cx="9144000" cy="276999"/>
          </a:xfrm>
          <a:prstGeom prst="rect">
            <a:avLst/>
          </a:prstGeom>
          <a:solidFill>
            <a:schemeClr val="accent2"/>
          </a:solidFill>
        </p:spPr>
        <p:txBody>
          <a:bodyPr wrap="square" rtlCol="0">
            <a:spAutoFit/>
          </a:bodyPr>
          <a:lstStyle/>
          <a:p>
            <a:r>
              <a:rPr lang="es-ES" sz="1200" b="1" dirty="0">
                <a:solidFill>
                  <a:schemeClr val="bg1"/>
                </a:solidFill>
              </a:rPr>
              <a:t>(</a:t>
            </a:r>
            <a:r>
              <a:rPr lang="es-ES" sz="1200" b="1" dirty="0" err="1">
                <a:solidFill>
                  <a:schemeClr val="bg1"/>
                </a:solidFill>
              </a:rPr>
              <a:t>Statistical</a:t>
            </a:r>
            <a:r>
              <a:rPr lang="es-ES" sz="1200" b="1" dirty="0">
                <a:solidFill>
                  <a:schemeClr val="bg1"/>
                </a:solidFill>
              </a:rPr>
              <a:t>) </a:t>
            </a:r>
            <a:r>
              <a:rPr lang="es-ES" sz="1200" b="1" dirty="0" err="1">
                <a:solidFill>
                  <a:schemeClr val="bg1"/>
                </a:solidFill>
              </a:rPr>
              <a:t>Reaction</a:t>
            </a:r>
            <a:r>
              <a:rPr lang="es-ES" sz="1200" b="1" dirty="0">
                <a:solidFill>
                  <a:schemeClr val="bg1"/>
                </a:solidFill>
              </a:rPr>
              <a:t> </a:t>
            </a:r>
            <a:r>
              <a:rPr lang="es-ES" sz="1200" b="1" dirty="0" err="1">
                <a:solidFill>
                  <a:schemeClr val="bg1"/>
                </a:solidFill>
              </a:rPr>
              <a:t>Rate</a:t>
            </a:r>
            <a:r>
              <a:rPr lang="es-ES" sz="1200" b="1" dirty="0">
                <a:solidFill>
                  <a:schemeClr val="bg1"/>
                </a:solidFill>
              </a:rPr>
              <a:t> </a:t>
            </a:r>
            <a:r>
              <a:rPr lang="es-ES" sz="1200" b="1" dirty="0" err="1">
                <a:solidFill>
                  <a:schemeClr val="bg1"/>
                </a:solidFill>
              </a:rPr>
              <a:t>Theories</a:t>
            </a:r>
            <a:endParaRPr lang="es-ES" sz="1200" b="1" dirty="0">
              <a:solidFill>
                <a:schemeClr val="bg1"/>
              </a:solidFill>
            </a:endParaRPr>
          </a:p>
        </p:txBody>
      </p:sp>
    </p:spTree>
    <p:extLst>
      <p:ext uri="{BB962C8B-B14F-4D97-AF65-F5344CB8AC3E}">
        <p14:creationId xmlns:p14="http://schemas.microsoft.com/office/powerpoint/2010/main" val="1813295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Imagen 38" descr="SP1.ch06.001.jpg">
            <a:extLst>
              <a:ext uri="{FF2B5EF4-FFF2-40B4-BE49-F238E27FC236}">
                <a16:creationId xmlns:a16="http://schemas.microsoft.com/office/drawing/2014/main" id="{2B33636F-D992-4295-B64F-A8384BF705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94135" y="3217012"/>
            <a:ext cx="467799" cy="390942"/>
          </a:xfrm>
          <a:prstGeom prst="rect">
            <a:avLst/>
          </a:prstGeom>
        </p:spPr>
      </p:pic>
      <p:pic>
        <p:nvPicPr>
          <p:cNvPr id="36" name="Imagen 35" descr="SP0.nPrOH-C4.002.jpg">
            <a:extLst>
              <a:ext uri="{FF2B5EF4-FFF2-40B4-BE49-F238E27FC236}">
                <a16:creationId xmlns:a16="http://schemas.microsoft.com/office/drawing/2014/main" id="{7F81D41A-7874-43A5-8F79-E1FA8B39616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41354" y="4622127"/>
            <a:ext cx="390207" cy="338554"/>
          </a:xfrm>
          <a:prstGeom prst="rect">
            <a:avLst/>
          </a:prstGeom>
        </p:spPr>
      </p:pic>
      <p:pic>
        <p:nvPicPr>
          <p:cNvPr id="34" name="Imagen 33" descr="SP0.nPrOH-C4.000.jpg">
            <a:extLst>
              <a:ext uri="{FF2B5EF4-FFF2-40B4-BE49-F238E27FC236}">
                <a16:creationId xmlns:a16="http://schemas.microsoft.com/office/drawing/2014/main" id="{F0C4DC86-F4C3-4A07-AE97-02C8BCE1F27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12094" y="4919739"/>
            <a:ext cx="375899" cy="274270"/>
          </a:xfrm>
          <a:prstGeom prst="rect">
            <a:avLst/>
          </a:prstGeom>
        </p:spPr>
      </p:pic>
      <p:pic>
        <p:nvPicPr>
          <p:cNvPr id="35" name="Imagen 34" descr="SP0.nPrOH-C4.001.jpg">
            <a:extLst>
              <a:ext uri="{FF2B5EF4-FFF2-40B4-BE49-F238E27FC236}">
                <a16:creationId xmlns:a16="http://schemas.microsoft.com/office/drawing/2014/main" id="{71D685C2-0675-41DA-8087-8F00C128ADD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38598" y="4573887"/>
            <a:ext cx="474835" cy="349926"/>
          </a:xfrm>
          <a:prstGeom prst="rect">
            <a:avLst/>
          </a:prstGeom>
        </p:spPr>
      </p:pic>
      <p:sp>
        <p:nvSpPr>
          <p:cNvPr id="11" name="Text Box 64">
            <a:extLst>
              <a:ext uri="{FF2B5EF4-FFF2-40B4-BE49-F238E27FC236}">
                <a16:creationId xmlns:a16="http://schemas.microsoft.com/office/drawing/2014/main" id="{1ABFF68C-D3FA-488D-922A-B540A90C4EA7}"/>
              </a:ext>
            </a:extLst>
          </p:cNvPr>
          <p:cNvSpPr txBox="1">
            <a:spLocks noChangeArrowheads="1"/>
          </p:cNvSpPr>
          <p:nvPr/>
        </p:nvSpPr>
        <p:spPr bwMode="auto">
          <a:xfrm>
            <a:off x="-1" y="0"/>
            <a:ext cx="9143999" cy="369332"/>
          </a:xfrm>
          <a:prstGeom prst="rect">
            <a:avLst/>
          </a:prstGeom>
          <a:solidFill>
            <a:schemeClr val="bg2"/>
          </a:solidFill>
          <a:ln w="9525">
            <a:noFill/>
            <a:miter lim="800000"/>
            <a:headEnd/>
            <a:tailEnd/>
          </a:ln>
        </p:spPr>
        <p:txBody>
          <a:bodyPr wrap="square">
            <a:spAutoFit/>
          </a:bodyPr>
          <a:lstStyle/>
          <a:p>
            <a:r>
              <a:rPr lang="en-US" b="1">
                <a:solidFill>
                  <a:schemeClr val="accent2"/>
                </a:solidFill>
                <a:latin typeface="Verdana" pitchFamily="34" charset="0"/>
              </a:rPr>
              <a:t>Improvements and Extensions 		</a:t>
            </a:r>
            <a:r>
              <a:rPr lang="en-GB" b="1">
                <a:solidFill>
                  <a:srgbClr val="002060"/>
                </a:solidFill>
                <a:sym typeface="Symbol" panose="05050102010706020507" pitchFamily="18" charset="2"/>
              </a:rPr>
              <a:t>Reactions with Several Conformers</a:t>
            </a:r>
            <a:endParaRPr lang="en-US" b="1" baseline="30000">
              <a:solidFill>
                <a:schemeClr val="accent2"/>
              </a:solidFill>
              <a:latin typeface="Verdana" pitchFamily="34" charset="0"/>
            </a:endParaRPr>
          </a:p>
        </p:txBody>
      </p:sp>
      <p:sp>
        <p:nvSpPr>
          <p:cNvPr id="60" name="CuadroTexto 59">
            <a:extLst>
              <a:ext uri="{FF2B5EF4-FFF2-40B4-BE49-F238E27FC236}">
                <a16:creationId xmlns:a16="http://schemas.microsoft.com/office/drawing/2014/main" id="{BC771969-4317-4967-8A73-4E2D0D6B3EBC}"/>
              </a:ext>
            </a:extLst>
          </p:cNvPr>
          <p:cNvSpPr txBox="1"/>
          <p:nvPr/>
        </p:nvSpPr>
        <p:spPr>
          <a:xfrm>
            <a:off x="335202" y="578208"/>
            <a:ext cx="8656804" cy="369332"/>
          </a:xfrm>
          <a:prstGeom prst="rect">
            <a:avLst/>
          </a:prstGeom>
          <a:noFill/>
        </p:spPr>
        <p:txBody>
          <a:bodyPr wrap="square" rtlCol="0">
            <a:spAutoFit/>
          </a:bodyPr>
          <a:lstStyle/>
          <a:p>
            <a:pPr algn="ctr">
              <a:spcBef>
                <a:spcPts val="600"/>
              </a:spcBef>
              <a:spcAft>
                <a:spcPts val="1200"/>
              </a:spcAft>
            </a:pPr>
            <a:r>
              <a:rPr lang="en-GB" dirty="0">
                <a:sym typeface="Symbol" panose="05050102010706020507" pitchFamily="18" charset="2"/>
              </a:rPr>
              <a:t>CH</a:t>
            </a:r>
            <a:r>
              <a:rPr lang="en-GB" baseline="-25000" dirty="0">
                <a:sym typeface="Symbol" panose="05050102010706020507" pitchFamily="18" charset="2"/>
              </a:rPr>
              <a:t>2</a:t>
            </a:r>
            <a:r>
              <a:rPr lang="en-GB" dirty="0">
                <a:sym typeface="Symbol" panose="05050102010706020507" pitchFamily="18" charset="2"/>
              </a:rPr>
              <a:t>CH</a:t>
            </a:r>
            <a:r>
              <a:rPr lang="en-GB" baseline="-25000" dirty="0">
                <a:sym typeface="Symbol" panose="05050102010706020507" pitchFamily="18" charset="2"/>
              </a:rPr>
              <a:t>2</a:t>
            </a:r>
            <a:r>
              <a:rPr lang="en-GB" dirty="0">
                <a:sym typeface="Symbol" panose="05050102010706020507" pitchFamily="18" charset="2"/>
              </a:rPr>
              <a:t>CH</a:t>
            </a:r>
            <a:r>
              <a:rPr lang="en-GB" baseline="-25000" dirty="0">
                <a:sym typeface="Symbol" panose="05050102010706020507" pitchFamily="18" charset="2"/>
              </a:rPr>
              <a:t>2</a:t>
            </a:r>
            <a:r>
              <a:rPr lang="en-GB" dirty="0">
                <a:sym typeface="Symbol" panose="05050102010706020507" pitchFamily="18" charset="2"/>
              </a:rPr>
              <a:t>OH → CH</a:t>
            </a:r>
            <a:r>
              <a:rPr lang="en-GB" baseline="-25000" dirty="0">
                <a:sym typeface="Symbol" panose="05050102010706020507" pitchFamily="18" charset="2"/>
              </a:rPr>
              <a:t>2</a:t>
            </a:r>
            <a:r>
              <a:rPr lang="en-GB" dirty="0">
                <a:sym typeface="Symbol" panose="05050102010706020507" pitchFamily="18" charset="2"/>
              </a:rPr>
              <a:t>CH</a:t>
            </a:r>
            <a:r>
              <a:rPr lang="en-GB" baseline="-25000" dirty="0">
                <a:sym typeface="Symbol" panose="05050102010706020507" pitchFamily="18" charset="2"/>
              </a:rPr>
              <a:t>2 </a:t>
            </a:r>
            <a:r>
              <a:rPr lang="en-GB" dirty="0">
                <a:sym typeface="Symbol" panose="05050102010706020507" pitchFamily="18" charset="2"/>
              </a:rPr>
              <a:t>+ CH</a:t>
            </a:r>
            <a:r>
              <a:rPr lang="en-GB" baseline="-25000" dirty="0">
                <a:sym typeface="Symbol" panose="05050102010706020507" pitchFamily="18" charset="2"/>
              </a:rPr>
              <a:t>2</a:t>
            </a:r>
            <a:r>
              <a:rPr lang="en-GB" dirty="0">
                <a:sym typeface="Symbol" panose="05050102010706020507" pitchFamily="18" charset="2"/>
              </a:rPr>
              <a:t>OH </a:t>
            </a:r>
          </a:p>
        </p:txBody>
      </p:sp>
      <p:pic>
        <p:nvPicPr>
          <p:cNvPr id="7" name="Imagen 6" descr="SP0.nPrOH-C4.000.jpg">
            <a:extLst>
              <a:ext uri="{FF2B5EF4-FFF2-40B4-BE49-F238E27FC236}">
                <a16:creationId xmlns:a16="http://schemas.microsoft.com/office/drawing/2014/main" id="{BF105E50-27C6-4E41-89EA-FC3802F3E1C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0390" y="1635530"/>
            <a:ext cx="1072134" cy="782269"/>
          </a:xfrm>
          <a:prstGeom prst="rect">
            <a:avLst/>
          </a:prstGeom>
        </p:spPr>
      </p:pic>
      <p:pic>
        <p:nvPicPr>
          <p:cNvPr id="9" name="Imagen 8" descr="SP0.nPrOH-C4.001.jpg">
            <a:extLst>
              <a:ext uri="{FF2B5EF4-FFF2-40B4-BE49-F238E27FC236}">
                <a16:creationId xmlns:a16="http://schemas.microsoft.com/office/drawing/2014/main" id="{1038B828-6435-4AD0-AE95-67D8518C037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37216" y="1584780"/>
            <a:ext cx="1199236" cy="883768"/>
          </a:xfrm>
          <a:prstGeom prst="rect">
            <a:avLst/>
          </a:prstGeom>
        </p:spPr>
      </p:pic>
      <p:pic>
        <p:nvPicPr>
          <p:cNvPr id="10" name="Imagen 9" descr="SP0.nPrOH-C4.002.jpg">
            <a:extLst>
              <a:ext uri="{FF2B5EF4-FFF2-40B4-BE49-F238E27FC236}">
                <a16:creationId xmlns:a16="http://schemas.microsoft.com/office/drawing/2014/main" id="{C9D9A271-AA31-4E69-9BA3-730A3264352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69316" y="1582891"/>
            <a:ext cx="917600" cy="881024"/>
          </a:xfrm>
          <a:prstGeom prst="rect">
            <a:avLst/>
          </a:prstGeom>
        </p:spPr>
      </p:pic>
      <p:pic>
        <p:nvPicPr>
          <p:cNvPr id="12" name="Imagen 11" descr="SP0.nPrOH-C4.003.jpg">
            <a:extLst>
              <a:ext uri="{FF2B5EF4-FFF2-40B4-BE49-F238E27FC236}">
                <a16:creationId xmlns:a16="http://schemas.microsoft.com/office/drawing/2014/main" id="{D8387EE5-2CFA-48F1-8AEA-59F0D79C662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765577" y="1457608"/>
            <a:ext cx="1068934" cy="915314"/>
          </a:xfrm>
          <a:prstGeom prst="rect">
            <a:avLst/>
          </a:prstGeom>
        </p:spPr>
      </p:pic>
      <p:pic>
        <p:nvPicPr>
          <p:cNvPr id="13" name="Imagen 12" descr="SP0.nPrOH-C4.004.jpg">
            <a:extLst>
              <a:ext uri="{FF2B5EF4-FFF2-40B4-BE49-F238E27FC236}">
                <a16:creationId xmlns:a16="http://schemas.microsoft.com/office/drawing/2014/main" id="{08BB50DC-6BA0-4FE3-B6CF-3F1F935D8B5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509398" y="1434440"/>
            <a:ext cx="899770" cy="990752"/>
          </a:xfrm>
          <a:prstGeom prst="rect">
            <a:avLst/>
          </a:prstGeom>
        </p:spPr>
      </p:pic>
      <p:sp>
        <p:nvSpPr>
          <p:cNvPr id="14" name="CuadroTexto 13">
            <a:extLst>
              <a:ext uri="{FF2B5EF4-FFF2-40B4-BE49-F238E27FC236}">
                <a16:creationId xmlns:a16="http://schemas.microsoft.com/office/drawing/2014/main" id="{54F0AB47-5760-47FD-AA06-89226C08573E}"/>
              </a:ext>
            </a:extLst>
          </p:cNvPr>
          <p:cNvSpPr txBox="1"/>
          <p:nvPr/>
        </p:nvSpPr>
        <p:spPr>
          <a:xfrm>
            <a:off x="384777" y="2403371"/>
            <a:ext cx="1549394" cy="338554"/>
          </a:xfrm>
          <a:prstGeom prst="rect">
            <a:avLst/>
          </a:prstGeom>
          <a:noFill/>
        </p:spPr>
        <p:txBody>
          <a:bodyPr wrap="square" rtlCol="0">
            <a:spAutoFit/>
          </a:bodyPr>
          <a:lstStyle/>
          <a:p>
            <a:r>
              <a:rPr lang="de-DE" sz="1600"/>
              <a:t>PrOH_C</a:t>
            </a:r>
            <a:r>
              <a:rPr lang="de-DE" sz="1600" baseline="-25000">
                <a:sym typeface="Symbol" panose="05050102010706020507" pitchFamily="18" charset="2"/>
              </a:rPr>
              <a:t></a:t>
            </a:r>
            <a:r>
              <a:rPr lang="de-DE" sz="1600"/>
              <a:t>.01 (2)</a:t>
            </a:r>
            <a:endParaRPr lang="es-ES" sz="1600"/>
          </a:p>
        </p:txBody>
      </p:sp>
      <p:sp>
        <p:nvSpPr>
          <p:cNvPr id="15" name="CuadroTexto 14">
            <a:extLst>
              <a:ext uri="{FF2B5EF4-FFF2-40B4-BE49-F238E27FC236}">
                <a16:creationId xmlns:a16="http://schemas.microsoft.com/office/drawing/2014/main" id="{5CD2E91C-5464-4C0B-8B10-1E8518941B82}"/>
              </a:ext>
            </a:extLst>
          </p:cNvPr>
          <p:cNvSpPr txBox="1"/>
          <p:nvPr/>
        </p:nvSpPr>
        <p:spPr>
          <a:xfrm>
            <a:off x="2132989" y="2403371"/>
            <a:ext cx="1549394" cy="338554"/>
          </a:xfrm>
          <a:prstGeom prst="rect">
            <a:avLst/>
          </a:prstGeom>
          <a:noFill/>
        </p:spPr>
        <p:txBody>
          <a:bodyPr wrap="square" rtlCol="0">
            <a:spAutoFit/>
          </a:bodyPr>
          <a:lstStyle/>
          <a:p>
            <a:r>
              <a:rPr lang="de-DE" sz="1600"/>
              <a:t>PrOH_C</a:t>
            </a:r>
            <a:r>
              <a:rPr lang="de-DE" sz="1600" baseline="-25000">
                <a:sym typeface="Symbol" panose="05050102010706020507" pitchFamily="18" charset="2"/>
              </a:rPr>
              <a:t></a:t>
            </a:r>
            <a:r>
              <a:rPr lang="de-DE" sz="1600"/>
              <a:t>.02 (2)</a:t>
            </a:r>
            <a:endParaRPr lang="es-ES" sz="1600"/>
          </a:p>
        </p:txBody>
      </p:sp>
      <p:sp>
        <p:nvSpPr>
          <p:cNvPr id="16" name="CuadroTexto 15">
            <a:extLst>
              <a:ext uri="{FF2B5EF4-FFF2-40B4-BE49-F238E27FC236}">
                <a16:creationId xmlns:a16="http://schemas.microsoft.com/office/drawing/2014/main" id="{59830DB9-F519-462B-828E-B49F21D39ED2}"/>
              </a:ext>
            </a:extLst>
          </p:cNvPr>
          <p:cNvSpPr txBox="1"/>
          <p:nvPr/>
        </p:nvSpPr>
        <p:spPr>
          <a:xfrm>
            <a:off x="3930221" y="2403371"/>
            <a:ext cx="1549394" cy="338554"/>
          </a:xfrm>
          <a:prstGeom prst="rect">
            <a:avLst/>
          </a:prstGeom>
          <a:noFill/>
        </p:spPr>
        <p:txBody>
          <a:bodyPr wrap="square" rtlCol="0">
            <a:spAutoFit/>
          </a:bodyPr>
          <a:lstStyle/>
          <a:p>
            <a:r>
              <a:rPr lang="de-DE" sz="1600"/>
              <a:t>PrOH_C</a:t>
            </a:r>
            <a:r>
              <a:rPr lang="de-DE" sz="1600" baseline="-25000">
                <a:sym typeface="Symbol" panose="05050102010706020507" pitchFamily="18" charset="2"/>
              </a:rPr>
              <a:t></a:t>
            </a:r>
            <a:r>
              <a:rPr lang="de-DE" sz="1600"/>
              <a:t>.03 (2)</a:t>
            </a:r>
            <a:endParaRPr lang="es-ES" sz="1600"/>
          </a:p>
        </p:txBody>
      </p:sp>
      <p:sp>
        <p:nvSpPr>
          <p:cNvPr id="17" name="CuadroTexto 16">
            <a:extLst>
              <a:ext uri="{FF2B5EF4-FFF2-40B4-BE49-F238E27FC236}">
                <a16:creationId xmlns:a16="http://schemas.microsoft.com/office/drawing/2014/main" id="{9D3837CA-673A-4A02-ABF0-AB53075C2AFF}"/>
              </a:ext>
            </a:extLst>
          </p:cNvPr>
          <p:cNvSpPr txBox="1"/>
          <p:nvPr/>
        </p:nvSpPr>
        <p:spPr>
          <a:xfrm>
            <a:off x="7407249" y="2403371"/>
            <a:ext cx="1549394" cy="338554"/>
          </a:xfrm>
          <a:prstGeom prst="rect">
            <a:avLst/>
          </a:prstGeom>
          <a:noFill/>
        </p:spPr>
        <p:txBody>
          <a:bodyPr wrap="square" rtlCol="0">
            <a:spAutoFit/>
          </a:bodyPr>
          <a:lstStyle/>
          <a:p>
            <a:r>
              <a:rPr lang="de-DE" sz="1600"/>
              <a:t>PrOH_C</a:t>
            </a:r>
            <a:r>
              <a:rPr lang="de-DE" sz="1600" baseline="-25000">
                <a:sym typeface="Symbol" panose="05050102010706020507" pitchFamily="18" charset="2"/>
              </a:rPr>
              <a:t></a:t>
            </a:r>
            <a:r>
              <a:rPr lang="de-DE" sz="1600"/>
              <a:t>.05 (2)</a:t>
            </a:r>
            <a:endParaRPr lang="es-ES" sz="1600"/>
          </a:p>
        </p:txBody>
      </p:sp>
      <p:sp>
        <p:nvSpPr>
          <p:cNvPr id="18" name="CuadroTexto 17">
            <a:extLst>
              <a:ext uri="{FF2B5EF4-FFF2-40B4-BE49-F238E27FC236}">
                <a16:creationId xmlns:a16="http://schemas.microsoft.com/office/drawing/2014/main" id="{2E14E921-F853-4403-86FE-3D6BED99A201}"/>
              </a:ext>
            </a:extLst>
          </p:cNvPr>
          <p:cNvSpPr txBox="1"/>
          <p:nvPr/>
        </p:nvSpPr>
        <p:spPr>
          <a:xfrm>
            <a:off x="5610112" y="2403371"/>
            <a:ext cx="1549394" cy="338554"/>
          </a:xfrm>
          <a:prstGeom prst="rect">
            <a:avLst/>
          </a:prstGeom>
          <a:noFill/>
        </p:spPr>
        <p:txBody>
          <a:bodyPr wrap="square" rtlCol="0">
            <a:spAutoFit/>
          </a:bodyPr>
          <a:lstStyle/>
          <a:p>
            <a:r>
              <a:rPr lang="de-DE" sz="1600"/>
              <a:t>PrOH_C</a:t>
            </a:r>
            <a:r>
              <a:rPr lang="de-DE" sz="1600" baseline="-25000">
                <a:sym typeface="Symbol" panose="05050102010706020507" pitchFamily="18" charset="2"/>
              </a:rPr>
              <a:t></a:t>
            </a:r>
            <a:r>
              <a:rPr lang="de-DE" sz="1600"/>
              <a:t>.04 (2)</a:t>
            </a:r>
            <a:endParaRPr lang="es-ES" sz="1600"/>
          </a:p>
        </p:txBody>
      </p:sp>
      <p:sp>
        <p:nvSpPr>
          <p:cNvPr id="3" name="CuadroTexto 2">
            <a:extLst>
              <a:ext uri="{FF2B5EF4-FFF2-40B4-BE49-F238E27FC236}">
                <a16:creationId xmlns:a16="http://schemas.microsoft.com/office/drawing/2014/main" id="{80F41D59-9E5F-4BFF-9510-1574F8F6E861}"/>
              </a:ext>
            </a:extLst>
          </p:cNvPr>
          <p:cNvSpPr txBox="1"/>
          <p:nvPr/>
        </p:nvSpPr>
        <p:spPr>
          <a:xfrm>
            <a:off x="366116" y="1142325"/>
            <a:ext cx="2135265" cy="369332"/>
          </a:xfrm>
          <a:prstGeom prst="rect">
            <a:avLst/>
          </a:prstGeom>
          <a:noFill/>
        </p:spPr>
        <p:txBody>
          <a:bodyPr wrap="none" rtlCol="0">
            <a:spAutoFit/>
          </a:bodyPr>
          <a:lstStyle/>
          <a:p>
            <a:r>
              <a:rPr lang="en-US">
                <a:solidFill>
                  <a:srgbClr val="002060"/>
                </a:solidFill>
              </a:rPr>
              <a:t>Reactant conformers</a:t>
            </a:r>
          </a:p>
        </p:txBody>
      </p:sp>
      <p:sp>
        <p:nvSpPr>
          <p:cNvPr id="19" name="CuadroTexto 18">
            <a:extLst>
              <a:ext uri="{FF2B5EF4-FFF2-40B4-BE49-F238E27FC236}">
                <a16:creationId xmlns:a16="http://schemas.microsoft.com/office/drawing/2014/main" id="{2935A1B6-E887-46CC-A6BC-464F9837F95E}"/>
              </a:ext>
            </a:extLst>
          </p:cNvPr>
          <p:cNvSpPr txBox="1"/>
          <p:nvPr/>
        </p:nvSpPr>
        <p:spPr>
          <a:xfrm>
            <a:off x="366116" y="2967888"/>
            <a:ext cx="2761205" cy="369332"/>
          </a:xfrm>
          <a:prstGeom prst="rect">
            <a:avLst/>
          </a:prstGeom>
          <a:noFill/>
        </p:spPr>
        <p:txBody>
          <a:bodyPr wrap="none" rtlCol="0">
            <a:spAutoFit/>
          </a:bodyPr>
          <a:lstStyle/>
          <a:p>
            <a:r>
              <a:rPr lang="en-US">
                <a:solidFill>
                  <a:srgbClr val="002060"/>
                </a:solidFill>
              </a:rPr>
              <a:t>Transition-state conformers</a:t>
            </a:r>
          </a:p>
        </p:txBody>
      </p:sp>
      <p:pic>
        <p:nvPicPr>
          <p:cNvPr id="20" name="Imagen 19" descr="SP1.ch06.000.jpg">
            <a:extLst>
              <a:ext uri="{FF2B5EF4-FFF2-40B4-BE49-F238E27FC236}">
                <a16:creationId xmlns:a16="http://schemas.microsoft.com/office/drawing/2014/main" id="{DBBB21C5-8CF5-45EA-B623-0BF5FF8A35C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217664" y="3541136"/>
            <a:ext cx="933602" cy="1149858"/>
          </a:xfrm>
          <a:prstGeom prst="rect">
            <a:avLst/>
          </a:prstGeom>
        </p:spPr>
      </p:pic>
      <p:pic>
        <p:nvPicPr>
          <p:cNvPr id="21" name="Imagen 20" descr="SP1.ch06.001.jpg">
            <a:extLst>
              <a:ext uri="{FF2B5EF4-FFF2-40B4-BE49-F238E27FC236}">
                <a16:creationId xmlns:a16="http://schemas.microsoft.com/office/drawing/2014/main" id="{55A11DD1-D94E-4962-A4C5-04F1156B70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1886" y="3719286"/>
            <a:ext cx="1060247" cy="886054"/>
          </a:xfrm>
          <a:prstGeom prst="rect">
            <a:avLst/>
          </a:prstGeom>
        </p:spPr>
      </p:pic>
      <p:pic>
        <p:nvPicPr>
          <p:cNvPr id="22" name="Imagen 21" descr="SP1.ch06.002.jpg">
            <a:extLst>
              <a:ext uri="{FF2B5EF4-FFF2-40B4-BE49-F238E27FC236}">
                <a16:creationId xmlns:a16="http://schemas.microsoft.com/office/drawing/2014/main" id="{FA5C0577-09CB-4CFB-9520-5D5768BBD40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830307" y="3587562"/>
            <a:ext cx="915772" cy="1161288"/>
          </a:xfrm>
          <a:prstGeom prst="rect">
            <a:avLst/>
          </a:prstGeom>
        </p:spPr>
      </p:pic>
      <p:sp>
        <p:nvSpPr>
          <p:cNvPr id="23" name="CuadroTexto 22">
            <a:extLst>
              <a:ext uri="{FF2B5EF4-FFF2-40B4-BE49-F238E27FC236}">
                <a16:creationId xmlns:a16="http://schemas.microsoft.com/office/drawing/2014/main" id="{D7175D01-B919-4C9F-A096-001FE721A34A}"/>
              </a:ext>
            </a:extLst>
          </p:cNvPr>
          <p:cNvSpPr txBox="1"/>
          <p:nvPr/>
        </p:nvSpPr>
        <p:spPr>
          <a:xfrm>
            <a:off x="693993" y="4778669"/>
            <a:ext cx="1309015" cy="338554"/>
          </a:xfrm>
          <a:prstGeom prst="rect">
            <a:avLst/>
          </a:prstGeom>
          <a:noFill/>
        </p:spPr>
        <p:txBody>
          <a:bodyPr wrap="square" rtlCol="0">
            <a:spAutoFit/>
          </a:bodyPr>
          <a:lstStyle/>
          <a:p>
            <a:r>
              <a:rPr lang="de-DE" sz="1600"/>
              <a:t>TS06.01 (2)</a:t>
            </a:r>
            <a:endParaRPr lang="es-ES" sz="1600"/>
          </a:p>
        </p:txBody>
      </p:sp>
      <p:sp>
        <p:nvSpPr>
          <p:cNvPr id="24" name="CuadroTexto 23">
            <a:extLst>
              <a:ext uri="{FF2B5EF4-FFF2-40B4-BE49-F238E27FC236}">
                <a16:creationId xmlns:a16="http://schemas.microsoft.com/office/drawing/2014/main" id="{7687DC8C-803B-4CAD-AE1D-2E60B35EFC6D}"/>
              </a:ext>
            </a:extLst>
          </p:cNvPr>
          <p:cNvSpPr txBox="1"/>
          <p:nvPr/>
        </p:nvSpPr>
        <p:spPr>
          <a:xfrm>
            <a:off x="2260776" y="4778669"/>
            <a:ext cx="1309015" cy="338554"/>
          </a:xfrm>
          <a:prstGeom prst="rect">
            <a:avLst/>
          </a:prstGeom>
          <a:noFill/>
        </p:spPr>
        <p:txBody>
          <a:bodyPr wrap="square" rtlCol="0">
            <a:spAutoFit/>
          </a:bodyPr>
          <a:lstStyle/>
          <a:p>
            <a:r>
              <a:rPr lang="de-DE" sz="1600"/>
              <a:t>TS06.02 (2)</a:t>
            </a:r>
            <a:endParaRPr lang="es-ES" sz="1600"/>
          </a:p>
        </p:txBody>
      </p:sp>
      <p:sp>
        <p:nvSpPr>
          <p:cNvPr id="25" name="CuadroTexto 24">
            <a:extLst>
              <a:ext uri="{FF2B5EF4-FFF2-40B4-BE49-F238E27FC236}">
                <a16:creationId xmlns:a16="http://schemas.microsoft.com/office/drawing/2014/main" id="{B980C012-F797-42DD-A734-CD4BD11148C8}"/>
              </a:ext>
            </a:extLst>
          </p:cNvPr>
          <p:cNvSpPr txBox="1"/>
          <p:nvPr/>
        </p:nvSpPr>
        <p:spPr>
          <a:xfrm>
            <a:off x="3811265" y="4778669"/>
            <a:ext cx="1309015" cy="338554"/>
          </a:xfrm>
          <a:prstGeom prst="rect">
            <a:avLst/>
          </a:prstGeom>
          <a:noFill/>
        </p:spPr>
        <p:txBody>
          <a:bodyPr wrap="square" rtlCol="0">
            <a:spAutoFit/>
          </a:bodyPr>
          <a:lstStyle/>
          <a:p>
            <a:r>
              <a:rPr lang="de-DE" sz="1600"/>
              <a:t>TS06.03 (2)</a:t>
            </a:r>
            <a:endParaRPr lang="es-ES" sz="1600"/>
          </a:p>
        </p:txBody>
      </p:sp>
      <p:grpSp>
        <p:nvGrpSpPr>
          <p:cNvPr id="30" name="Grupo 29">
            <a:extLst>
              <a:ext uri="{FF2B5EF4-FFF2-40B4-BE49-F238E27FC236}">
                <a16:creationId xmlns:a16="http://schemas.microsoft.com/office/drawing/2014/main" id="{15F6E208-E0A8-4DD4-B33E-72F1A24FF62D}"/>
              </a:ext>
            </a:extLst>
          </p:cNvPr>
          <p:cNvGrpSpPr/>
          <p:nvPr/>
        </p:nvGrpSpPr>
        <p:grpSpPr>
          <a:xfrm>
            <a:off x="5799321" y="3493026"/>
            <a:ext cx="2650686" cy="1907366"/>
            <a:chOff x="1537848" y="3377585"/>
            <a:chExt cx="3435929" cy="1968654"/>
          </a:xfrm>
        </p:grpSpPr>
        <p:sp>
          <p:nvSpPr>
            <p:cNvPr id="31" name="Forma libre: forma 30">
              <a:extLst>
                <a:ext uri="{FF2B5EF4-FFF2-40B4-BE49-F238E27FC236}">
                  <a16:creationId xmlns:a16="http://schemas.microsoft.com/office/drawing/2014/main" id="{EE1C5216-C0DB-4E19-AACE-1DD4B71A4D59}"/>
                </a:ext>
              </a:extLst>
            </p:cNvPr>
            <p:cNvSpPr/>
            <p:nvPr/>
          </p:nvSpPr>
          <p:spPr>
            <a:xfrm>
              <a:off x="1537849" y="3377585"/>
              <a:ext cx="3435928" cy="1816253"/>
            </a:xfrm>
            <a:custGeom>
              <a:avLst/>
              <a:gdLst>
                <a:gd name="connsiteX0" fmla="*/ 0 w 3532909"/>
                <a:gd name="connsiteY0" fmla="*/ 1589828 h 2045415"/>
                <a:gd name="connsiteX1" fmla="*/ 969818 w 3532909"/>
                <a:gd name="connsiteY1" fmla="*/ 1963901 h 2045415"/>
                <a:gd name="connsiteX2" fmla="*/ 2479964 w 3532909"/>
                <a:gd name="connsiteY2" fmla="*/ 204373 h 2045415"/>
                <a:gd name="connsiteX3" fmla="*/ 3532909 w 3532909"/>
                <a:gd name="connsiteY3" fmla="*/ 107391 h 2045415"/>
              </a:gdLst>
              <a:ahLst/>
              <a:cxnLst>
                <a:cxn ang="0">
                  <a:pos x="connsiteX0" y="connsiteY0"/>
                </a:cxn>
                <a:cxn ang="0">
                  <a:pos x="connsiteX1" y="connsiteY1"/>
                </a:cxn>
                <a:cxn ang="0">
                  <a:pos x="connsiteX2" y="connsiteY2"/>
                </a:cxn>
                <a:cxn ang="0">
                  <a:pos x="connsiteX3" y="connsiteY3"/>
                </a:cxn>
              </a:cxnLst>
              <a:rect l="l" t="t" r="r" b="b"/>
              <a:pathLst>
                <a:path w="3532909" h="2045415">
                  <a:moveTo>
                    <a:pt x="0" y="1589828"/>
                  </a:moveTo>
                  <a:cubicBezTo>
                    <a:pt x="278245" y="1892319"/>
                    <a:pt x="556491" y="2194810"/>
                    <a:pt x="969818" y="1963901"/>
                  </a:cubicBezTo>
                  <a:cubicBezTo>
                    <a:pt x="1383145" y="1732992"/>
                    <a:pt x="2052782" y="513791"/>
                    <a:pt x="2479964" y="204373"/>
                  </a:cubicBezTo>
                  <a:cubicBezTo>
                    <a:pt x="2907146" y="-105045"/>
                    <a:pt x="3220027" y="1173"/>
                    <a:pt x="3532909" y="107391"/>
                  </a:cubicBezTo>
                </a:path>
              </a:pathLst>
            </a:custGeom>
            <a:noFill/>
            <a:ln w="22225">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2" name="Forma libre: forma 31">
              <a:extLst>
                <a:ext uri="{FF2B5EF4-FFF2-40B4-BE49-F238E27FC236}">
                  <a16:creationId xmlns:a16="http://schemas.microsoft.com/office/drawing/2014/main" id="{85E05A22-CC2B-4451-938E-D7C55958B728}"/>
                </a:ext>
              </a:extLst>
            </p:cNvPr>
            <p:cNvSpPr/>
            <p:nvPr/>
          </p:nvSpPr>
          <p:spPr>
            <a:xfrm>
              <a:off x="1556736" y="3477491"/>
              <a:ext cx="3417040" cy="1868748"/>
            </a:xfrm>
            <a:custGeom>
              <a:avLst/>
              <a:gdLst>
                <a:gd name="connsiteX0" fmla="*/ 0 w 3532909"/>
                <a:gd name="connsiteY0" fmla="*/ 1589828 h 2045415"/>
                <a:gd name="connsiteX1" fmla="*/ 969818 w 3532909"/>
                <a:gd name="connsiteY1" fmla="*/ 1963901 h 2045415"/>
                <a:gd name="connsiteX2" fmla="*/ 2479964 w 3532909"/>
                <a:gd name="connsiteY2" fmla="*/ 204373 h 2045415"/>
                <a:gd name="connsiteX3" fmla="*/ 3532909 w 3532909"/>
                <a:gd name="connsiteY3" fmla="*/ 107391 h 2045415"/>
              </a:gdLst>
              <a:ahLst/>
              <a:cxnLst>
                <a:cxn ang="0">
                  <a:pos x="connsiteX0" y="connsiteY0"/>
                </a:cxn>
                <a:cxn ang="0">
                  <a:pos x="connsiteX1" y="connsiteY1"/>
                </a:cxn>
                <a:cxn ang="0">
                  <a:pos x="connsiteX2" y="connsiteY2"/>
                </a:cxn>
                <a:cxn ang="0">
                  <a:pos x="connsiteX3" y="connsiteY3"/>
                </a:cxn>
              </a:cxnLst>
              <a:rect l="l" t="t" r="r" b="b"/>
              <a:pathLst>
                <a:path w="3532909" h="2045415">
                  <a:moveTo>
                    <a:pt x="0" y="1589828"/>
                  </a:moveTo>
                  <a:cubicBezTo>
                    <a:pt x="278245" y="1892319"/>
                    <a:pt x="556491" y="2194810"/>
                    <a:pt x="969818" y="1963901"/>
                  </a:cubicBezTo>
                  <a:cubicBezTo>
                    <a:pt x="1383145" y="1732992"/>
                    <a:pt x="2052782" y="513791"/>
                    <a:pt x="2479964" y="204373"/>
                  </a:cubicBezTo>
                  <a:cubicBezTo>
                    <a:pt x="2907146" y="-105045"/>
                    <a:pt x="3220027" y="1173"/>
                    <a:pt x="3532909" y="107391"/>
                  </a:cubicBezTo>
                </a:path>
              </a:pathLst>
            </a:custGeom>
            <a:noFill/>
            <a:ln w="22225">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3" name="Forma libre: forma 32">
              <a:extLst>
                <a:ext uri="{FF2B5EF4-FFF2-40B4-BE49-F238E27FC236}">
                  <a16:creationId xmlns:a16="http://schemas.microsoft.com/office/drawing/2014/main" id="{FA03C768-58DC-4C94-A357-ECA2CAD2171B}"/>
                </a:ext>
              </a:extLst>
            </p:cNvPr>
            <p:cNvSpPr/>
            <p:nvPr/>
          </p:nvSpPr>
          <p:spPr>
            <a:xfrm>
              <a:off x="1537848" y="3435927"/>
              <a:ext cx="3435929" cy="1827181"/>
            </a:xfrm>
            <a:custGeom>
              <a:avLst/>
              <a:gdLst>
                <a:gd name="connsiteX0" fmla="*/ 0 w 3532909"/>
                <a:gd name="connsiteY0" fmla="*/ 1589828 h 2045415"/>
                <a:gd name="connsiteX1" fmla="*/ 969818 w 3532909"/>
                <a:gd name="connsiteY1" fmla="*/ 1963901 h 2045415"/>
                <a:gd name="connsiteX2" fmla="*/ 2479964 w 3532909"/>
                <a:gd name="connsiteY2" fmla="*/ 204373 h 2045415"/>
                <a:gd name="connsiteX3" fmla="*/ 3532909 w 3532909"/>
                <a:gd name="connsiteY3" fmla="*/ 107391 h 2045415"/>
              </a:gdLst>
              <a:ahLst/>
              <a:cxnLst>
                <a:cxn ang="0">
                  <a:pos x="connsiteX0" y="connsiteY0"/>
                </a:cxn>
                <a:cxn ang="0">
                  <a:pos x="connsiteX1" y="connsiteY1"/>
                </a:cxn>
                <a:cxn ang="0">
                  <a:pos x="connsiteX2" y="connsiteY2"/>
                </a:cxn>
                <a:cxn ang="0">
                  <a:pos x="connsiteX3" y="connsiteY3"/>
                </a:cxn>
              </a:cxnLst>
              <a:rect l="l" t="t" r="r" b="b"/>
              <a:pathLst>
                <a:path w="3532909" h="2045415">
                  <a:moveTo>
                    <a:pt x="0" y="1589828"/>
                  </a:moveTo>
                  <a:cubicBezTo>
                    <a:pt x="278245" y="1892319"/>
                    <a:pt x="556491" y="2194810"/>
                    <a:pt x="969818" y="1963901"/>
                  </a:cubicBezTo>
                  <a:cubicBezTo>
                    <a:pt x="1383145" y="1732992"/>
                    <a:pt x="2052782" y="513791"/>
                    <a:pt x="2479964" y="204373"/>
                  </a:cubicBezTo>
                  <a:cubicBezTo>
                    <a:pt x="2907146" y="-105045"/>
                    <a:pt x="3220027" y="1173"/>
                    <a:pt x="3532909" y="107391"/>
                  </a:cubicBezTo>
                </a:path>
              </a:pathLst>
            </a:custGeom>
            <a:noFill/>
            <a:ln w="22225">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pic>
        <p:nvPicPr>
          <p:cNvPr id="37" name="Imagen 36" descr="SP0.nPrOH-C4.003.jpg">
            <a:extLst>
              <a:ext uri="{FF2B5EF4-FFF2-40B4-BE49-F238E27FC236}">
                <a16:creationId xmlns:a16="http://schemas.microsoft.com/office/drawing/2014/main" id="{F46E2A3C-C9AD-49F6-A896-B88DCF4D1FD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639076" y="4341067"/>
            <a:ext cx="408656" cy="349927"/>
          </a:xfrm>
          <a:prstGeom prst="rect">
            <a:avLst/>
          </a:prstGeom>
        </p:spPr>
      </p:pic>
      <p:pic>
        <p:nvPicPr>
          <p:cNvPr id="38" name="Imagen 37" descr="SP0.nPrOH-C4.004.jpg">
            <a:extLst>
              <a:ext uri="{FF2B5EF4-FFF2-40B4-BE49-F238E27FC236}">
                <a16:creationId xmlns:a16="http://schemas.microsoft.com/office/drawing/2014/main" id="{092C61BD-610D-4A5F-82C7-38EFF5BA312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148753" y="4196109"/>
            <a:ext cx="402974" cy="443722"/>
          </a:xfrm>
          <a:prstGeom prst="rect">
            <a:avLst/>
          </a:prstGeom>
        </p:spPr>
      </p:pic>
      <p:pic>
        <p:nvPicPr>
          <p:cNvPr id="40" name="Imagen 39" descr="SP1.ch06.000.jpg">
            <a:extLst>
              <a:ext uri="{FF2B5EF4-FFF2-40B4-BE49-F238E27FC236}">
                <a16:creationId xmlns:a16="http://schemas.microsoft.com/office/drawing/2014/main" id="{FA08DA1E-8889-4904-B11A-79095885810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181301" y="3087894"/>
            <a:ext cx="321813" cy="396356"/>
          </a:xfrm>
          <a:prstGeom prst="rect">
            <a:avLst/>
          </a:prstGeom>
        </p:spPr>
      </p:pic>
      <p:pic>
        <p:nvPicPr>
          <p:cNvPr id="41" name="Imagen 40" descr="SP1.ch06.002.jpg">
            <a:extLst>
              <a:ext uri="{FF2B5EF4-FFF2-40B4-BE49-F238E27FC236}">
                <a16:creationId xmlns:a16="http://schemas.microsoft.com/office/drawing/2014/main" id="{B1B37035-2404-432E-A6A3-094C3866E46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861934" y="2869832"/>
            <a:ext cx="353473" cy="448238"/>
          </a:xfrm>
          <a:prstGeom prst="rect">
            <a:avLst/>
          </a:prstGeom>
        </p:spPr>
      </p:pic>
      <p:sp>
        <p:nvSpPr>
          <p:cNvPr id="42" name="CuadroTexto 41">
            <a:extLst>
              <a:ext uri="{FF2B5EF4-FFF2-40B4-BE49-F238E27FC236}">
                <a16:creationId xmlns:a16="http://schemas.microsoft.com/office/drawing/2014/main" id="{2013861F-BEBA-46CE-BA1C-E152A96709AA}"/>
              </a:ext>
            </a:extLst>
          </p:cNvPr>
          <p:cNvSpPr txBox="1"/>
          <p:nvPr/>
        </p:nvSpPr>
        <p:spPr>
          <a:xfrm>
            <a:off x="5528211" y="5386699"/>
            <a:ext cx="1919564" cy="338554"/>
          </a:xfrm>
          <a:prstGeom prst="rect">
            <a:avLst/>
          </a:prstGeom>
          <a:noFill/>
        </p:spPr>
        <p:txBody>
          <a:bodyPr wrap="none" rtlCol="0">
            <a:spAutoFit/>
          </a:bodyPr>
          <a:lstStyle/>
          <a:p>
            <a:r>
              <a:rPr lang="es-ES" sz="1600" err="1"/>
              <a:t>Reactant</a:t>
            </a:r>
            <a:r>
              <a:rPr lang="es-ES" sz="1600"/>
              <a:t> </a:t>
            </a:r>
            <a:r>
              <a:rPr lang="es-ES" sz="1600" err="1"/>
              <a:t>conformers</a:t>
            </a:r>
            <a:endParaRPr lang="es-ES" sz="1600"/>
          </a:p>
        </p:txBody>
      </p:sp>
      <p:sp>
        <p:nvSpPr>
          <p:cNvPr id="43" name="CuadroTexto 42">
            <a:extLst>
              <a:ext uri="{FF2B5EF4-FFF2-40B4-BE49-F238E27FC236}">
                <a16:creationId xmlns:a16="http://schemas.microsoft.com/office/drawing/2014/main" id="{F7F0D9C4-A9CD-42B1-AC72-515755EB0C79}"/>
              </a:ext>
            </a:extLst>
          </p:cNvPr>
          <p:cNvSpPr txBox="1"/>
          <p:nvPr/>
        </p:nvSpPr>
        <p:spPr>
          <a:xfrm>
            <a:off x="7653044" y="3717060"/>
            <a:ext cx="1378326" cy="338554"/>
          </a:xfrm>
          <a:prstGeom prst="rect">
            <a:avLst/>
          </a:prstGeom>
          <a:noFill/>
        </p:spPr>
        <p:txBody>
          <a:bodyPr wrap="none" rtlCol="0">
            <a:spAutoFit/>
          </a:bodyPr>
          <a:lstStyle/>
          <a:p>
            <a:r>
              <a:rPr lang="es-ES" sz="1600" err="1"/>
              <a:t>TS</a:t>
            </a:r>
            <a:r>
              <a:rPr lang="es-ES" sz="1600"/>
              <a:t> </a:t>
            </a:r>
            <a:r>
              <a:rPr lang="es-ES" sz="1600" err="1"/>
              <a:t>conformers</a:t>
            </a:r>
            <a:endParaRPr lang="es-ES" sz="1600"/>
          </a:p>
        </p:txBody>
      </p:sp>
      <p:sp>
        <p:nvSpPr>
          <p:cNvPr id="4" name="CuadroTexto 3">
            <a:extLst>
              <a:ext uri="{FF2B5EF4-FFF2-40B4-BE49-F238E27FC236}">
                <a16:creationId xmlns:a16="http://schemas.microsoft.com/office/drawing/2014/main" id="{7B821ACA-C39C-49DB-BC95-E6CCC52AF3F6}"/>
              </a:ext>
            </a:extLst>
          </p:cNvPr>
          <p:cNvSpPr txBox="1"/>
          <p:nvPr/>
        </p:nvSpPr>
        <p:spPr>
          <a:xfrm>
            <a:off x="366116" y="5690145"/>
            <a:ext cx="8807634" cy="923330"/>
          </a:xfrm>
          <a:prstGeom prst="rect">
            <a:avLst/>
          </a:prstGeom>
          <a:noFill/>
        </p:spPr>
        <p:txBody>
          <a:bodyPr wrap="square" rtlCol="0">
            <a:spAutoFit/>
          </a:bodyPr>
          <a:lstStyle/>
          <a:p>
            <a:r>
              <a:rPr lang="en-GB" dirty="0">
                <a:sym typeface="Symbol" panose="05050102010706020507" pitchFamily="18" charset="2"/>
              </a:rPr>
              <a:t>We define a </a:t>
            </a:r>
            <a:r>
              <a:rPr lang="en-GB" dirty="0">
                <a:solidFill>
                  <a:srgbClr val="FF0000"/>
                </a:solidFill>
                <a:sym typeface="Symbol" panose="05050102010706020507" pitchFamily="18" charset="2"/>
              </a:rPr>
              <a:t>conformational reaction channel (CRC) </a:t>
            </a:r>
            <a:r>
              <a:rPr lang="en-GB" dirty="0">
                <a:sym typeface="Symbol" panose="05050102010706020507" pitchFamily="18" charset="2"/>
              </a:rPr>
              <a:t>as the group of all paths, including specular images, that </a:t>
            </a:r>
            <a:r>
              <a:rPr lang="en-US" dirty="0"/>
              <a:t>connect the rotamers of a given reactant with the associated TS </a:t>
            </a:r>
            <a:r>
              <a:rPr lang="en-US" dirty="0" err="1"/>
              <a:t>rotameric</a:t>
            </a:r>
            <a:r>
              <a:rPr lang="en-US" dirty="0"/>
              <a:t> species.</a:t>
            </a:r>
            <a:endParaRPr lang="en-GB" dirty="0">
              <a:sym typeface="Symbol" panose="05050102010706020507" pitchFamily="18" charset="2"/>
            </a:endParaRPr>
          </a:p>
        </p:txBody>
      </p:sp>
      <p:sp>
        <p:nvSpPr>
          <p:cNvPr id="2" name="Marcador de número de diapositiva 1">
            <a:extLst>
              <a:ext uri="{FF2B5EF4-FFF2-40B4-BE49-F238E27FC236}">
                <a16:creationId xmlns:a16="http://schemas.microsoft.com/office/drawing/2014/main" id="{88E4C398-3766-470E-8641-2B6D12C54AC2}"/>
              </a:ext>
            </a:extLst>
          </p:cNvPr>
          <p:cNvSpPr>
            <a:spLocks noGrp="1"/>
          </p:cNvSpPr>
          <p:nvPr>
            <p:ph type="sldNum" sz="quarter" idx="12"/>
          </p:nvPr>
        </p:nvSpPr>
        <p:spPr/>
        <p:txBody>
          <a:bodyPr/>
          <a:lstStyle/>
          <a:p>
            <a:fld id="{DFA4F046-044E-46E9-9F2A-D598350E22B2}" type="slidenum">
              <a:rPr lang="es-ES" smtClean="0"/>
              <a:t>29</a:t>
            </a:fld>
            <a:endParaRPr lang="es-ES"/>
          </a:p>
        </p:txBody>
      </p:sp>
      <p:sp>
        <p:nvSpPr>
          <p:cNvPr id="44" name="CuadroTexto 43">
            <a:extLst>
              <a:ext uri="{FF2B5EF4-FFF2-40B4-BE49-F238E27FC236}">
                <a16:creationId xmlns:a16="http://schemas.microsoft.com/office/drawing/2014/main" id="{CB4BD6FF-D1D8-42F1-959A-3BBC38C17461}"/>
              </a:ext>
            </a:extLst>
          </p:cNvPr>
          <p:cNvSpPr txBox="1"/>
          <p:nvPr/>
        </p:nvSpPr>
        <p:spPr>
          <a:xfrm>
            <a:off x="0" y="6585789"/>
            <a:ext cx="9144000" cy="276999"/>
          </a:xfrm>
          <a:prstGeom prst="rect">
            <a:avLst/>
          </a:prstGeom>
          <a:solidFill>
            <a:schemeClr val="accent2"/>
          </a:solidFill>
        </p:spPr>
        <p:txBody>
          <a:bodyPr wrap="square" rtlCol="0">
            <a:spAutoFit/>
          </a:bodyPr>
          <a:lstStyle/>
          <a:p>
            <a:r>
              <a:rPr lang="es-ES" sz="1200" b="1" dirty="0">
                <a:solidFill>
                  <a:schemeClr val="bg1"/>
                </a:solidFill>
              </a:rPr>
              <a:t>(</a:t>
            </a:r>
            <a:r>
              <a:rPr lang="es-ES" sz="1200" b="1" dirty="0" err="1">
                <a:solidFill>
                  <a:schemeClr val="bg1"/>
                </a:solidFill>
              </a:rPr>
              <a:t>Statistical</a:t>
            </a:r>
            <a:r>
              <a:rPr lang="es-ES" sz="1200" b="1" dirty="0">
                <a:solidFill>
                  <a:schemeClr val="bg1"/>
                </a:solidFill>
              </a:rPr>
              <a:t>) </a:t>
            </a:r>
            <a:r>
              <a:rPr lang="es-ES" sz="1200" b="1" dirty="0" err="1">
                <a:solidFill>
                  <a:schemeClr val="bg1"/>
                </a:solidFill>
              </a:rPr>
              <a:t>Reaction</a:t>
            </a:r>
            <a:r>
              <a:rPr lang="es-ES" sz="1200" b="1" dirty="0">
                <a:solidFill>
                  <a:schemeClr val="bg1"/>
                </a:solidFill>
              </a:rPr>
              <a:t> </a:t>
            </a:r>
            <a:r>
              <a:rPr lang="es-ES" sz="1200" b="1" dirty="0" err="1">
                <a:solidFill>
                  <a:schemeClr val="bg1"/>
                </a:solidFill>
              </a:rPr>
              <a:t>Rate</a:t>
            </a:r>
            <a:r>
              <a:rPr lang="es-ES" sz="1200" b="1" dirty="0">
                <a:solidFill>
                  <a:schemeClr val="bg1"/>
                </a:solidFill>
              </a:rPr>
              <a:t> </a:t>
            </a:r>
            <a:r>
              <a:rPr lang="es-ES" sz="1200" b="1" dirty="0" err="1">
                <a:solidFill>
                  <a:schemeClr val="bg1"/>
                </a:solidFill>
              </a:rPr>
              <a:t>Theories</a:t>
            </a:r>
            <a:endParaRPr lang="es-ES" sz="1200" b="1" dirty="0">
              <a:solidFill>
                <a:schemeClr val="bg1"/>
              </a:solidFill>
            </a:endParaRPr>
          </a:p>
        </p:txBody>
      </p:sp>
    </p:spTree>
    <p:extLst>
      <p:ext uri="{BB962C8B-B14F-4D97-AF65-F5344CB8AC3E}">
        <p14:creationId xmlns:p14="http://schemas.microsoft.com/office/powerpoint/2010/main" val="1643467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Box 64">
            <a:extLst>
              <a:ext uri="{FF2B5EF4-FFF2-40B4-BE49-F238E27FC236}">
                <a16:creationId xmlns:a16="http://schemas.microsoft.com/office/drawing/2014/main" id="{1ABFF68C-D3FA-488D-922A-B540A90C4EA7}"/>
              </a:ext>
            </a:extLst>
          </p:cNvPr>
          <p:cNvSpPr txBox="1">
            <a:spLocks noChangeArrowheads="1"/>
          </p:cNvSpPr>
          <p:nvPr/>
        </p:nvSpPr>
        <p:spPr bwMode="auto">
          <a:xfrm>
            <a:off x="-1" y="0"/>
            <a:ext cx="9143999" cy="369332"/>
          </a:xfrm>
          <a:prstGeom prst="rect">
            <a:avLst/>
          </a:prstGeom>
          <a:solidFill>
            <a:schemeClr val="bg2"/>
          </a:solidFill>
          <a:ln w="9525">
            <a:noFill/>
            <a:miter lim="800000"/>
            <a:headEnd/>
            <a:tailEnd/>
          </a:ln>
        </p:spPr>
        <p:txBody>
          <a:bodyPr wrap="square">
            <a:spAutoFit/>
          </a:bodyPr>
          <a:lstStyle/>
          <a:p>
            <a:r>
              <a:rPr lang="en-US" b="1">
                <a:solidFill>
                  <a:schemeClr val="accent2"/>
                </a:solidFill>
                <a:latin typeface="Verdana" pitchFamily="34" charset="0"/>
              </a:rPr>
              <a:t>Transition State </a:t>
            </a:r>
            <a:r>
              <a:rPr lang="en-US" b="1" err="1">
                <a:solidFill>
                  <a:schemeClr val="accent2"/>
                </a:solidFill>
                <a:latin typeface="Verdana" pitchFamily="34" charset="0"/>
              </a:rPr>
              <a:t>Theory</a:t>
            </a:r>
            <a:r>
              <a:rPr lang="en-US" b="1" baseline="30000" err="1">
                <a:solidFill>
                  <a:schemeClr val="accent2"/>
                </a:solidFill>
                <a:latin typeface="Verdana" pitchFamily="34" charset="0"/>
              </a:rPr>
              <a:t>1,2</a:t>
            </a:r>
            <a:r>
              <a:rPr lang="en-US" b="1">
                <a:solidFill>
                  <a:schemeClr val="accent2"/>
                </a:solidFill>
                <a:latin typeface="Verdana" pitchFamily="34" charset="0"/>
              </a:rPr>
              <a:t> 			</a:t>
            </a:r>
            <a:r>
              <a:rPr lang="en-US" b="1">
                <a:solidFill>
                  <a:srgbClr val="002060"/>
                </a:solidFill>
              </a:rPr>
              <a:t>Statistical Formulation</a:t>
            </a:r>
          </a:p>
        </p:txBody>
      </p:sp>
      <p:grpSp>
        <p:nvGrpSpPr>
          <p:cNvPr id="58" name="Grupo 57">
            <a:extLst>
              <a:ext uri="{FF2B5EF4-FFF2-40B4-BE49-F238E27FC236}">
                <a16:creationId xmlns:a16="http://schemas.microsoft.com/office/drawing/2014/main" id="{8C7FEE6B-A37D-47DB-8D09-EDAC23EB7820}"/>
              </a:ext>
            </a:extLst>
          </p:cNvPr>
          <p:cNvGrpSpPr/>
          <p:nvPr/>
        </p:nvGrpSpPr>
        <p:grpSpPr>
          <a:xfrm>
            <a:off x="4551604" y="701420"/>
            <a:ext cx="4487621" cy="3900090"/>
            <a:chOff x="4484929" y="1187195"/>
            <a:chExt cx="4487621" cy="3900090"/>
          </a:xfrm>
        </p:grpSpPr>
        <p:grpSp>
          <p:nvGrpSpPr>
            <p:cNvPr id="56" name="Grupo 55">
              <a:extLst>
                <a:ext uri="{FF2B5EF4-FFF2-40B4-BE49-F238E27FC236}">
                  <a16:creationId xmlns:a16="http://schemas.microsoft.com/office/drawing/2014/main" id="{31B212FB-F6AA-424E-AC83-F68ADA55A032}"/>
                </a:ext>
              </a:extLst>
            </p:cNvPr>
            <p:cNvGrpSpPr/>
            <p:nvPr/>
          </p:nvGrpSpPr>
          <p:grpSpPr>
            <a:xfrm>
              <a:off x="4484929" y="1187195"/>
              <a:ext cx="4487621" cy="3900090"/>
              <a:chOff x="4484929" y="1187195"/>
              <a:chExt cx="4487621" cy="3900090"/>
            </a:xfrm>
          </p:grpSpPr>
          <p:grpSp>
            <p:nvGrpSpPr>
              <p:cNvPr id="47" name="Grupo 46">
                <a:extLst>
                  <a:ext uri="{FF2B5EF4-FFF2-40B4-BE49-F238E27FC236}">
                    <a16:creationId xmlns:a16="http://schemas.microsoft.com/office/drawing/2014/main" id="{5AAB98A6-0B19-4F11-A0E2-FABDE0115329}"/>
                  </a:ext>
                </a:extLst>
              </p:cNvPr>
              <p:cNvGrpSpPr/>
              <p:nvPr/>
            </p:nvGrpSpPr>
            <p:grpSpPr>
              <a:xfrm>
                <a:off x="4484929" y="1187195"/>
                <a:ext cx="4487621" cy="3900090"/>
                <a:chOff x="2332279" y="1220532"/>
                <a:chExt cx="4487621" cy="3900090"/>
              </a:xfrm>
            </p:grpSpPr>
            <p:sp>
              <p:nvSpPr>
                <p:cNvPr id="25" name="Rectángulo 24">
                  <a:extLst>
                    <a:ext uri="{FF2B5EF4-FFF2-40B4-BE49-F238E27FC236}">
                      <a16:creationId xmlns:a16="http://schemas.microsoft.com/office/drawing/2014/main" id="{DC33C34C-C8AA-42D2-B5D7-8CC6C95B4827}"/>
                    </a:ext>
                  </a:extLst>
                </p:cNvPr>
                <p:cNvSpPr/>
                <p:nvPr/>
              </p:nvSpPr>
              <p:spPr>
                <a:xfrm>
                  <a:off x="4833935" y="1804988"/>
                  <a:ext cx="257176" cy="2538411"/>
                </a:xfrm>
                <a:prstGeom prst="rect">
                  <a:avLst/>
                </a:prstGeom>
                <a:pattFill prst="pct25">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3" name="Conector recto de flecha 2">
                  <a:extLst>
                    <a:ext uri="{FF2B5EF4-FFF2-40B4-BE49-F238E27FC236}">
                      <a16:creationId xmlns:a16="http://schemas.microsoft.com/office/drawing/2014/main" id="{52B86E9E-49B6-4B6E-86C6-E3B840A32720}"/>
                    </a:ext>
                  </a:extLst>
                </p:cNvPr>
                <p:cNvCxnSpPr/>
                <p:nvPr/>
              </p:nvCxnSpPr>
              <p:spPr>
                <a:xfrm flipV="1">
                  <a:off x="2733675" y="1381125"/>
                  <a:ext cx="0" cy="2962275"/>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5" name="Conector recto de flecha 4">
                  <a:extLst>
                    <a:ext uri="{FF2B5EF4-FFF2-40B4-BE49-F238E27FC236}">
                      <a16:creationId xmlns:a16="http://schemas.microsoft.com/office/drawing/2014/main" id="{E57A4F46-E2F3-4F64-BBE3-9470D8017244}"/>
                    </a:ext>
                  </a:extLst>
                </p:cNvPr>
                <p:cNvCxnSpPr/>
                <p:nvPr/>
              </p:nvCxnSpPr>
              <p:spPr>
                <a:xfrm>
                  <a:off x="2743200" y="4343400"/>
                  <a:ext cx="4076700"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9" name="Forma libre: forma 8">
                  <a:extLst>
                    <a:ext uri="{FF2B5EF4-FFF2-40B4-BE49-F238E27FC236}">
                      <a16:creationId xmlns:a16="http://schemas.microsoft.com/office/drawing/2014/main" id="{76BF425C-CBD2-433B-9B5B-095D47367830}"/>
                    </a:ext>
                  </a:extLst>
                </p:cNvPr>
                <p:cNvSpPr/>
                <p:nvPr/>
              </p:nvSpPr>
              <p:spPr>
                <a:xfrm>
                  <a:off x="3419475" y="1918677"/>
                  <a:ext cx="2867025" cy="1807796"/>
                </a:xfrm>
                <a:custGeom>
                  <a:avLst/>
                  <a:gdLst>
                    <a:gd name="connsiteX0" fmla="*/ 0 w 2867025"/>
                    <a:gd name="connsiteY0" fmla="*/ 1552721 h 1807796"/>
                    <a:gd name="connsiteX1" fmla="*/ 514350 w 2867025"/>
                    <a:gd name="connsiteY1" fmla="*/ 1657496 h 1807796"/>
                    <a:gd name="connsiteX2" fmla="*/ 1533525 w 2867025"/>
                    <a:gd name="connsiteY2" fmla="*/ 146 h 1807796"/>
                    <a:gd name="connsiteX3" fmla="*/ 2219325 w 2867025"/>
                    <a:gd name="connsiteY3" fmla="*/ 1562246 h 1807796"/>
                    <a:gd name="connsiteX4" fmla="*/ 2867025 w 2867025"/>
                    <a:gd name="connsiteY4" fmla="*/ 1781321 h 18077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67025" h="1807796">
                      <a:moveTo>
                        <a:pt x="0" y="1552721"/>
                      </a:moveTo>
                      <a:cubicBezTo>
                        <a:pt x="129381" y="1734489"/>
                        <a:pt x="258763" y="1916258"/>
                        <a:pt x="514350" y="1657496"/>
                      </a:cubicBezTo>
                      <a:cubicBezTo>
                        <a:pt x="769937" y="1398734"/>
                        <a:pt x="1249363" y="16021"/>
                        <a:pt x="1533525" y="146"/>
                      </a:cubicBezTo>
                      <a:cubicBezTo>
                        <a:pt x="1817688" y="-15729"/>
                        <a:pt x="1997075" y="1265383"/>
                        <a:pt x="2219325" y="1562246"/>
                      </a:cubicBezTo>
                      <a:cubicBezTo>
                        <a:pt x="2441575" y="1859109"/>
                        <a:pt x="2654300" y="1820215"/>
                        <a:pt x="2867025" y="1781321"/>
                      </a:cubicBezTo>
                    </a:path>
                  </a:pathLst>
                </a:custGeom>
                <a:ln w="19050"/>
              </p:spPr>
              <p:style>
                <a:lnRef idx="1">
                  <a:schemeClr val="dk1"/>
                </a:lnRef>
                <a:fillRef idx="0">
                  <a:schemeClr val="dk1"/>
                </a:fillRef>
                <a:effectRef idx="0">
                  <a:schemeClr val="dk1"/>
                </a:effectRef>
                <a:fontRef idx="minor">
                  <a:schemeClr val="tx1"/>
                </a:fontRef>
              </p:style>
              <p:txBody>
                <a:bodyPr rtlCol="0" anchor="ctr"/>
                <a:lstStyle/>
                <a:p>
                  <a:pPr algn="ctr"/>
                  <a:endParaRPr lang="es-ES"/>
                </a:p>
              </p:txBody>
            </p:sp>
            <p:cxnSp>
              <p:nvCxnSpPr>
                <p:cNvPr id="14" name="Conector recto 13">
                  <a:extLst>
                    <a:ext uri="{FF2B5EF4-FFF2-40B4-BE49-F238E27FC236}">
                      <a16:creationId xmlns:a16="http://schemas.microsoft.com/office/drawing/2014/main" id="{AAD18242-E115-403D-BFD6-2BC430B66794}"/>
                    </a:ext>
                  </a:extLst>
                </p:cNvPr>
                <p:cNvCxnSpPr/>
                <p:nvPr/>
              </p:nvCxnSpPr>
              <p:spPr>
                <a:xfrm>
                  <a:off x="3000376" y="1811434"/>
                  <a:ext cx="2133599"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8" name="Conector recto 17">
                  <a:extLst>
                    <a:ext uri="{FF2B5EF4-FFF2-40B4-BE49-F238E27FC236}">
                      <a16:creationId xmlns:a16="http://schemas.microsoft.com/office/drawing/2014/main" id="{EB875015-DF02-4347-8260-E008E759850F}"/>
                    </a:ext>
                  </a:extLst>
                </p:cNvPr>
                <p:cNvCxnSpPr>
                  <a:cxnSpLocks/>
                </p:cNvCxnSpPr>
                <p:nvPr/>
              </p:nvCxnSpPr>
              <p:spPr>
                <a:xfrm>
                  <a:off x="4591048" y="1906684"/>
                  <a:ext cx="781052"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7" name="Conector recto de flecha 16">
                  <a:extLst>
                    <a:ext uri="{FF2B5EF4-FFF2-40B4-BE49-F238E27FC236}">
                      <a16:creationId xmlns:a16="http://schemas.microsoft.com/office/drawing/2014/main" id="{35335370-366E-41C9-BEFC-F6294683BB7B}"/>
                    </a:ext>
                  </a:extLst>
                </p:cNvPr>
                <p:cNvCxnSpPr>
                  <a:cxnSpLocks/>
                </p:cNvCxnSpPr>
                <p:nvPr/>
              </p:nvCxnSpPr>
              <p:spPr>
                <a:xfrm>
                  <a:off x="4965538" y="1632926"/>
                  <a:ext cx="6509" cy="16729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Conector recto de flecha 21">
                  <a:extLst>
                    <a:ext uri="{FF2B5EF4-FFF2-40B4-BE49-F238E27FC236}">
                      <a16:creationId xmlns:a16="http://schemas.microsoft.com/office/drawing/2014/main" id="{7725475A-2B35-42E7-8962-1122E5DFF472}"/>
                    </a:ext>
                  </a:extLst>
                </p:cNvPr>
                <p:cNvCxnSpPr>
                  <a:cxnSpLocks/>
                </p:cNvCxnSpPr>
                <p:nvPr/>
              </p:nvCxnSpPr>
              <p:spPr>
                <a:xfrm flipV="1">
                  <a:off x="4972047" y="1933575"/>
                  <a:ext cx="0" cy="2667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CuadroTexto 20">
                  <a:extLst>
                    <a:ext uri="{FF2B5EF4-FFF2-40B4-BE49-F238E27FC236}">
                      <a16:creationId xmlns:a16="http://schemas.microsoft.com/office/drawing/2014/main" id="{E21DEA26-01E4-4CEA-BAC4-22AFFA88F33D}"/>
                    </a:ext>
                  </a:extLst>
                </p:cNvPr>
                <p:cNvSpPr txBox="1"/>
                <p:nvPr/>
              </p:nvSpPr>
              <p:spPr>
                <a:xfrm rot="16200000">
                  <a:off x="1657350" y="2471127"/>
                  <a:ext cx="1719189" cy="369332"/>
                </a:xfrm>
                <a:prstGeom prst="rect">
                  <a:avLst/>
                </a:prstGeom>
                <a:noFill/>
              </p:spPr>
              <p:txBody>
                <a:bodyPr wrap="none" rtlCol="0">
                  <a:spAutoFit/>
                </a:bodyPr>
                <a:lstStyle/>
                <a:p>
                  <a:r>
                    <a:rPr lang="es-ES" err="1"/>
                    <a:t>Potential</a:t>
                  </a:r>
                  <a:r>
                    <a:rPr lang="es-ES"/>
                    <a:t> </a:t>
                  </a:r>
                  <a:r>
                    <a:rPr lang="es-ES" err="1"/>
                    <a:t>energy</a:t>
                  </a:r>
                  <a:endParaRPr lang="es-ES"/>
                </a:p>
              </p:txBody>
            </p:sp>
            <p:sp>
              <p:nvSpPr>
                <p:cNvPr id="26" name="CuadroTexto 25">
                  <a:extLst>
                    <a:ext uri="{FF2B5EF4-FFF2-40B4-BE49-F238E27FC236}">
                      <a16:creationId xmlns:a16="http://schemas.microsoft.com/office/drawing/2014/main" id="{399DEFD4-9EBF-406F-AFEA-4A075ADA28D4}"/>
                    </a:ext>
                  </a:extLst>
                </p:cNvPr>
                <p:cNvSpPr txBox="1"/>
                <p:nvPr/>
              </p:nvSpPr>
              <p:spPr>
                <a:xfrm>
                  <a:off x="3928874" y="4751290"/>
                  <a:ext cx="2267672" cy="369332"/>
                </a:xfrm>
                <a:prstGeom prst="rect">
                  <a:avLst/>
                </a:prstGeom>
                <a:noFill/>
              </p:spPr>
              <p:txBody>
                <a:bodyPr wrap="none" rtlCol="0">
                  <a:spAutoFit/>
                </a:bodyPr>
                <a:lstStyle/>
                <a:p>
                  <a:r>
                    <a:rPr lang="es-ES" err="1"/>
                    <a:t>Reaction</a:t>
                  </a:r>
                  <a:r>
                    <a:rPr lang="es-ES"/>
                    <a:t> </a:t>
                  </a:r>
                  <a:r>
                    <a:rPr lang="es-ES" err="1"/>
                    <a:t>coordinate</a:t>
                  </a:r>
                  <a:r>
                    <a:rPr lang="es-ES"/>
                    <a:t>, </a:t>
                  </a:r>
                  <a:r>
                    <a:rPr lang="es-ES" i="1"/>
                    <a:t>s</a:t>
                  </a:r>
                </a:p>
              </p:txBody>
            </p:sp>
            <p:sp>
              <p:nvSpPr>
                <p:cNvPr id="27" name="CuadroTexto 26">
                  <a:extLst>
                    <a:ext uri="{FF2B5EF4-FFF2-40B4-BE49-F238E27FC236}">
                      <a16:creationId xmlns:a16="http://schemas.microsoft.com/office/drawing/2014/main" id="{11D6DF1C-B057-42AF-96E4-91CDB5BBE988}"/>
                    </a:ext>
                  </a:extLst>
                </p:cNvPr>
                <p:cNvSpPr txBox="1"/>
                <p:nvPr/>
              </p:nvSpPr>
              <p:spPr>
                <a:xfrm>
                  <a:off x="3250164" y="3750845"/>
                  <a:ext cx="998991" cy="338554"/>
                </a:xfrm>
                <a:prstGeom prst="rect">
                  <a:avLst/>
                </a:prstGeom>
                <a:noFill/>
              </p:spPr>
              <p:txBody>
                <a:bodyPr wrap="none" rtlCol="0">
                  <a:spAutoFit/>
                </a:bodyPr>
                <a:lstStyle/>
                <a:p>
                  <a:r>
                    <a:rPr lang="es-ES" sz="1600" err="1"/>
                    <a:t>Reactants</a:t>
                  </a:r>
                  <a:endParaRPr lang="es-ES" sz="1600"/>
                </a:p>
              </p:txBody>
            </p:sp>
            <p:sp>
              <p:nvSpPr>
                <p:cNvPr id="29" name="CuadroTexto 28">
                  <a:extLst>
                    <a:ext uri="{FF2B5EF4-FFF2-40B4-BE49-F238E27FC236}">
                      <a16:creationId xmlns:a16="http://schemas.microsoft.com/office/drawing/2014/main" id="{572F53FB-55F1-43CA-92B9-3DC286BDE1D0}"/>
                    </a:ext>
                  </a:extLst>
                </p:cNvPr>
                <p:cNvSpPr txBox="1"/>
                <p:nvPr/>
              </p:nvSpPr>
              <p:spPr>
                <a:xfrm>
                  <a:off x="5588617" y="3738465"/>
                  <a:ext cx="918713" cy="338554"/>
                </a:xfrm>
                <a:prstGeom prst="rect">
                  <a:avLst/>
                </a:prstGeom>
                <a:noFill/>
              </p:spPr>
              <p:txBody>
                <a:bodyPr wrap="none" rtlCol="0">
                  <a:spAutoFit/>
                </a:bodyPr>
                <a:lstStyle/>
                <a:p>
                  <a:r>
                    <a:rPr lang="es-ES" sz="1600" dirty="0" err="1"/>
                    <a:t>Products</a:t>
                  </a:r>
                  <a:endParaRPr lang="es-ES" sz="1600" dirty="0"/>
                </a:p>
              </p:txBody>
            </p:sp>
            <p:cxnSp>
              <p:nvCxnSpPr>
                <p:cNvPr id="30" name="Conector recto 29">
                  <a:extLst>
                    <a:ext uri="{FF2B5EF4-FFF2-40B4-BE49-F238E27FC236}">
                      <a16:creationId xmlns:a16="http://schemas.microsoft.com/office/drawing/2014/main" id="{FD634D0C-9EE6-4E13-9B90-3B644F935654}"/>
                    </a:ext>
                  </a:extLst>
                </p:cNvPr>
                <p:cNvCxnSpPr>
                  <a:cxnSpLocks/>
                </p:cNvCxnSpPr>
                <p:nvPr/>
              </p:nvCxnSpPr>
              <p:spPr>
                <a:xfrm>
                  <a:off x="3471859" y="3536041"/>
                  <a:ext cx="490541" cy="12022"/>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32" name="Conector recto de flecha 31">
                  <a:extLst>
                    <a:ext uri="{FF2B5EF4-FFF2-40B4-BE49-F238E27FC236}">
                      <a16:creationId xmlns:a16="http://schemas.microsoft.com/office/drawing/2014/main" id="{1479B409-5A02-48A0-891B-2CE454E566EC}"/>
                    </a:ext>
                  </a:extLst>
                </p:cNvPr>
                <p:cNvCxnSpPr>
                  <a:cxnSpLocks/>
                </p:cNvCxnSpPr>
                <p:nvPr/>
              </p:nvCxnSpPr>
              <p:spPr>
                <a:xfrm flipH="1">
                  <a:off x="3700460" y="3533775"/>
                  <a:ext cx="1" cy="187935"/>
                </a:xfrm>
                <a:prstGeom prst="straightConnector1">
                  <a:avLst/>
                </a:prstGeom>
                <a:ln w="9525">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38" name="CuadroTexto 37">
                  <a:extLst>
                    <a:ext uri="{FF2B5EF4-FFF2-40B4-BE49-F238E27FC236}">
                      <a16:creationId xmlns:a16="http://schemas.microsoft.com/office/drawing/2014/main" id="{D0155DB1-173B-4ED9-BC20-E89F4006BA0E}"/>
                    </a:ext>
                  </a:extLst>
                </p:cNvPr>
                <p:cNvSpPr txBox="1"/>
                <p:nvPr/>
              </p:nvSpPr>
              <p:spPr>
                <a:xfrm>
                  <a:off x="3916480" y="3460819"/>
                  <a:ext cx="487634" cy="338554"/>
                </a:xfrm>
                <a:prstGeom prst="rect">
                  <a:avLst/>
                </a:prstGeom>
                <a:noFill/>
              </p:spPr>
              <p:txBody>
                <a:bodyPr wrap="none" rtlCol="0">
                  <a:spAutoFit/>
                </a:bodyPr>
                <a:lstStyle/>
                <a:p>
                  <a:r>
                    <a:rPr lang="es-ES" sz="1600" err="1"/>
                    <a:t>ZPE</a:t>
                  </a:r>
                  <a:endParaRPr lang="es-ES" sz="1600"/>
                </a:p>
              </p:txBody>
            </p:sp>
            <p:cxnSp>
              <p:nvCxnSpPr>
                <p:cNvPr id="39" name="Conector recto de flecha 38">
                  <a:extLst>
                    <a:ext uri="{FF2B5EF4-FFF2-40B4-BE49-F238E27FC236}">
                      <a16:creationId xmlns:a16="http://schemas.microsoft.com/office/drawing/2014/main" id="{872A3E59-818B-4047-A053-0057A6808FD1}"/>
                    </a:ext>
                  </a:extLst>
                </p:cNvPr>
                <p:cNvCxnSpPr/>
                <p:nvPr/>
              </p:nvCxnSpPr>
              <p:spPr>
                <a:xfrm flipV="1">
                  <a:off x="3693490" y="1796198"/>
                  <a:ext cx="6970" cy="1737577"/>
                </a:xfrm>
                <a:prstGeom prst="straightConnector1">
                  <a:avLst/>
                </a:prstGeom>
                <a:ln w="12700">
                  <a:headEnd type="triangle"/>
                  <a:tailEnd type="triangle"/>
                </a:ln>
              </p:spPr>
              <p:style>
                <a:lnRef idx="1">
                  <a:schemeClr val="accent1"/>
                </a:lnRef>
                <a:fillRef idx="0">
                  <a:schemeClr val="accent1"/>
                </a:fillRef>
                <a:effectRef idx="0">
                  <a:schemeClr val="accent1"/>
                </a:effectRef>
                <a:fontRef idx="minor">
                  <a:schemeClr val="tx1"/>
                </a:fontRef>
              </p:style>
            </p:cxnSp>
            <p:sp>
              <p:nvSpPr>
                <p:cNvPr id="44" name="Forma libre: forma 43">
                  <a:extLst>
                    <a:ext uri="{FF2B5EF4-FFF2-40B4-BE49-F238E27FC236}">
                      <a16:creationId xmlns:a16="http://schemas.microsoft.com/office/drawing/2014/main" id="{AE31CEB6-68EA-49DB-914A-3EA1F286424C}"/>
                    </a:ext>
                  </a:extLst>
                </p:cNvPr>
                <p:cNvSpPr/>
                <p:nvPr/>
              </p:nvSpPr>
              <p:spPr>
                <a:xfrm>
                  <a:off x="4579306" y="1435656"/>
                  <a:ext cx="683596" cy="465695"/>
                </a:xfrm>
                <a:custGeom>
                  <a:avLst/>
                  <a:gdLst>
                    <a:gd name="connsiteX0" fmla="*/ 0 w 604838"/>
                    <a:gd name="connsiteY0" fmla="*/ 4762 h 409577"/>
                    <a:gd name="connsiteX1" fmla="*/ 338138 w 604838"/>
                    <a:gd name="connsiteY1" fmla="*/ 409575 h 409577"/>
                    <a:gd name="connsiteX2" fmla="*/ 604838 w 604838"/>
                    <a:gd name="connsiteY2" fmla="*/ 0 h 409577"/>
                  </a:gdLst>
                  <a:ahLst/>
                  <a:cxnLst>
                    <a:cxn ang="0">
                      <a:pos x="connsiteX0" y="connsiteY0"/>
                    </a:cxn>
                    <a:cxn ang="0">
                      <a:pos x="connsiteX1" y="connsiteY1"/>
                    </a:cxn>
                    <a:cxn ang="0">
                      <a:pos x="connsiteX2" y="connsiteY2"/>
                    </a:cxn>
                  </a:cxnLst>
                  <a:rect l="l" t="t" r="r" b="b"/>
                  <a:pathLst>
                    <a:path w="604838" h="409577">
                      <a:moveTo>
                        <a:pt x="0" y="4762"/>
                      </a:moveTo>
                      <a:cubicBezTo>
                        <a:pt x="118666" y="207565"/>
                        <a:pt x="237332" y="410369"/>
                        <a:pt x="338138" y="409575"/>
                      </a:cubicBezTo>
                      <a:cubicBezTo>
                        <a:pt x="438944" y="408781"/>
                        <a:pt x="521891" y="204390"/>
                        <a:pt x="604838" y="0"/>
                      </a:cubicBezTo>
                    </a:path>
                  </a:pathLst>
                </a:custGeom>
                <a:noFill/>
                <a:ln w="1905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46" name="Conector recto de flecha 45">
                  <a:extLst>
                    <a:ext uri="{FF2B5EF4-FFF2-40B4-BE49-F238E27FC236}">
                      <a16:creationId xmlns:a16="http://schemas.microsoft.com/office/drawing/2014/main" id="{985AAF55-A38D-4227-B4C7-557516010D86}"/>
                    </a:ext>
                  </a:extLst>
                </p:cNvPr>
                <p:cNvCxnSpPr/>
                <p:nvPr/>
              </p:nvCxnSpPr>
              <p:spPr>
                <a:xfrm>
                  <a:off x="4471988" y="1562100"/>
                  <a:ext cx="966787" cy="0"/>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CuadroTexto 47">
                  <a:extLst>
                    <a:ext uri="{FF2B5EF4-FFF2-40B4-BE49-F238E27FC236}">
                      <a16:creationId xmlns:a16="http://schemas.microsoft.com/office/drawing/2014/main" id="{C40DC798-427B-4A69-BD03-11A2D4566820}"/>
                    </a:ext>
                  </a:extLst>
                </p:cNvPr>
                <p:cNvSpPr txBox="1"/>
                <p:nvPr/>
              </p:nvSpPr>
              <p:spPr>
                <a:xfrm>
                  <a:off x="4764034" y="1220532"/>
                  <a:ext cx="328039" cy="338554"/>
                </a:xfrm>
                <a:prstGeom prst="rect">
                  <a:avLst/>
                </a:prstGeom>
                <a:noFill/>
              </p:spPr>
              <p:txBody>
                <a:bodyPr wrap="none" rtlCol="0">
                  <a:spAutoFit/>
                </a:bodyPr>
                <a:lstStyle/>
                <a:p>
                  <a:r>
                    <a:rPr lang="es-ES" sz="1600" i="1"/>
                    <a:t>v</a:t>
                  </a:r>
                  <a:r>
                    <a:rPr lang="es-ES" sz="1600" i="1" baseline="-25000"/>
                    <a:t>s</a:t>
                  </a:r>
                </a:p>
              </p:txBody>
            </p:sp>
          </p:grpSp>
          <p:cxnSp>
            <p:nvCxnSpPr>
              <p:cNvPr id="52" name="Conector recto 51">
                <a:extLst>
                  <a:ext uri="{FF2B5EF4-FFF2-40B4-BE49-F238E27FC236}">
                    <a16:creationId xmlns:a16="http://schemas.microsoft.com/office/drawing/2014/main" id="{C01DF61B-25F5-41EC-A160-C9EBD9B3BBAB}"/>
                  </a:ext>
                </a:extLst>
              </p:cNvPr>
              <p:cNvCxnSpPr>
                <a:cxnSpLocks/>
              </p:cNvCxnSpPr>
              <p:nvPr/>
            </p:nvCxnSpPr>
            <p:spPr>
              <a:xfrm flipH="1" flipV="1">
                <a:off x="7117315" y="4224338"/>
                <a:ext cx="1" cy="7928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57" name="CuadroTexto 56">
                  <a:extLst>
                    <a:ext uri="{FF2B5EF4-FFF2-40B4-BE49-F238E27FC236}">
                      <a16:creationId xmlns:a16="http://schemas.microsoft.com/office/drawing/2014/main" id="{8515377A-F94F-46CD-97C8-53FBC9B9EFA5}"/>
                    </a:ext>
                  </a:extLst>
                </p:cNvPr>
                <p:cNvSpPr txBox="1"/>
                <p:nvPr/>
              </p:nvSpPr>
              <p:spPr>
                <a:xfrm>
                  <a:off x="6609499" y="4265122"/>
                  <a:ext cx="915251" cy="50045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s-ES" sz="1400" b="0" i="1" smtClean="0">
                            <a:latin typeface="Cambria Math" panose="02040503050406030204" pitchFamily="18" charset="0"/>
                            <a:sym typeface="Symbol" panose="05050102010706020507" pitchFamily="18" charset="2"/>
                          </a:rPr>
                          <m:t>−</m:t>
                        </m:r>
                        <m:f>
                          <m:fPr>
                            <m:ctrlPr>
                              <a:rPr lang="es-ES" sz="1400" b="0" i="1" smtClean="0">
                                <a:latin typeface="Cambria Math" panose="02040503050406030204" pitchFamily="18" charset="0"/>
                                <a:sym typeface="Symbol" panose="05050102010706020507" pitchFamily="18" charset="2"/>
                              </a:rPr>
                            </m:ctrlPr>
                          </m:fPr>
                          <m:num>
                            <m:r>
                              <a:rPr lang="es-ES" sz="1400" b="0" i="1" smtClean="0">
                                <a:latin typeface="Cambria Math" panose="02040503050406030204" pitchFamily="18" charset="0"/>
                                <a:ea typeface="Cambria Math" panose="02040503050406030204" pitchFamily="18" charset="0"/>
                                <a:sym typeface="Symbol" panose="05050102010706020507" pitchFamily="18" charset="2"/>
                              </a:rPr>
                              <m:t>𝛿</m:t>
                            </m:r>
                          </m:num>
                          <m:den>
                            <m:r>
                              <a:rPr lang="es-ES" sz="1400" b="0" i="1" smtClean="0">
                                <a:latin typeface="Cambria Math" panose="02040503050406030204" pitchFamily="18" charset="0"/>
                                <a:sym typeface="Symbol" panose="05050102010706020507" pitchFamily="18" charset="2"/>
                              </a:rPr>
                              <m:t>2</m:t>
                            </m:r>
                          </m:den>
                        </m:f>
                        <m:r>
                          <a:rPr lang="es-ES" sz="1400" b="0" i="1" smtClean="0">
                            <a:latin typeface="Cambria Math" panose="02040503050406030204" pitchFamily="18" charset="0"/>
                            <a:sym typeface="Symbol" panose="05050102010706020507" pitchFamily="18" charset="2"/>
                          </a:rPr>
                          <m:t>  0 </m:t>
                        </m:r>
                        <m:f>
                          <m:fPr>
                            <m:ctrlPr>
                              <a:rPr lang="es-ES" sz="1400" i="1">
                                <a:latin typeface="Cambria Math" panose="02040503050406030204" pitchFamily="18" charset="0"/>
                                <a:sym typeface="Symbol" panose="05050102010706020507" pitchFamily="18" charset="2"/>
                              </a:rPr>
                            </m:ctrlPr>
                          </m:fPr>
                          <m:num>
                            <m:r>
                              <a:rPr lang="es-ES" sz="1400" i="1">
                                <a:latin typeface="Cambria Math" panose="02040503050406030204" pitchFamily="18" charset="0"/>
                                <a:ea typeface="Cambria Math" panose="02040503050406030204" pitchFamily="18" charset="0"/>
                                <a:sym typeface="Symbol" panose="05050102010706020507" pitchFamily="18" charset="2"/>
                              </a:rPr>
                              <m:t>𝛿</m:t>
                            </m:r>
                          </m:num>
                          <m:den>
                            <m:r>
                              <a:rPr lang="es-ES" sz="1400" i="1">
                                <a:latin typeface="Cambria Math" panose="02040503050406030204" pitchFamily="18" charset="0"/>
                                <a:sym typeface="Symbol" panose="05050102010706020507" pitchFamily="18" charset="2"/>
                              </a:rPr>
                              <m:t>2</m:t>
                            </m:r>
                          </m:den>
                        </m:f>
                        <m:r>
                          <a:rPr lang="es-ES" sz="1400" i="1">
                            <a:latin typeface="Cambria Math" panose="02040503050406030204" pitchFamily="18" charset="0"/>
                            <a:sym typeface="Symbol" panose="05050102010706020507" pitchFamily="18" charset="2"/>
                          </a:rPr>
                          <m:t> </m:t>
                        </m:r>
                      </m:oMath>
                    </m:oMathPara>
                  </a14:m>
                  <a:endParaRPr lang="es-ES" sz="1400"/>
                </a:p>
              </p:txBody>
            </p:sp>
          </mc:Choice>
          <mc:Fallback xmlns="">
            <p:sp>
              <p:nvSpPr>
                <p:cNvPr id="57" name="CuadroTexto 56">
                  <a:extLst>
                    <a:ext uri="{FF2B5EF4-FFF2-40B4-BE49-F238E27FC236}">
                      <a16:creationId xmlns:a16="http://schemas.microsoft.com/office/drawing/2014/main" id="{8515377A-F94F-46CD-97C8-53FBC9B9EFA5}"/>
                    </a:ext>
                  </a:extLst>
                </p:cNvPr>
                <p:cNvSpPr txBox="1">
                  <a:spLocks noRot="1" noChangeAspect="1" noMove="1" noResize="1" noEditPoints="1" noAdjustHandles="1" noChangeArrowheads="1" noChangeShapeType="1" noTextEdit="1"/>
                </p:cNvSpPr>
                <p:nvPr/>
              </p:nvSpPr>
              <p:spPr>
                <a:xfrm>
                  <a:off x="6609499" y="4265122"/>
                  <a:ext cx="915251" cy="500458"/>
                </a:xfrm>
                <a:prstGeom prst="rect">
                  <a:avLst/>
                </a:prstGeom>
                <a:blipFill>
                  <a:blip r:embed="rId3"/>
                  <a:stretch>
                    <a:fillRect b="-1220"/>
                  </a:stretch>
                </a:blipFill>
              </p:spPr>
              <p:txBody>
                <a:bodyPr/>
                <a:lstStyle/>
                <a:p>
                  <a:r>
                    <a:rPr lang="es-ES">
                      <a:noFill/>
                    </a:rPr>
                    <a:t> </a:t>
                  </a:r>
                </a:p>
              </p:txBody>
            </p:sp>
          </mc:Fallback>
        </mc:AlternateContent>
      </p:grpSp>
      <p:sp>
        <p:nvSpPr>
          <p:cNvPr id="60" name="CuadroTexto 59">
            <a:extLst>
              <a:ext uri="{FF2B5EF4-FFF2-40B4-BE49-F238E27FC236}">
                <a16:creationId xmlns:a16="http://schemas.microsoft.com/office/drawing/2014/main" id="{BC771969-4317-4967-8A73-4E2D0D6B3EBC}"/>
              </a:ext>
            </a:extLst>
          </p:cNvPr>
          <p:cNvSpPr txBox="1"/>
          <p:nvPr/>
        </p:nvSpPr>
        <p:spPr>
          <a:xfrm>
            <a:off x="431667" y="490658"/>
            <a:ext cx="4190589" cy="4909036"/>
          </a:xfrm>
          <a:prstGeom prst="rect">
            <a:avLst/>
          </a:prstGeom>
          <a:noFill/>
        </p:spPr>
        <p:txBody>
          <a:bodyPr wrap="square" rtlCol="0">
            <a:spAutoFit/>
          </a:bodyPr>
          <a:lstStyle/>
          <a:p>
            <a:pPr>
              <a:spcBef>
                <a:spcPts val="1200"/>
              </a:spcBef>
              <a:spcAft>
                <a:spcPts val="1200"/>
              </a:spcAft>
            </a:pPr>
            <a:r>
              <a:rPr lang="en-GB" b="1" dirty="0">
                <a:solidFill>
                  <a:srgbClr val="002060"/>
                </a:solidFill>
              </a:rPr>
              <a:t>Basic postulates</a:t>
            </a:r>
          </a:p>
          <a:p>
            <a:pPr marL="342900" indent="-342900">
              <a:spcAft>
                <a:spcPts val="600"/>
              </a:spcAft>
              <a:buFont typeface="+mj-lt"/>
              <a:buAutoNum type="arabicPeriod"/>
            </a:pPr>
            <a:r>
              <a:rPr lang="en-GB" dirty="0">
                <a:sym typeface="Symbol" panose="05050102010706020507" pitchFamily="18" charset="2"/>
              </a:rPr>
              <a:t>Molecular systems that cross the critical dividing surface in the direction of products do not return (</a:t>
            </a:r>
            <a:r>
              <a:rPr lang="en-GB" dirty="0">
                <a:solidFill>
                  <a:srgbClr val="FF0000"/>
                </a:solidFill>
                <a:sym typeface="Symbol" panose="05050102010706020507" pitchFamily="18" charset="2"/>
              </a:rPr>
              <a:t>no-</a:t>
            </a:r>
            <a:r>
              <a:rPr lang="en-GB" dirty="0" err="1">
                <a:solidFill>
                  <a:srgbClr val="FF0000"/>
                </a:solidFill>
                <a:sym typeface="Symbol" panose="05050102010706020507" pitchFamily="18" charset="2"/>
              </a:rPr>
              <a:t>recrossing</a:t>
            </a:r>
            <a:r>
              <a:rPr lang="en-GB" dirty="0">
                <a:sym typeface="Symbol" panose="05050102010706020507" pitchFamily="18" charset="2"/>
              </a:rPr>
              <a:t> approximation).	</a:t>
            </a:r>
          </a:p>
          <a:p>
            <a:pPr marL="342900" indent="-342900">
              <a:spcAft>
                <a:spcPts val="600"/>
              </a:spcAft>
              <a:buFont typeface="+mj-lt"/>
              <a:buAutoNum type="arabicPeriod"/>
            </a:pPr>
            <a:r>
              <a:rPr lang="en-GB" dirty="0">
                <a:sym typeface="Symbol" panose="05050102010706020507" pitchFamily="18" charset="2"/>
              </a:rPr>
              <a:t>During the reaction, the molecular states of reactants follow a Maxwell-Boltzmann distribution (at a given </a:t>
            </a:r>
            <a:r>
              <a:rPr lang="en-GB" i="1" dirty="0">
                <a:sym typeface="Symbol" panose="05050102010706020507" pitchFamily="18" charset="2"/>
              </a:rPr>
              <a:t>T</a:t>
            </a:r>
            <a:r>
              <a:rPr lang="en-GB" dirty="0">
                <a:sym typeface="Symbol" panose="05050102010706020507" pitchFamily="18" charset="2"/>
              </a:rPr>
              <a:t>).</a:t>
            </a:r>
          </a:p>
          <a:p>
            <a:pPr marL="342900" indent="-342900">
              <a:spcAft>
                <a:spcPts val="600"/>
              </a:spcAft>
              <a:buFont typeface="+mj-lt"/>
              <a:buAutoNum type="arabicPeriod"/>
            </a:pPr>
            <a:r>
              <a:rPr lang="en-GB" dirty="0">
                <a:sym typeface="Symbol" panose="05050102010706020507" pitchFamily="18" charset="2"/>
              </a:rPr>
              <a:t>The complexes crossing the dividing surface towards products have a Maxwell-Boltzmann distribution of energies (at </a:t>
            </a:r>
            <a:r>
              <a:rPr lang="en-GB" i="1" dirty="0">
                <a:sym typeface="Symbol" panose="05050102010706020507" pitchFamily="18" charset="2"/>
              </a:rPr>
              <a:t>T</a:t>
            </a:r>
            <a:r>
              <a:rPr lang="en-GB" dirty="0">
                <a:sym typeface="Symbol" panose="05050102010706020507" pitchFamily="18" charset="2"/>
              </a:rPr>
              <a:t>).</a:t>
            </a:r>
          </a:p>
          <a:p>
            <a:pPr marL="342900" indent="-342900">
              <a:spcAft>
                <a:spcPts val="600"/>
              </a:spcAft>
              <a:buFont typeface="+mj-lt"/>
              <a:buAutoNum type="arabicPeriod"/>
            </a:pPr>
            <a:r>
              <a:rPr lang="en-GB" dirty="0">
                <a:sym typeface="Symbol" panose="05050102010706020507" pitchFamily="18" charset="2"/>
              </a:rPr>
              <a:t>In the TS, motion along the reaction coordinate may be separated from the rest of modes and treated as a classical translation. </a:t>
            </a:r>
            <a:endParaRPr lang="en-GB" dirty="0"/>
          </a:p>
        </p:txBody>
      </p:sp>
      <p:sp>
        <p:nvSpPr>
          <p:cNvPr id="59" name="CuadroTexto 58">
            <a:extLst>
              <a:ext uri="{FF2B5EF4-FFF2-40B4-BE49-F238E27FC236}">
                <a16:creationId xmlns:a16="http://schemas.microsoft.com/office/drawing/2014/main" id="{AAED1BB4-1564-4F9F-B654-43A79595C680}"/>
              </a:ext>
            </a:extLst>
          </p:cNvPr>
          <p:cNvSpPr txBox="1"/>
          <p:nvPr/>
        </p:nvSpPr>
        <p:spPr>
          <a:xfrm>
            <a:off x="276225" y="6047364"/>
            <a:ext cx="5138779" cy="523220"/>
          </a:xfrm>
          <a:prstGeom prst="rect">
            <a:avLst/>
          </a:prstGeom>
          <a:noFill/>
        </p:spPr>
        <p:txBody>
          <a:bodyPr wrap="none" rtlCol="0">
            <a:spAutoFit/>
          </a:bodyPr>
          <a:lstStyle/>
          <a:p>
            <a:pPr marL="342900" indent="-342900">
              <a:buAutoNum type="arabicPeriod"/>
            </a:pPr>
            <a:r>
              <a:rPr lang="es-ES" sz="1400"/>
              <a:t>H. </a:t>
            </a:r>
            <a:r>
              <a:rPr lang="es-ES" sz="1400" err="1"/>
              <a:t>Eyring</a:t>
            </a:r>
            <a:r>
              <a:rPr lang="es-ES" sz="1400"/>
              <a:t>, J. </a:t>
            </a:r>
            <a:r>
              <a:rPr lang="es-ES" sz="1400" err="1"/>
              <a:t>Chem</a:t>
            </a:r>
            <a:r>
              <a:rPr lang="es-ES" sz="1400"/>
              <a:t>. </a:t>
            </a:r>
            <a:r>
              <a:rPr lang="es-ES" sz="1400" err="1"/>
              <a:t>Phys</a:t>
            </a:r>
            <a:r>
              <a:rPr lang="es-ES" sz="1400"/>
              <a:t>. </a:t>
            </a:r>
            <a:r>
              <a:rPr lang="es-ES" sz="1400" i="1"/>
              <a:t>3</a:t>
            </a:r>
            <a:r>
              <a:rPr lang="es-ES" sz="1400"/>
              <a:t>, 107 (1935).</a:t>
            </a:r>
          </a:p>
          <a:p>
            <a:pPr marL="342900" indent="-342900">
              <a:buAutoNum type="arabicPeriod"/>
            </a:pPr>
            <a:r>
              <a:rPr lang="es-ES" sz="1400"/>
              <a:t>M. G. Evans and M. Polanyi, </a:t>
            </a:r>
            <a:r>
              <a:rPr lang="es-ES" sz="1400" i="1"/>
              <a:t>Trans. Faraday Soc. 31</a:t>
            </a:r>
            <a:r>
              <a:rPr lang="es-ES" sz="1400"/>
              <a:t>, 875 (1935).</a:t>
            </a:r>
          </a:p>
        </p:txBody>
      </p:sp>
      <p:sp>
        <p:nvSpPr>
          <p:cNvPr id="61" name="CuadroTexto 60">
            <a:extLst>
              <a:ext uri="{FF2B5EF4-FFF2-40B4-BE49-F238E27FC236}">
                <a16:creationId xmlns:a16="http://schemas.microsoft.com/office/drawing/2014/main" id="{C28C4E27-B3EB-4086-BA0A-DF953ED06CD0}"/>
              </a:ext>
            </a:extLst>
          </p:cNvPr>
          <p:cNvSpPr txBox="1"/>
          <p:nvPr/>
        </p:nvSpPr>
        <p:spPr>
          <a:xfrm>
            <a:off x="431667" y="5367851"/>
            <a:ext cx="8372474" cy="646331"/>
          </a:xfrm>
          <a:prstGeom prst="rect">
            <a:avLst/>
          </a:prstGeom>
          <a:noFill/>
        </p:spPr>
        <p:txBody>
          <a:bodyPr wrap="square" rtlCol="0">
            <a:spAutoFit/>
          </a:bodyPr>
          <a:lstStyle/>
          <a:p>
            <a:r>
              <a:rPr lang="en-NZ" dirty="0"/>
              <a:t>In conventional TST, the dividing surface passes through the TS and is orthogonal to the reaction coordinate. </a:t>
            </a:r>
            <a:r>
              <a:rPr lang="es-ES" dirty="0"/>
              <a:t> </a:t>
            </a:r>
          </a:p>
        </p:txBody>
      </p:sp>
      <mc:AlternateContent xmlns:mc="http://schemas.openxmlformats.org/markup-compatibility/2006" xmlns:a14="http://schemas.microsoft.com/office/drawing/2010/main">
        <mc:Choice Requires="a14">
          <p:sp>
            <p:nvSpPr>
              <p:cNvPr id="64" name="CuadroTexto 63">
                <a:extLst>
                  <a:ext uri="{FF2B5EF4-FFF2-40B4-BE49-F238E27FC236}">
                    <a16:creationId xmlns:a16="http://schemas.microsoft.com/office/drawing/2014/main" id="{F841D62A-76CB-47B0-BA79-CE3564C4ABF7}"/>
                  </a:ext>
                </a:extLst>
              </p:cNvPr>
              <p:cNvSpPr txBox="1"/>
              <p:nvPr/>
            </p:nvSpPr>
            <p:spPr>
              <a:xfrm>
                <a:off x="5450543" y="1872112"/>
                <a:ext cx="552587" cy="38991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l-GR" sz="1600" i="1">
                          <a:latin typeface="Cambria Math" panose="02040503050406030204" pitchFamily="18" charset="0"/>
                          <a:ea typeface="Cambria Math" panose="02040503050406030204" pitchFamily="18" charset="0"/>
                          <a:sym typeface="Symbol" panose="05050102010706020507" pitchFamily="18" charset="2"/>
                        </a:rPr>
                        <m:t>Δ</m:t>
                      </m:r>
                      <m:sSubSup>
                        <m:sSubSupPr>
                          <m:ctrlPr>
                            <a:rPr lang="el-GR" sz="1600" i="1">
                              <a:latin typeface="Cambria Math" panose="02040503050406030204" pitchFamily="18" charset="0"/>
                              <a:ea typeface="Cambria Math" panose="02040503050406030204" pitchFamily="18" charset="0"/>
                              <a:sym typeface="Symbol" panose="05050102010706020507" pitchFamily="18" charset="2"/>
                            </a:rPr>
                          </m:ctrlPr>
                        </m:sSubSupPr>
                        <m:e>
                          <m:r>
                            <a:rPr lang="el-GR" sz="1600" i="1">
                              <a:latin typeface="Cambria Math" panose="02040503050406030204" pitchFamily="18" charset="0"/>
                              <a:ea typeface="Cambria Math" panose="02040503050406030204" pitchFamily="18" charset="0"/>
                              <a:sym typeface="Symbol" panose="05050102010706020507" pitchFamily="18" charset="2"/>
                            </a:rPr>
                            <m:t>𝜀</m:t>
                          </m:r>
                        </m:e>
                        <m:sub>
                          <m:r>
                            <a:rPr lang="es-ES" sz="1600" i="1">
                              <a:latin typeface="Cambria Math" panose="02040503050406030204" pitchFamily="18" charset="0"/>
                              <a:ea typeface="Cambria Math" panose="02040503050406030204" pitchFamily="18" charset="0"/>
                              <a:sym typeface="Symbol" panose="05050102010706020507" pitchFamily="18" charset="2"/>
                            </a:rPr>
                            <m:t>0</m:t>
                          </m:r>
                        </m:sub>
                        <m:sup>
                          <m:r>
                            <m:rPr>
                              <m:nor/>
                            </m:rPr>
                            <a:rPr lang="en-GB" sz="1600">
                              <a:sym typeface="Symbol" panose="05050102010706020507" pitchFamily="18" charset="2"/>
                            </a:rPr>
                            <m:t>‡</m:t>
                          </m:r>
                        </m:sup>
                      </m:sSubSup>
                    </m:oMath>
                  </m:oMathPara>
                </a14:m>
                <a:endParaRPr lang="es-ES" sz="1600" baseline="-25000" dirty="0"/>
              </a:p>
            </p:txBody>
          </p:sp>
        </mc:Choice>
        <mc:Fallback xmlns="">
          <p:sp>
            <p:nvSpPr>
              <p:cNvPr id="64" name="CuadroTexto 63">
                <a:extLst>
                  <a:ext uri="{FF2B5EF4-FFF2-40B4-BE49-F238E27FC236}">
                    <a16:creationId xmlns:a16="http://schemas.microsoft.com/office/drawing/2014/main" id="{F841D62A-76CB-47B0-BA79-CE3564C4ABF7}"/>
                  </a:ext>
                </a:extLst>
              </p:cNvPr>
              <p:cNvSpPr txBox="1">
                <a:spLocks noRot="1" noChangeAspect="1" noMove="1" noResize="1" noEditPoints="1" noAdjustHandles="1" noChangeArrowheads="1" noChangeShapeType="1" noTextEdit="1"/>
              </p:cNvSpPr>
              <p:nvPr/>
            </p:nvSpPr>
            <p:spPr>
              <a:xfrm>
                <a:off x="5450543" y="1872112"/>
                <a:ext cx="552587" cy="389915"/>
              </a:xfrm>
              <a:prstGeom prst="rect">
                <a:avLst/>
              </a:prstGeom>
              <a:blipFill>
                <a:blip r:embed="rId4"/>
                <a:stretch>
                  <a:fillRect b="-1563"/>
                </a:stretch>
              </a:blipFill>
            </p:spPr>
            <p:txBody>
              <a:bodyPr/>
              <a:lstStyle/>
              <a:p>
                <a:r>
                  <a:rPr lang="es-ES">
                    <a:noFill/>
                  </a:rPr>
                  <a:t> </a:t>
                </a:r>
              </a:p>
            </p:txBody>
          </p:sp>
        </mc:Fallback>
      </mc:AlternateContent>
      <p:sp>
        <p:nvSpPr>
          <p:cNvPr id="2" name="Marcador de número de diapositiva 1">
            <a:extLst>
              <a:ext uri="{FF2B5EF4-FFF2-40B4-BE49-F238E27FC236}">
                <a16:creationId xmlns:a16="http://schemas.microsoft.com/office/drawing/2014/main" id="{428F4C0D-B71B-4248-A2E0-6FD8D45874E9}"/>
              </a:ext>
            </a:extLst>
          </p:cNvPr>
          <p:cNvSpPr>
            <a:spLocks noGrp="1"/>
          </p:cNvSpPr>
          <p:nvPr>
            <p:ph type="sldNum" sz="quarter" idx="12"/>
          </p:nvPr>
        </p:nvSpPr>
        <p:spPr/>
        <p:txBody>
          <a:bodyPr/>
          <a:lstStyle/>
          <a:p>
            <a:fld id="{DFA4F046-044E-46E9-9F2A-D598350E22B2}" type="slidenum">
              <a:rPr lang="es-ES" smtClean="0"/>
              <a:t>3</a:t>
            </a:fld>
            <a:endParaRPr lang="es-ES"/>
          </a:p>
        </p:txBody>
      </p:sp>
      <p:sp>
        <p:nvSpPr>
          <p:cNvPr id="35" name="CuadroTexto 34">
            <a:extLst>
              <a:ext uri="{FF2B5EF4-FFF2-40B4-BE49-F238E27FC236}">
                <a16:creationId xmlns:a16="http://schemas.microsoft.com/office/drawing/2014/main" id="{CE172F04-5588-4EB2-B811-B2CC9D437D8C}"/>
              </a:ext>
            </a:extLst>
          </p:cNvPr>
          <p:cNvSpPr txBox="1"/>
          <p:nvPr/>
        </p:nvSpPr>
        <p:spPr>
          <a:xfrm>
            <a:off x="0" y="6585789"/>
            <a:ext cx="9144000" cy="276999"/>
          </a:xfrm>
          <a:prstGeom prst="rect">
            <a:avLst/>
          </a:prstGeom>
          <a:solidFill>
            <a:schemeClr val="accent2"/>
          </a:solidFill>
        </p:spPr>
        <p:txBody>
          <a:bodyPr wrap="square" rtlCol="0">
            <a:spAutoFit/>
          </a:bodyPr>
          <a:lstStyle/>
          <a:p>
            <a:r>
              <a:rPr lang="es-ES" sz="1200" b="1" dirty="0">
                <a:solidFill>
                  <a:schemeClr val="bg1"/>
                </a:solidFill>
              </a:rPr>
              <a:t>(</a:t>
            </a:r>
            <a:r>
              <a:rPr lang="es-ES" sz="1200" b="1" dirty="0" err="1">
                <a:solidFill>
                  <a:schemeClr val="bg1"/>
                </a:solidFill>
              </a:rPr>
              <a:t>Statistical</a:t>
            </a:r>
            <a:r>
              <a:rPr lang="es-ES" sz="1200" b="1" dirty="0">
                <a:solidFill>
                  <a:schemeClr val="bg1"/>
                </a:solidFill>
              </a:rPr>
              <a:t>) </a:t>
            </a:r>
            <a:r>
              <a:rPr lang="es-ES" sz="1200" b="1" dirty="0" err="1">
                <a:solidFill>
                  <a:schemeClr val="bg1"/>
                </a:solidFill>
              </a:rPr>
              <a:t>Reaction</a:t>
            </a:r>
            <a:r>
              <a:rPr lang="es-ES" sz="1200" b="1" dirty="0">
                <a:solidFill>
                  <a:schemeClr val="bg1"/>
                </a:solidFill>
              </a:rPr>
              <a:t> </a:t>
            </a:r>
            <a:r>
              <a:rPr lang="es-ES" sz="1200" b="1" dirty="0" err="1">
                <a:solidFill>
                  <a:schemeClr val="bg1"/>
                </a:solidFill>
              </a:rPr>
              <a:t>Rate</a:t>
            </a:r>
            <a:r>
              <a:rPr lang="es-ES" sz="1200" b="1" dirty="0">
                <a:solidFill>
                  <a:schemeClr val="bg1"/>
                </a:solidFill>
              </a:rPr>
              <a:t> </a:t>
            </a:r>
            <a:r>
              <a:rPr lang="es-ES" sz="1200" b="1" dirty="0" err="1">
                <a:solidFill>
                  <a:schemeClr val="bg1"/>
                </a:solidFill>
              </a:rPr>
              <a:t>Theories</a:t>
            </a:r>
            <a:endParaRPr lang="es-ES" sz="1200" b="1" dirty="0">
              <a:solidFill>
                <a:schemeClr val="bg1"/>
              </a:solidFill>
            </a:endParaRPr>
          </a:p>
        </p:txBody>
      </p:sp>
    </p:spTree>
    <p:extLst>
      <p:ext uri="{BB962C8B-B14F-4D97-AF65-F5344CB8AC3E}">
        <p14:creationId xmlns:p14="http://schemas.microsoft.com/office/powerpoint/2010/main" val="2473854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p:bldP spid="61"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Box 64">
            <a:extLst>
              <a:ext uri="{FF2B5EF4-FFF2-40B4-BE49-F238E27FC236}">
                <a16:creationId xmlns:a16="http://schemas.microsoft.com/office/drawing/2014/main" id="{1ABFF68C-D3FA-488D-922A-B540A90C4EA7}"/>
              </a:ext>
            </a:extLst>
          </p:cNvPr>
          <p:cNvSpPr txBox="1">
            <a:spLocks noChangeArrowheads="1"/>
          </p:cNvSpPr>
          <p:nvPr/>
        </p:nvSpPr>
        <p:spPr bwMode="auto">
          <a:xfrm>
            <a:off x="-1" y="0"/>
            <a:ext cx="9143999" cy="369332"/>
          </a:xfrm>
          <a:prstGeom prst="rect">
            <a:avLst/>
          </a:prstGeom>
          <a:solidFill>
            <a:schemeClr val="bg2"/>
          </a:solidFill>
          <a:ln w="9525">
            <a:noFill/>
            <a:miter lim="800000"/>
            <a:headEnd/>
            <a:tailEnd/>
          </a:ln>
        </p:spPr>
        <p:txBody>
          <a:bodyPr wrap="square">
            <a:spAutoFit/>
          </a:bodyPr>
          <a:lstStyle/>
          <a:p>
            <a:r>
              <a:rPr lang="en-US" b="1">
                <a:solidFill>
                  <a:schemeClr val="accent2"/>
                </a:solidFill>
                <a:latin typeface="Verdana" pitchFamily="34" charset="0"/>
              </a:rPr>
              <a:t>Improvements and Extensions 		</a:t>
            </a:r>
            <a:r>
              <a:rPr lang="en-GB" b="1">
                <a:solidFill>
                  <a:srgbClr val="002060"/>
                </a:solidFill>
                <a:sym typeface="Symbol" panose="05050102010706020507" pitchFamily="18" charset="2"/>
              </a:rPr>
              <a:t>Reactions with Several Conformers</a:t>
            </a:r>
            <a:endParaRPr lang="en-US" b="1" baseline="30000">
              <a:solidFill>
                <a:schemeClr val="accent2"/>
              </a:solidFill>
              <a:latin typeface="Verdana" pitchFamily="34" charset="0"/>
            </a:endParaRPr>
          </a:p>
        </p:txBody>
      </p:sp>
      <p:sp>
        <p:nvSpPr>
          <p:cNvPr id="60" name="CuadroTexto 59">
            <a:extLst>
              <a:ext uri="{FF2B5EF4-FFF2-40B4-BE49-F238E27FC236}">
                <a16:creationId xmlns:a16="http://schemas.microsoft.com/office/drawing/2014/main" id="{BC771969-4317-4967-8A73-4E2D0D6B3EBC}"/>
              </a:ext>
            </a:extLst>
          </p:cNvPr>
          <p:cNvSpPr txBox="1"/>
          <p:nvPr/>
        </p:nvSpPr>
        <p:spPr>
          <a:xfrm>
            <a:off x="335202" y="519840"/>
            <a:ext cx="8656804" cy="369332"/>
          </a:xfrm>
          <a:prstGeom prst="rect">
            <a:avLst/>
          </a:prstGeom>
          <a:noFill/>
        </p:spPr>
        <p:txBody>
          <a:bodyPr wrap="square" rtlCol="0">
            <a:spAutoFit/>
          </a:bodyPr>
          <a:lstStyle/>
          <a:p>
            <a:pPr>
              <a:spcBef>
                <a:spcPts val="600"/>
              </a:spcBef>
              <a:spcAft>
                <a:spcPts val="1200"/>
              </a:spcAft>
            </a:pPr>
            <a:r>
              <a:rPr lang="en-GB" b="1" dirty="0" err="1">
                <a:solidFill>
                  <a:srgbClr val="002060"/>
                </a:solidFill>
                <a:sym typeface="Symbol" panose="05050102010706020507" pitchFamily="18" charset="2"/>
              </a:rPr>
              <a:t>Multistructural</a:t>
            </a:r>
            <a:r>
              <a:rPr lang="en-GB" b="1" dirty="0">
                <a:solidFill>
                  <a:srgbClr val="002060"/>
                </a:solidFill>
                <a:sym typeface="Symbol" panose="05050102010706020507" pitchFamily="18" charset="2"/>
              </a:rPr>
              <a:t> Transition-State Theory (MS-TST)</a:t>
            </a:r>
            <a:r>
              <a:rPr lang="en-GB" b="1" baseline="30000" dirty="0">
                <a:solidFill>
                  <a:srgbClr val="002060"/>
                </a:solidFill>
                <a:sym typeface="Symbol" panose="05050102010706020507" pitchFamily="18" charset="2"/>
              </a:rPr>
              <a:t>1,2</a:t>
            </a:r>
          </a:p>
        </p:txBody>
      </p:sp>
      <p:sp>
        <p:nvSpPr>
          <p:cNvPr id="26" name="CuadroTexto 25">
            <a:extLst>
              <a:ext uri="{FF2B5EF4-FFF2-40B4-BE49-F238E27FC236}">
                <a16:creationId xmlns:a16="http://schemas.microsoft.com/office/drawing/2014/main" id="{CAB04B0F-04CC-48D0-BE49-C02555D492A7}"/>
              </a:ext>
            </a:extLst>
          </p:cNvPr>
          <p:cNvSpPr txBox="1"/>
          <p:nvPr/>
        </p:nvSpPr>
        <p:spPr>
          <a:xfrm>
            <a:off x="335202" y="6076646"/>
            <a:ext cx="4804392" cy="523220"/>
          </a:xfrm>
          <a:prstGeom prst="rect">
            <a:avLst/>
          </a:prstGeom>
          <a:noFill/>
        </p:spPr>
        <p:txBody>
          <a:bodyPr wrap="none" rtlCol="0">
            <a:spAutoFit/>
          </a:bodyPr>
          <a:lstStyle/>
          <a:p>
            <a:pPr marL="342900" indent="-342900">
              <a:buFont typeface="+mj-lt"/>
              <a:buAutoNum type="arabicPeriod"/>
            </a:pPr>
            <a:r>
              <a:rPr lang="es-ES_tradnl" sz="1400" dirty="0"/>
              <a:t>J. L. </a:t>
            </a:r>
            <a:r>
              <a:rPr lang="es-ES_tradnl" sz="1400" dirty="0" err="1"/>
              <a:t>Bao</a:t>
            </a:r>
            <a:r>
              <a:rPr lang="es-ES_tradnl" sz="1400" dirty="0"/>
              <a:t> and D. G. </a:t>
            </a:r>
            <a:r>
              <a:rPr lang="es-ES_tradnl" sz="1400" dirty="0" err="1"/>
              <a:t>Truhlar</a:t>
            </a:r>
            <a:r>
              <a:rPr lang="es-ES_tradnl" sz="1400" dirty="0"/>
              <a:t>, </a:t>
            </a:r>
            <a:r>
              <a:rPr lang="es-ES_tradnl" sz="1400" i="1" dirty="0" err="1"/>
              <a:t>Chem</a:t>
            </a:r>
            <a:r>
              <a:rPr lang="es-ES_tradnl" sz="1400" i="1" dirty="0"/>
              <a:t>. Soc. Rev. 46</a:t>
            </a:r>
            <a:r>
              <a:rPr lang="es-ES_tradnl" sz="1400" dirty="0"/>
              <a:t>, 7548 (2017).</a:t>
            </a:r>
          </a:p>
          <a:p>
            <a:pPr marL="342900" indent="-342900">
              <a:buFont typeface="+mj-lt"/>
              <a:buAutoNum type="arabicPeriod"/>
            </a:pPr>
            <a:r>
              <a:rPr lang="es-ES_tradnl" sz="1400" dirty="0"/>
              <a:t>D. Ferro-Costas et al., </a:t>
            </a:r>
            <a:r>
              <a:rPr lang="es-ES_tradnl" sz="1400" i="1" dirty="0"/>
              <a:t>J. </a:t>
            </a:r>
            <a:r>
              <a:rPr lang="es-ES_tradnl" sz="1400" i="1" dirty="0" err="1"/>
              <a:t>Phys</a:t>
            </a:r>
            <a:r>
              <a:rPr lang="es-ES_tradnl" sz="1400" i="1" dirty="0"/>
              <a:t>. </a:t>
            </a:r>
            <a:r>
              <a:rPr lang="es-ES_tradnl" sz="1400" i="1" dirty="0" err="1"/>
              <a:t>Chem</a:t>
            </a:r>
            <a:r>
              <a:rPr lang="es-ES_tradnl" sz="1400" i="1" dirty="0"/>
              <a:t>. A 122</a:t>
            </a:r>
            <a:r>
              <a:rPr lang="es-ES_tradnl" sz="1400" dirty="0"/>
              <a:t>, 4790 (2018).</a:t>
            </a:r>
          </a:p>
        </p:txBody>
      </p:sp>
      <p:sp>
        <p:nvSpPr>
          <p:cNvPr id="2" name="Marcador de número de diapositiva 1">
            <a:extLst>
              <a:ext uri="{FF2B5EF4-FFF2-40B4-BE49-F238E27FC236}">
                <a16:creationId xmlns:a16="http://schemas.microsoft.com/office/drawing/2014/main" id="{38D2EF4A-35DC-4B2A-B0E5-06E471343826}"/>
              </a:ext>
            </a:extLst>
          </p:cNvPr>
          <p:cNvSpPr>
            <a:spLocks noGrp="1"/>
          </p:cNvSpPr>
          <p:nvPr>
            <p:ph type="sldNum" sz="quarter" idx="12"/>
          </p:nvPr>
        </p:nvSpPr>
        <p:spPr/>
        <p:txBody>
          <a:bodyPr/>
          <a:lstStyle/>
          <a:p>
            <a:fld id="{DFA4F046-044E-46E9-9F2A-D598350E22B2}" type="slidenum">
              <a:rPr lang="es-ES" smtClean="0"/>
              <a:t>30</a:t>
            </a:fld>
            <a:endParaRPr lang="es-ES"/>
          </a:p>
        </p:txBody>
      </p:sp>
      <mc:AlternateContent xmlns:mc="http://schemas.openxmlformats.org/markup-compatibility/2006" xmlns:a14="http://schemas.microsoft.com/office/drawing/2010/main">
        <mc:Choice Requires="a14">
          <p:sp>
            <p:nvSpPr>
              <p:cNvPr id="3" name="CuadroTexto 2">
                <a:extLst>
                  <a:ext uri="{FF2B5EF4-FFF2-40B4-BE49-F238E27FC236}">
                    <a16:creationId xmlns:a16="http://schemas.microsoft.com/office/drawing/2014/main" id="{A286F3DB-FDD8-1641-A98F-DB9F9F427331}"/>
                  </a:ext>
                </a:extLst>
              </p:cNvPr>
              <p:cNvSpPr txBox="1"/>
              <p:nvPr/>
            </p:nvSpPr>
            <p:spPr>
              <a:xfrm>
                <a:off x="335202" y="1042741"/>
                <a:ext cx="8390020" cy="1857240"/>
              </a:xfrm>
              <a:prstGeom prst="rect">
                <a:avLst/>
              </a:prstGeom>
              <a:noFill/>
            </p:spPr>
            <p:txBody>
              <a:bodyPr wrap="square" rtlCol="0">
                <a:spAutoFit/>
              </a:bodyPr>
              <a:lstStyle/>
              <a:p>
                <a:pPr>
                  <a:spcBef>
                    <a:spcPts val="1200"/>
                  </a:spcBef>
                  <a:spcAft>
                    <a:spcPts val="1200"/>
                  </a:spcAft>
                </a:pPr>
                <a:r>
                  <a:rPr lang="en-GB" dirty="0">
                    <a:sym typeface="Symbol" panose="05050102010706020507" pitchFamily="18" charset="2"/>
                  </a:rPr>
                  <a:t>Within the rigid-rotor, harmonic-oscillator approximation (RRHO), the partition function </a:t>
                </a:r>
                <a:r>
                  <a:rPr lang="en-US" dirty="0"/>
                  <a:t>of a set of </a:t>
                </a:r>
                <a:r>
                  <a:rPr lang="en-US" i="1" dirty="0" err="1">
                    <a:latin typeface="Times New Roman" panose="02020603050405020304" pitchFamily="18" charset="0"/>
                    <a:cs typeface="Times New Roman" panose="02020603050405020304" pitchFamily="18" charset="0"/>
                  </a:rPr>
                  <a:t>n</a:t>
                </a:r>
                <a:r>
                  <a:rPr lang="en-US" baseline="-25000" dirty="0" err="1">
                    <a:latin typeface="Times New Roman" panose="02020603050405020304" pitchFamily="18" charset="0"/>
                    <a:cs typeface="Times New Roman" panose="02020603050405020304" pitchFamily="18" charset="0"/>
                  </a:rPr>
                  <a:t>C</a:t>
                </a:r>
                <a:r>
                  <a:rPr lang="en-US" dirty="0"/>
                  <a:t> reactant conformers is given by:</a:t>
                </a:r>
              </a:p>
              <a:p>
                <a:pPr>
                  <a:spcBef>
                    <a:spcPts val="1200"/>
                  </a:spcBef>
                  <a:spcAft>
                    <a:spcPts val="1200"/>
                  </a:spcAft>
                </a:pPr>
                <a:r>
                  <a:rPr lang="en-GB" dirty="0">
                    <a:sym typeface="Symbol" panose="05050102010706020507" pitchFamily="18" charset="2"/>
                  </a:rPr>
                  <a:t> 	</a:t>
                </a:r>
                <a14:m>
                  <m:oMath xmlns:m="http://schemas.openxmlformats.org/officeDocument/2006/math">
                    <m:sSup>
                      <m:sSupPr>
                        <m:ctrlPr>
                          <a:rPr lang="en-GB" i="1">
                            <a:latin typeface="Cambria Math" panose="02040503050406030204" pitchFamily="18" charset="0"/>
                            <a:sym typeface="Symbol" panose="05050102010706020507" pitchFamily="18" charset="2"/>
                          </a:rPr>
                        </m:ctrlPr>
                      </m:sSupPr>
                      <m:e>
                        <m:r>
                          <a:rPr lang="es-ES" i="1">
                            <a:latin typeface="Cambria Math" panose="02040503050406030204" pitchFamily="18" charset="0"/>
                            <a:sym typeface="Symbol" panose="05050102010706020507" pitchFamily="18" charset="2"/>
                          </a:rPr>
                          <m:t>𝑞</m:t>
                        </m:r>
                      </m:e>
                      <m:sup>
                        <m:r>
                          <m:rPr>
                            <m:sty m:val="p"/>
                          </m:rPr>
                          <a:rPr lang="es-ES">
                            <a:latin typeface="Cambria Math" panose="02040503050406030204" pitchFamily="18" charset="0"/>
                            <a:sym typeface="Symbol" panose="05050102010706020507" pitchFamily="18" charset="2"/>
                          </a:rPr>
                          <m:t>MS</m:t>
                        </m:r>
                        <m:r>
                          <m:rPr>
                            <m:nor/>
                          </m:rPr>
                          <a:rPr lang="en-US"/>
                          <m:t>−</m:t>
                        </m:r>
                        <m:r>
                          <m:rPr>
                            <m:sty m:val="p"/>
                          </m:rPr>
                          <a:rPr lang="es-ES">
                            <a:latin typeface="Cambria Math" panose="02040503050406030204" pitchFamily="18" charset="0"/>
                            <a:sym typeface="Symbol" panose="05050102010706020507" pitchFamily="18" charset="2"/>
                          </a:rPr>
                          <m:t>HO</m:t>
                        </m:r>
                      </m:sup>
                    </m:sSup>
                    <m:r>
                      <a:rPr lang="es-ES" i="1">
                        <a:latin typeface="Cambria Math" panose="02040503050406030204" pitchFamily="18" charset="0"/>
                        <a:sym typeface="Symbol" panose="05050102010706020507" pitchFamily="18" charset="2"/>
                      </a:rPr>
                      <m:t>=</m:t>
                    </m:r>
                    <m:nary>
                      <m:naryPr>
                        <m:chr m:val="∑"/>
                        <m:ctrlPr>
                          <a:rPr lang="es-ES" i="1">
                            <a:latin typeface="Cambria Math" panose="02040503050406030204" pitchFamily="18" charset="0"/>
                            <a:sym typeface="Symbol" panose="05050102010706020507" pitchFamily="18" charset="2"/>
                          </a:rPr>
                        </m:ctrlPr>
                      </m:naryPr>
                      <m:sub>
                        <m:r>
                          <m:rPr>
                            <m:brk m:alnAt="23"/>
                          </m:rPr>
                          <a:rPr lang="es-ES" i="1">
                            <a:latin typeface="Cambria Math" panose="02040503050406030204" pitchFamily="18" charset="0"/>
                            <a:sym typeface="Symbol" panose="05050102010706020507" pitchFamily="18" charset="2"/>
                          </a:rPr>
                          <m:t>𝑖</m:t>
                        </m:r>
                        <m:r>
                          <a:rPr lang="es-ES" i="1">
                            <a:latin typeface="Cambria Math" panose="02040503050406030204" pitchFamily="18" charset="0"/>
                            <a:sym typeface="Symbol" panose="05050102010706020507" pitchFamily="18" charset="2"/>
                          </a:rPr>
                          <m:t>=1</m:t>
                        </m:r>
                      </m:sub>
                      <m:sup>
                        <m:sSub>
                          <m:sSubPr>
                            <m:ctrlPr>
                              <a:rPr lang="es-ES" i="1">
                                <a:latin typeface="Cambria Math" panose="02040503050406030204" pitchFamily="18" charset="0"/>
                                <a:sym typeface="Symbol" panose="05050102010706020507" pitchFamily="18" charset="2"/>
                              </a:rPr>
                            </m:ctrlPr>
                          </m:sSubPr>
                          <m:e>
                            <m:r>
                              <a:rPr lang="es-ES" i="1">
                                <a:latin typeface="Cambria Math" panose="02040503050406030204" pitchFamily="18" charset="0"/>
                                <a:sym typeface="Symbol" panose="05050102010706020507" pitchFamily="18" charset="2"/>
                              </a:rPr>
                              <m:t>𝑛</m:t>
                            </m:r>
                          </m:e>
                          <m:sub>
                            <m:r>
                              <m:rPr>
                                <m:sty m:val="p"/>
                              </m:rPr>
                              <a:rPr lang="es-ES">
                                <a:latin typeface="Cambria Math" panose="02040503050406030204" pitchFamily="18" charset="0"/>
                                <a:sym typeface="Symbol" panose="05050102010706020507" pitchFamily="18" charset="2"/>
                              </a:rPr>
                              <m:t>C</m:t>
                            </m:r>
                          </m:sub>
                        </m:sSub>
                      </m:sup>
                      <m:e>
                        <m:sSub>
                          <m:sSubPr>
                            <m:ctrlPr>
                              <a:rPr lang="es-ES" i="1">
                                <a:latin typeface="Cambria Math" panose="02040503050406030204" pitchFamily="18" charset="0"/>
                                <a:sym typeface="Symbol" panose="05050102010706020507" pitchFamily="18" charset="2"/>
                              </a:rPr>
                            </m:ctrlPr>
                          </m:sSubPr>
                          <m:e>
                            <m:r>
                              <a:rPr lang="es-ES" i="1">
                                <a:latin typeface="Cambria Math" panose="02040503050406030204" pitchFamily="18" charset="0"/>
                                <a:sym typeface="Symbol" panose="05050102010706020507" pitchFamily="18" charset="2"/>
                              </a:rPr>
                              <m:t>𝑚</m:t>
                            </m:r>
                          </m:e>
                          <m:sub>
                            <m:r>
                              <a:rPr lang="es-ES" i="1">
                                <a:latin typeface="Cambria Math" panose="02040503050406030204" pitchFamily="18" charset="0"/>
                                <a:sym typeface="Symbol" panose="05050102010706020507" pitchFamily="18" charset="2"/>
                              </a:rPr>
                              <m:t>𝑖</m:t>
                            </m:r>
                          </m:sub>
                        </m:sSub>
                        <m:sSubSup>
                          <m:sSubSupPr>
                            <m:ctrlPr>
                              <a:rPr lang="es-ES" i="1">
                                <a:latin typeface="Cambria Math" panose="02040503050406030204" pitchFamily="18" charset="0"/>
                                <a:sym typeface="Symbol" panose="05050102010706020507" pitchFamily="18" charset="2"/>
                              </a:rPr>
                            </m:ctrlPr>
                          </m:sSubSupPr>
                          <m:e>
                            <m:r>
                              <a:rPr lang="es-ES" i="1">
                                <a:latin typeface="Cambria Math" panose="02040503050406030204" pitchFamily="18" charset="0"/>
                                <a:sym typeface="Symbol" panose="05050102010706020507" pitchFamily="18" charset="2"/>
                              </a:rPr>
                              <m:t>𝑞</m:t>
                            </m:r>
                          </m:e>
                          <m:sub>
                            <m:r>
                              <a:rPr lang="es-ES" i="1">
                                <a:latin typeface="Cambria Math" panose="02040503050406030204" pitchFamily="18" charset="0"/>
                                <a:sym typeface="Symbol" panose="05050102010706020507" pitchFamily="18" charset="2"/>
                              </a:rPr>
                              <m:t>𝑖</m:t>
                            </m:r>
                          </m:sub>
                          <m:sup>
                            <m:r>
                              <m:rPr>
                                <m:sty m:val="p"/>
                              </m:rPr>
                              <a:rPr lang="es-ES">
                                <a:latin typeface="Cambria Math" panose="02040503050406030204" pitchFamily="18" charset="0"/>
                                <a:sym typeface="Symbol" panose="05050102010706020507" pitchFamily="18" charset="2"/>
                              </a:rPr>
                              <m:t>RRHO</m:t>
                            </m:r>
                          </m:sup>
                        </m:sSubSup>
                      </m:e>
                    </m:nary>
                  </m:oMath>
                </a14:m>
                <a:r>
                  <a:rPr lang="en-GB" dirty="0">
                    <a:sym typeface="Symbol" panose="05050102010706020507" pitchFamily="18" charset="2"/>
                  </a:rPr>
                  <a:t>					(41)</a:t>
                </a:r>
              </a:p>
              <a:p>
                <a:pPr>
                  <a:spcBef>
                    <a:spcPts val="1200"/>
                  </a:spcBef>
                  <a:spcAft>
                    <a:spcPts val="1200"/>
                  </a:spcAft>
                </a:pPr>
                <a:r>
                  <a:rPr lang="en-GB" dirty="0">
                    <a:sym typeface="Symbol" panose="05050102010706020507" pitchFamily="18" charset="2"/>
                  </a:rPr>
                  <a:t>where </a:t>
                </a:r>
                <a:r>
                  <a:rPr lang="en-GB" i="1" dirty="0">
                    <a:latin typeface="Times New Roman" panose="02020603050405020304" pitchFamily="18" charset="0"/>
                    <a:cs typeface="Times New Roman" panose="02020603050405020304" pitchFamily="18" charset="0"/>
                    <a:sym typeface="Symbol" panose="05050102010706020507" pitchFamily="18" charset="2"/>
                  </a:rPr>
                  <a:t>m</a:t>
                </a:r>
                <a:r>
                  <a:rPr lang="en-GB" i="1" baseline="-25000" dirty="0">
                    <a:latin typeface="Times New Roman" panose="02020603050405020304" pitchFamily="18" charset="0"/>
                    <a:cs typeface="Times New Roman" panose="02020603050405020304" pitchFamily="18" charset="0"/>
                    <a:sym typeface="Symbol" panose="05050102010706020507" pitchFamily="18" charset="2"/>
                  </a:rPr>
                  <a:t>i</a:t>
                </a:r>
                <a:r>
                  <a:rPr lang="en-GB" i="1" dirty="0">
                    <a:latin typeface="Times New Roman" panose="02020603050405020304" pitchFamily="18" charset="0"/>
                    <a:cs typeface="Times New Roman" panose="02020603050405020304" pitchFamily="18" charset="0"/>
                    <a:sym typeface="Symbol" panose="05050102010706020507" pitchFamily="18" charset="2"/>
                  </a:rPr>
                  <a:t> </a:t>
                </a:r>
                <a:r>
                  <a:rPr lang="en-GB" dirty="0">
                    <a:sym typeface="Symbol" panose="05050102010706020507" pitchFamily="18" charset="2"/>
                  </a:rPr>
                  <a:t>= 2 if conformer </a:t>
                </a:r>
                <a:r>
                  <a:rPr lang="en-GB" i="1" dirty="0" err="1">
                    <a:latin typeface="Times New Roman" panose="02020603050405020304" pitchFamily="18" charset="0"/>
                    <a:cs typeface="Times New Roman" panose="02020603050405020304" pitchFamily="18" charset="0"/>
                    <a:sym typeface="Symbol" panose="05050102010706020507" pitchFamily="18" charset="2"/>
                  </a:rPr>
                  <a:t>i</a:t>
                </a:r>
                <a:r>
                  <a:rPr lang="en-GB" dirty="0">
                    <a:latin typeface="Times New Roman" panose="02020603050405020304" pitchFamily="18" charset="0"/>
                    <a:cs typeface="Times New Roman" panose="02020603050405020304" pitchFamily="18" charset="0"/>
                    <a:sym typeface="Symbol" panose="05050102010706020507" pitchFamily="18" charset="2"/>
                  </a:rPr>
                  <a:t> </a:t>
                </a:r>
                <a:r>
                  <a:rPr lang="en-GB" dirty="0">
                    <a:sym typeface="Symbol" panose="05050102010706020507" pitchFamily="18" charset="2"/>
                  </a:rPr>
                  <a:t>has an enantiomer, and </a:t>
                </a:r>
                <a:r>
                  <a:rPr lang="en-GB" i="1" dirty="0">
                    <a:latin typeface="Times New Roman" panose="02020603050405020304" pitchFamily="18" charset="0"/>
                    <a:cs typeface="Times New Roman" panose="02020603050405020304" pitchFamily="18" charset="0"/>
                    <a:sym typeface="Symbol" panose="05050102010706020507" pitchFamily="18" charset="2"/>
                  </a:rPr>
                  <a:t>m</a:t>
                </a:r>
                <a:r>
                  <a:rPr lang="en-GB" i="1" baseline="-25000" dirty="0">
                    <a:latin typeface="Times New Roman" panose="02020603050405020304" pitchFamily="18" charset="0"/>
                    <a:cs typeface="Times New Roman" panose="02020603050405020304" pitchFamily="18" charset="0"/>
                    <a:sym typeface="Symbol" panose="05050102010706020507" pitchFamily="18" charset="2"/>
                  </a:rPr>
                  <a:t>i</a:t>
                </a:r>
                <a:r>
                  <a:rPr lang="en-GB" i="1" dirty="0">
                    <a:latin typeface="Times New Roman" panose="02020603050405020304" pitchFamily="18" charset="0"/>
                    <a:cs typeface="Times New Roman" panose="02020603050405020304" pitchFamily="18" charset="0"/>
                    <a:sym typeface="Symbol" panose="05050102010706020507" pitchFamily="18" charset="2"/>
                  </a:rPr>
                  <a:t> </a:t>
                </a:r>
                <a:r>
                  <a:rPr lang="en-GB" dirty="0">
                    <a:sym typeface="Symbol" panose="05050102010706020507" pitchFamily="18" charset="2"/>
                  </a:rPr>
                  <a:t>= 1 otherwise.</a:t>
                </a:r>
              </a:p>
            </p:txBody>
          </p:sp>
        </mc:Choice>
        <mc:Fallback xmlns="">
          <p:sp>
            <p:nvSpPr>
              <p:cNvPr id="3" name="CuadroTexto 2">
                <a:extLst>
                  <a:ext uri="{FF2B5EF4-FFF2-40B4-BE49-F238E27FC236}">
                    <a16:creationId xmlns:a16="http://schemas.microsoft.com/office/drawing/2014/main" id="{A286F3DB-FDD8-1641-A98F-DB9F9F427331}"/>
                  </a:ext>
                </a:extLst>
              </p:cNvPr>
              <p:cNvSpPr txBox="1">
                <a:spLocks noRot="1" noChangeAspect="1" noMove="1" noResize="1" noEditPoints="1" noAdjustHandles="1" noChangeArrowheads="1" noChangeShapeType="1" noTextEdit="1"/>
              </p:cNvSpPr>
              <p:nvPr/>
            </p:nvSpPr>
            <p:spPr>
              <a:xfrm>
                <a:off x="335202" y="1042741"/>
                <a:ext cx="8390020" cy="1857240"/>
              </a:xfrm>
              <a:prstGeom prst="rect">
                <a:avLst/>
              </a:prstGeom>
              <a:blipFill>
                <a:blip r:embed="rId3"/>
                <a:stretch>
                  <a:fillRect l="-453" t="-680" r="-302" b="-4082"/>
                </a:stretch>
              </a:blipFill>
            </p:spPr>
            <p:txBody>
              <a:bodyPr/>
              <a:lstStyle/>
              <a:p>
                <a:r>
                  <a:rPr lang="en-GB">
                    <a:noFill/>
                  </a:rPr>
                  <a:t> </a:t>
                </a:r>
              </a:p>
            </p:txBody>
          </p:sp>
        </mc:Fallback>
      </mc:AlternateContent>
      <p:sp>
        <p:nvSpPr>
          <p:cNvPr id="4" name="CuadroTexto 3">
            <a:extLst>
              <a:ext uri="{FF2B5EF4-FFF2-40B4-BE49-F238E27FC236}">
                <a16:creationId xmlns:a16="http://schemas.microsoft.com/office/drawing/2014/main" id="{D718E5AE-4128-DD40-A5DA-8B396D7CB671}"/>
              </a:ext>
            </a:extLst>
          </p:cNvPr>
          <p:cNvSpPr txBox="1"/>
          <p:nvPr/>
        </p:nvSpPr>
        <p:spPr>
          <a:xfrm>
            <a:off x="335202" y="5486399"/>
            <a:ext cx="7654531" cy="369332"/>
          </a:xfrm>
          <a:prstGeom prst="rect">
            <a:avLst/>
          </a:prstGeom>
          <a:noFill/>
        </p:spPr>
        <p:txBody>
          <a:bodyPr wrap="none" rtlCol="0">
            <a:spAutoFit/>
          </a:bodyPr>
          <a:lstStyle/>
          <a:p>
            <a:r>
              <a:rPr lang="en-US" dirty="0">
                <a:sym typeface="Symbol" panose="05050102010706020507" pitchFamily="18" charset="2"/>
              </a:rPr>
              <a:t>The partition function of the set of </a:t>
            </a:r>
            <a:r>
              <a:rPr lang="en-US" i="1" dirty="0">
                <a:latin typeface="Times New Roman" panose="02020603050405020304" pitchFamily="18" charset="0"/>
                <a:cs typeface="Times New Roman" panose="02020603050405020304" pitchFamily="18" charset="0"/>
                <a:sym typeface="Symbol" panose="05050102010706020507" pitchFamily="18" charset="2"/>
              </a:rPr>
              <a:t>n</a:t>
            </a:r>
            <a:r>
              <a:rPr lang="en-US" baseline="30000" dirty="0">
                <a:sym typeface="Symbol" panose="05050102010706020507" pitchFamily="18" charset="2"/>
              </a:rPr>
              <a:t>‡</a:t>
            </a:r>
            <a:r>
              <a:rPr lang="en-US" dirty="0">
                <a:sym typeface="Symbol" panose="05050102010706020507" pitchFamily="18" charset="2"/>
              </a:rPr>
              <a:t> TS conformers is defined in the same way.</a:t>
            </a:r>
            <a:endParaRPr lang="en-GB" dirty="0"/>
          </a:p>
        </p:txBody>
      </p:sp>
      <mc:AlternateContent xmlns:mc="http://schemas.openxmlformats.org/markup-compatibility/2006" xmlns:a14="http://schemas.microsoft.com/office/drawing/2010/main">
        <mc:Choice Requires="a14">
          <p:sp>
            <p:nvSpPr>
              <p:cNvPr id="5" name="CuadroTexto 4">
                <a:extLst>
                  <a:ext uri="{FF2B5EF4-FFF2-40B4-BE49-F238E27FC236}">
                    <a16:creationId xmlns:a16="http://schemas.microsoft.com/office/drawing/2014/main" id="{45E53FE6-B385-E04C-9462-33005A9B26FD}"/>
                  </a:ext>
                </a:extLst>
              </p:cNvPr>
              <p:cNvSpPr txBox="1"/>
              <p:nvPr/>
            </p:nvSpPr>
            <p:spPr>
              <a:xfrm>
                <a:off x="335202" y="3104854"/>
                <a:ext cx="8390020" cy="2165721"/>
              </a:xfrm>
              <a:prstGeom prst="rect">
                <a:avLst/>
              </a:prstGeom>
              <a:noFill/>
            </p:spPr>
            <p:txBody>
              <a:bodyPr wrap="square" rtlCol="0">
                <a:spAutoFit/>
              </a:bodyPr>
              <a:lstStyle/>
              <a:p>
                <a:pPr>
                  <a:spcBef>
                    <a:spcPts val="1200"/>
                  </a:spcBef>
                  <a:spcAft>
                    <a:spcPts val="1200"/>
                  </a:spcAft>
                </a:pPr>
                <a:r>
                  <a:rPr lang="en-GB" dirty="0">
                    <a:sym typeface="Symbol" panose="05050102010706020507" pitchFamily="18" charset="2"/>
                  </a:rPr>
                  <a:t> </a:t>
                </a:r>
                <a14:m>
                  <m:oMath xmlns:m="http://schemas.openxmlformats.org/officeDocument/2006/math">
                    <m:sSubSup>
                      <m:sSubSupPr>
                        <m:ctrlPr>
                          <a:rPr lang="es-ES" i="1">
                            <a:latin typeface="Cambria Math" panose="02040503050406030204" pitchFamily="18" charset="0"/>
                            <a:sym typeface="Symbol" panose="05050102010706020507" pitchFamily="18" charset="2"/>
                          </a:rPr>
                        </m:ctrlPr>
                      </m:sSubSupPr>
                      <m:e>
                        <m:r>
                          <a:rPr lang="es-ES" i="1">
                            <a:latin typeface="Cambria Math" panose="02040503050406030204" pitchFamily="18" charset="0"/>
                            <a:sym typeface="Symbol" panose="05050102010706020507" pitchFamily="18" charset="2"/>
                          </a:rPr>
                          <m:t>𝑞</m:t>
                        </m:r>
                      </m:e>
                      <m:sub>
                        <m:r>
                          <a:rPr lang="es-ES" i="1">
                            <a:latin typeface="Cambria Math" panose="02040503050406030204" pitchFamily="18" charset="0"/>
                            <a:sym typeface="Symbol" panose="05050102010706020507" pitchFamily="18" charset="2"/>
                          </a:rPr>
                          <m:t>𝑖</m:t>
                        </m:r>
                      </m:sub>
                      <m:sup>
                        <m:r>
                          <m:rPr>
                            <m:sty m:val="p"/>
                          </m:rPr>
                          <a:rPr lang="es-ES">
                            <a:latin typeface="Cambria Math" panose="02040503050406030204" pitchFamily="18" charset="0"/>
                            <a:sym typeface="Symbol" panose="05050102010706020507" pitchFamily="18" charset="2"/>
                          </a:rPr>
                          <m:t>RRHO</m:t>
                        </m:r>
                      </m:sup>
                    </m:sSubSup>
                  </m:oMath>
                </a14:m>
                <a:r>
                  <a:rPr lang="en-GB" dirty="0">
                    <a:sym typeface="Symbol" panose="05050102010706020507" pitchFamily="18" charset="2"/>
                  </a:rPr>
                  <a:t> is a joint RRHO partition function for conformer </a:t>
                </a:r>
                <a:r>
                  <a:rPr lang="en-GB" i="1" dirty="0" err="1">
                    <a:latin typeface="Times New Roman" panose="02020603050405020304" pitchFamily="18" charset="0"/>
                    <a:ea typeface="Cambria Math" panose="02040503050406030204" pitchFamily="18" charset="0"/>
                    <a:cs typeface="Times New Roman" panose="02020603050405020304" pitchFamily="18" charset="0"/>
                    <a:sym typeface="Symbol" panose="05050102010706020507" pitchFamily="18" charset="2"/>
                  </a:rPr>
                  <a:t>i</a:t>
                </a:r>
                <a:endParaRPr lang="en-GB" i="1" dirty="0">
                  <a:latin typeface="Times New Roman" panose="02020603050405020304" pitchFamily="18" charset="0"/>
                  <a:ea typeface="Cambria Math" panose="02040503050406030204" pitchFamily="18" charset="0"/>
                  <a:cs typeface="Times New Roman" panose="02020603050405020304" pitchFamily="18" charset="0"/>
                  <a:sym typeface="Symbol" panose="05050102010706020507" pitchFamily="18" charset="2"/>
                </a:endParaRPr>
              </a:p>
              <a:p>
                <a:pPr>
                  <a:spcBef>
                    <a:spcPts val="1200"/>
                  </a:spcBef>
                  <a:spcAft>
                    <a:spcPts val="1200"/>
                  </a:spcAft>
                </a:pPr>
                <a:r>
                  <a:rPr lang="en-GB" dirty="0">
                    <a:sym typeface="Symbol" panose="05050102010706020507" pitchFamily="18" charset="2"/>
                  </a:rPr>
                  <a:t>	</a:t>
                </a:r>
                <a14:m>
                  <m:oMath xmlns:m="http://schemas.openxmlformats.org/officeDocument/2006/math">
                    <m:sSubSup>
                      <m:sSubSupPr>
                        <m:ctrlPr>
                          <a:rPr lang="es-ES" i="1">
                            <a:latin typeface="Cambria Math" panose="02040503050406030204" pitchFamily="18" charset="0"/>
                            <a:sym typeface="Symbol" panose="05050102010706020507" pitchFamily="18" charset="2"/>
                          </a:rPr>
                        </m:ctrlPr>
                      </m:sSubSupPr>
                      <m:e>
                        <m:r>
                          <a:rPr lang="es-ES" i="1">
                            <a:latin typeface="Cambria Math" panose="02040503050406030204" pitchFamily="18" charset="0"/>
                            <a:sym typeface="Symbol" panose="05050102010706020507" pitchFamily="18" charset="2"/>
                          </a:rPr>
                          <m:t>𝑞</m:t>
                        </m:r>
                      </m:e>
                      <m:sub>
                        <m:r>
                          <a:rPr lang="es-ES" i="1">
                            <a:latin typeface="Cambria Math" panose="02040503050406030204" pitchFamily="18" charset="0"/>
                            <a:sym typeface="Symbol" panose="05050102010706020507" pitchFamily="18" charset="2"/>
                          </a:rPr>
                          <m:t>𝑖</m:t>
                        </m:r>
                      </m:sub>
                      <m:sup>
                        <m:r>
                          <m:rPr>
                            <m:sty m:val="p"/>
                          </m:rPr>
                          <a:rPr lang="es-ES">
                            <a:latin typeface="Cambria Math" panose="02040503050406030204" pitchFamily="18" charset="0"/>
                            <a:sym typeface="Symbol" panose="05050102010706020507" pitchFamily="18" charset="2"/>
                          </a:rPr>
                          <m:t>RRHO</m:t>
                        </m:r>
                      </m:sup>
                    </m:sSubSup>
                    <m:r>
                      <a:rPr lang="es-ES" i="1">
                        <a:latin typeface="Cambria Math" panose="02040503050406030204" pitchFamily="18" charset="0"/>
                        <a:sym typeface="Symbol" panose="05050102010706020507" pitchFamily="18" charset="2"/>
                      </a:rPr>
                      <m:t>=</m:t>
                    </m:r>
                    <m:sSub>
                      <m:sSubPr>
                        <m:ctrlPr>
                          <a:rPr lang="es-ES" i="1">
                            <a:latin typeface="Cambria Math" panose="02040503050406030204" pitchFamily="18" charset="0"/>
                            <a:sym typeface="Symbol" panose="05050102010706020507" pitchFamily="18" charset="2"/>
                          </a:rPr>
                        </m:ctrlPr>
                      </m:sSubPr>
                      <m:e>
                        <m:r>
                          <a:rPr lang="es-ES" i="1">
                            <a:latin typeface="Cambria Math" panose="02040503050406030204" pitchFamily="18" charset="0"/>
                            <a:sym typeface="Symbol" panose="05050102010706020507" pitchFamily="18" charset="2"/>
                          </a:rPr>
                          <m:t>𝑞</m:t>
                        </m:r>
                      </m:e>
                      <m:sub>
                        <m:r>
                          <m:rPr>
                            <m:sty m:val="p"/>
                          </m:rPr>
                          <a:rPr lang="es-ES">
                            <a:latin typeface="Cambria Math" panose="02040503050406030204" pitchFamily="18" charset="0"/>
                            <a:sym typeface="Symbol" panose="05050102010706020507" pitchFamily="18" charset="2"/>
                          </a:rPr>
                          <m:t>rot</m:t>
                        </m:r>
                        <m:r>
                          <a:rPr lang="es-ES">
                            <a:latin typeface="Cambria Math" panose="02040503050406030204" pitchFamily="18" charset="0"/>
                            <a:sym typeface="Symbol" panose="05050102010706020507" pitchFamily="18" charset="2"/>
                          </a:rPr>
                          <m:t>,</m:t>
                        </m:r>
                        <m:r>
                          <a:rPr lang="es-ES" i="1">
                            <a:latin typeface="Cambria Math" panose="02040503050406030204" pitchFamily="18" charset="0"/>
                            <a:sym typeface="Symbol" panose="05050102010706020507" pitchFamily="18" charset="2"/>
                          </a:rPr>
                          <m:t>𝑖</m:t>
                        </m:r>
                      </m:sub>
                    </m:sSub>
                    <m:sSubSup>
                      <m:sSubSupPr>
                        <m:ctrlPr>
                          <a:rPr lang="es-ES" i="1">
                            <a:latin typeface="Cambria Math" panose="02040503050406030204" pitchFamily="18" charset="0"/>
                            <a:sym typeface="Symbol" panose="05050102010706020507" pitchFamily="18" charset="2"/>
                          </a:rPr>
                        </m:ctrlPr>
                      </m:sSubSupPr>
                      <m:e>
                        <m:r>
                          <a:rPr lang="es-ES" i="1">
                            <a:latin typeface="Cambria Math" panose="02040503050406030204" pitchFamily="18" charset="0"/>
                            <a:sym typeface="Symbol" panose="05050102010706020507" pitchFamily="18" charset="2"/>
                          </a:rPr>
                          <m:t>𝑞</m:t>
                        </m:r>
                      </m:e>
                      <m:sub>
                        <m:r>
                          <m:rPr>
                            <m:sty m:val="p"/>
                          </m:rPr>
                          <a:rPr lang="es-ES">
                            <a:latin typeface="Cambria Math" panose="02040503050406030204" pitchFamily="18" charset="0"/>
                            <a:sym typeface="Symbol" panose="05050102010706020507" pitchFamily="18" charset="2"/>
                          </a:rPr>
                          <m:t>vib</m:t>
                        </m:r>
                        <m:r>
                          <a:rPr lang="es-ES">
                            <a:latin typeface="Cambria Math" panose="02040503050406030204" pitchFamily="18" charset="0"/>
                            <a:sym typeface="Symbol" panose="05050102010706020507" pitchFamily="18" charset="2"/>
                          </a:rPr>
                          <m:t>,</m:t>
                        </m:r>
                        <m:r>
                          <a:rPr lang="es-ES" i="1">
                            <a:latin typeface="Cambria Math" panose="02040503050406030204" pitchFamily="18" charset="0"/>
                            <a:sym typeface="Symbol" panose="05050102010706020507" pitchFamily="18" charset="2"/>
                          </a:rPr>
                          <m:t>𝑖</m:t>
                        </m:r>
                      </m:sub>
                      <m:sup>
                        <m:r>
                          <m:rPr>
                            <m:sty m:val="p"/>
                          </m:rPr>
                          <a:rPr lang="es-ES">
                            <a:latin typeface="Cambria Math" panose="02040503050406030204" pitchFamily="18" charset="0"/>
                            <a:sym typeface="Symbol" panose="05050102010706020507" pitchFamily="18" charset="2"/>
                          </a:rPr>
                          <m:t>HO</m:t>
                        </m:r>
                      </m:sup>
                    </m:sSubSup>
                    <m:sSup>
                      <m:sSupPr>
                        <m:ctrlPr>
                          <a:rPr lang="es-ES" i="1">
                            <a:latin typeface="Cambria Math" panose="02040503050406030204" pitchFamily="18" charset="0"/>
                            <a:sym typeface="Symbol" panose="05050102010706020507" pitchFamily="18" charset="2"/>
                          </a:rPr>
                        </m:ctrlPr>
                      </m:sSupPr>
                      <m:e>
                        <m:r>
                          <a:rPr lang="es-ES" i="1">
                            <a:latin typeface="Cambria Math" panose="02040503050406030204" pitchFamily="18" charset="0"/>
                            <a:sym typeface="Symbol" panose="05050102010706020507" pitchFamily="18" charset="2"/>
                          </a:rPr>
                          <m:t>𝑒</m:t>
                        </m:r>
                      </m:e>
                      <m:sup>
                        <m:r>
                          <a:rPr lang="es-ES" i="1">
                            <a:latin typeface="Cambria Math" panose="02040503050406030204" pitchFamily="18" charset="0"/>
                            <a:sym typeface="Symbol" panose="05050102010706020507" pitchFamily="18" charset="2"/>
                          </a:rPr>
                          <m:t>−</m:t>
                        </m:r>
                        <m:sSub>
                          <m:sSubPr>
                            <m:ctrlPr>
                              <a:rPr lang="es-ES" i="1">
                                <a:latin typeface="Cambria Math" panose="02040503050406030204" pitchFamily="18" charset="0"/>
                                <a:sym typeface="Symbol" panose="05050102010706020507" pitchFamily="18" charset="2"/>
                              </a:rPr>
                            </m:ctrlPr>
                          </m:sSubPr>
                          <m:e>
                            <m:r>
                              <a:rPr lang="es-ES" i="1">
                                <a:latin typeface="Cambria Math" panose="02040503050406030204" pitchFamily="18" charset="0"/>
                                <a:sym typeface="Symbol" panose="05050102010706020507" pitchFamily="18" charset="2"/>
                              </a:rPr>
                              <m:t>𝑈</m:t>
                            </m:r>
                          </m:e>
                          <m:sub>
                            <m:r>
                              <a:rPr lang="es-ES" i="1">
                                <a:latin typeface="Cambria Math" panose="02040503050406030204" pitchFamily="18" charset="0"/>
                                <a:sym typeface="Symbol" panose="05050102010706020507" pitchFamily="18" charset="2"/>
                              </a:rPr>
                              <m:t>𝑖</m:t>
                            </m:r>
                          </m:sub>
                        </m:sSub>
                        <m:r>
                          <a:rPr lang="es-ES" i="1">
                            <a:latin typeface="Cambria Math" panose="02040503050406030204" pitchFamily="18" charset="0"/>
                            <a:sym typeface="Symbol" panose="05050102010706020507" pitchFamily="18" charset="2"/>
                          </a:rPr>
                          <m:t>/</m:t>
                        </m:r>
                        <m:r>
                          <a:rPr lang="es-ES" i="1">
                            <a:latin typeface="Cambria Math" panose="02040503050406030204" pitchFamily="18" charset="0"/>
                            <a:sym typeface="Symbol" panose="05050102010706020507" pitchFamily="18" charset="2"/>
                          </a:rPr>
                          <m:t>𝑘𝑇</m:t>
                        </m:r>
                      </m:sup>
                    </m:sSup>
                  </m:oMath>
                </a14:m>
                <a:r>
                  <a:rPr lang="en-GB" dirty="0">
                    <a:sym typeface="Symbol" panose="05050102010706020507" pitchFamily="18" charset="2"/>
                  </a:rPr>
                  <a:t>					(42)</a:t>
                </a:r>
              </a:p>
              <a:p>
                <a:pPr>
                  <a:spcBef>
                    <a:spcPts val="1200"/>
                  </a:spcBef>
                  <a:spcAft>
                    <a:spcPts val="1200"/>
                  </a:spcAft>
                </a:pPr>
                <a:r>
                  <a:rPr lang="en-GB" dirty="0">
                    <a:solidFill>
                      <a:srgbClr val="FF0000"/>
                    </a:solidFill>
                    <a:sym typeface="Symbol" panose="05050102010706020507" pitchFamily="18" charset="2"/>
                  </a:rPr>
                  <a:t>Energy zero</a:t>
                </a:r>
                <a:r>
                  <a:rPr lang="en-GB" dirty="0">
                    <a:sym typeface="Symbol" panose="05050102010706020507" pitchFamily="18" charset="2"/>
                  </a:rPr>
                  <a:t>: bottom of the potential energy well. </a:t>
                </a:r>
                <a:r>
                  <a:rPr lang="en-US" dirty="0"/>
                  <a:t>The reactant conformers are sorted by increasing electronic energy, with </a:t>
                </a:r>
                <a:r>
                  <a:rPr lang="en-US" i="1" dirty="0">
                    <a:latin typeface="Times New Roman" panose="02020603050405020304" pitchFamily="18" charset="0"/>
                    <a:ea typeface="Cambria Math" panose="02040503050406030204" pitchFamily="18" charset="0"/>
                    <a:cs typeface="Times New Roman" panose="02020603050405020304" pitchFamily="18" charset="0"/>
                  </a:rPr>
                  <a:t>U</a:t>
                </a:r>
                <a:r>
                  <a:rPr lang="en-US" i="1" baseline="-25000" dirty="0">
                    <a:latin typeface="Times New Roman" panose="02020603050405020304" pitchFamily="18" charset="0"/>
                    <a:ea typeface="Cambria Math" panose="02040503050406030204" pitchFamily="18" charset="0"/>
                    <a:cs typeface="Times New Roman" panose="02020603050405020304" pitchFamily="18" charset="0"/>
                  </a:rPr>
                  <a:t>i</a:t>
                </a:r>
                <a:r>
                  <a:rPr lang="en-US" dirty="0">
                    <a:latin typeface="Times New Roman" panose="02020603050405020304" pitchFamily="18" charset="0"/>
                    <a:cs typeface="Times New Roman" panose="02020603050405020304" pitchFamily="18" charset="0"/>
                  </a:rPr>
                  <a:t> </a:t>
                </a:r>
                <a:r>
                  <a:rPr lang="en-US" dirty="0"/>
                  <a:t>being the energy of the </a:t>
                </a:r>
                <a:r>
                  <a:rPr lang="en-US" i="1" dirty="0" err="1">
                    <a:latin typeface="Times New Roman" panose="02020603050405020304" pitchFamily="18" charset="0"/>
                    <a:cs typeface="Times New Roman" panose="02020603050405020304" pitchFamily="18" charset="0"/>
                  </a:rPr>
                  <a:t>i</a:t>
                </a:r>
                <a:r>
                  <a:rPr lang="en-US" dirty="0" err="1">
                    <a:latin typeface="Times New Roman" panose="02020603050405020304" pitchFamily="18" charset="0"/>
                    <a:cs typeface="Times New Roman" panose="02020603050405020304" pitchFamily="18" charset="0"/>
                  </a:rPr>
                  <a:t>-</a:t>
                </a:r>
                <a:r>
                  <a:rPr lang="en-US" dirty="0" err="1"/>
                  <a:t>th</a:t>
                </a:r>
                <a:r>
                  <a:rPr lang="en-US" dirty="0"/>
                  <a:t> conformation, relative to that of the lowest energy conformer.</a:t>
                </a:r>
              </a:p>
            </p:txBody>
          </p:sp>
        </mc:Choice>
        <mc:Fallback xmlns="">
          <p:sp>
            <p:nvSpPr>
              <p:cNvPr id="5" name="CuadroTexto 4">
                <a:extLst>
                  <a:ext uri="{FF2B5EF4-FFF2-40B4-BE49-F238E27FC236}">
                    <a16:creationId xmlns:a16="http://schemas.microsoft.com/office/drawing/2014/main" id="{45E53FE6-B385-E04C-9462-33005A9B26FD}"/>
                  </a:ext>
                </a:extLst>
              </p:cNvPr>
              <p:cNvSpPr txBox="1">
                <a:spLocks noRot="1" noChangeAspect="1" noMove="1" noResize="1" noEditPoints="1" noAdjustHandles="1" noChangeArrowheads="1" noChangeShapeType="1" noTextEdit="1"/>
              </p:cNvSpPr>
              <p:nvPr/>
            </p:nvSpPr>
            <p:spPr>
              <a:xfrm>
                <a:off x="335202" y="3104854"/>
                <a:ext cx="8390020" cy="2165721"/>
              </a:xfrm>
              <a:prstGeom prst="rect">
                <a:avLst/>
              </a:prstGeom>
              <a:blipFill>
                <a:blip r:embed="rId4"/>
                <a:stretch>
                  <a:fillRect l="-453" r="-906" b="-3488"/>
                </a:stretch>
              </a:blipFill>
            </p:spPr>
            <p:txBody>
              <a:bodyPr/>
              <a:lstStyle/>
              <a:p>
                <a:r>
                  <a:rPr lang="en-GB">
                    <a:noFill/>
                  </a:rPr>
                  <a:t> </a:t>
                </a:r>
              </a:p>
            </p:txBody>
          </p:sp>
        </mc:Fallback>
      </mc:AlternateContent>
      <p:sp>
        <p:nvSpPr>
          <p:cNvPr id="10" name="CuadroTexto 9">
            <a:extLst>
              <a:ext uri="{FF2B5EF4-FFF2-40B4-BE49-F238E27FC236}">
                <a16:creationId xmlns:a16="http://schemas.microsoft.com/office/drawing/2014/main" id="{076813BA-5BF3-4E9B-895C-C4AFC2AC1368}"/>
              </a:ext>
            </a:extLst>
          </p:cNvPr>
          <p:cNvSpPr txBox="1"/>
          <p:nvPr/>
        </p:nvSpPr>
        <p:spPr>
          <a:xfrm>
            <a:off x="0" y="6585789"/>
            <a:ext cx="9144000" cy="276999"/>
          </a:xfrm>
          <a:prstGeom prst="rect">
            <a:avLst/>
          </a:prstGeom>
          <a:solidFill>
            <a:schemeClr val="accent2"/>
          </a:solidFill>
        </p:spPr>
        <p:txBody>
          <a:bodyPr wrap="square" rtlCol="0">
            <a:spAutoFit/>
          </a:bodyPr>
          <a:lstStyle/>
          <a:p>
            <a:r>
              <a:rPr lang="es-ES" sz="1200" b="1" dirty="0">
                <a:solidFill>
                  <a:schemeClr val="bg1"/>
                </a:solidFill>
              </a:rPr>
              <a:t>(</a:t>
            </a:r>
            <a:r>
              <a:rPr lang="es-ES" sz="1200" b="1" dirty="0" err="1">
                <a:solidFill>
                  <a:schemeClr val="bg1"/>
                </a:solidFill>
              </a:rPr>
              <a:t>Statistical</a:t>
            </a:r>
            <a:r>
              <a:rPr lang="es-ES" sz="1200" b="1" dirty="0">
                <a:solidFill>
                  <a:schemeClr val="bg1"/>
                </a:solidFill>
              </a:rPr>
              <a:t>) </a:t>
            </a:r>
            <a:r>
              <a:rPr lang="es-ES" sz="1200" b="1" dirty="0" err="1">
                <a:solidFill>
                  <a:schemeClr val="bg1"/>
                </a:solidFill>
              </a:rPr>
              <a:t>Reaction</a:t>
            </a:r>
            <a:r>
              <a:rPr lang="es-ES" sz="1200" b="1" dirty="0">
                <a:solidFill>
                  <a:schemeClr val="bg1"/>
                </a:solidFill>
              </a:rPr>
              <a:t> </a:t>
            </a:r>
            <a:r>
              <a:rPr lang="es-ES" sz="1200" b="1" dirty="0" err="1">
                <a:solidFill>
                  <a:schemeClr val="bg1"/>
                </a:solidFill>
              </a:rPr>
              <a:t>Rate</a:t>
            </a:r>
            <a:r>
              <a:rPr lang="es-ES" sz="1200" b="1" dirty="0">
                <a:solidFill>
                  <a:schemeClr val="bg1"/>
                </a:solidFill>
              </a:rPr>
              <a:t> </a:t>
            </a:r>
            <a:r>
              <a:rPr lang="es-ES" sz="1200" b="1" dirty="0" err="1">
                <a:solidFill>
                  <a:schemeClr val="bg1"/>
                </a:solidFill>
              </a:rPr>
              <a:t>Theories</a:t>
            </a:r>
            <a:endParaRPr lang="es-ES" sz="1200" b="1" dirty="0">
              <a:solidFill>
                <a:schemeClr val="bg1"/>
              </a:solidFill>
            </a:endParaRPr>
          </a:p>
        </p:txBody>
      </p:sp>
    </p:spTree>
    <p:extLst>
      <p:ext uri="{BB962C8B-B14F-4D97-AF65-F5344CB8AC3E}">
        <p14:creationId xmlns:p14="http://schemas.microsoft.com/office/powerpoint/2010/main" val="2163074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Box 64">
            <a:extLst>
              <a:ext uri="{FF2B5EF4-FFF2-40B4-BE49-F238E27FC236}">
                <a16:creationId xmlns:a16="http://schemas.microsoft.com/office/drawing/2014/main" id="{1ABFF68C-D3FA-488D-922A-B540A90C4EA7}"/>
              </a:ext>
            </a:extLst>
          </p:cNvPr>
          <p:cNvSpPr txBox="1">
            <a:spLocks noChangeArrowheads="1"/>
          </p:cNvSpPr>
          <p:nvPr/>
        </p:nvSpPr>
        <p:spPr bwMode="auto">
          <a:xfrm>
            <a:off x="-1" y="0"/>
            <a:ext cx="9143999" cy="369332"/>
          </a:xfrm>
          <a:prstGeom prst="rect">
            <a:avLst/>
          </a:prstGeom>
          <a:solidFill>
            <a:schemeClr val="bg2"/>
          </a:solidFill>
          <a:ln w="9525">
            <a:noFill/>
            <a:miter lim="800000"/>
            <a:headEnd/>
            <a:tailEnd/>
          </a:ln>
        </p:spPr>
        <p:txBody>
          <a:bodyPr wrap="square">
            <a:spAutoFit/>
          </a:bodyPr>
          <a:lstStyle/>
          <a:p>
            <a:r>
              <a:rPr lang="en-US" b="1">
                <a:solidFill>
                  <a:schemeClr val="accent2"/>
                </a:solidFill>
                <a:latin typeface="Verdana" pitchFamily="34" charset="0"/>
              </a:rPr>
              <a:t>Improvements and Extensions 		</a:t>
            </a:r>
            <a:r>
              <a:rPr lang="en-GB" b="1">
                <a:solidFill>
                  <a:srgbClr val="002060"/>
                </a:solidFill>
                <a:sym typeface="Symbol" panose="05050102010706020507" pitchFamily="18" charset="2"/>
              </a:rPr>
              <a:t>Reactions with Several Conformers</a:t>
            </a:r>
            <a:endParaRPr lang="en-US" b="1" baseline="30000">
              <a:solidFill>
                <a:schemeClr val="accent2"/>
              </a:solidFill>
              <a:latin typeface="Verdana" pitchFamily="34" charset="0"/>
            </a:endParaRPr>
          </a:p>
        </p:txBody>
      </p:sp>
      <mc:AlternateContent xmlns:mc="http://schemas.openxmlformats.org/markup-compatibility/2006">
        <mc:Choice xmlns:a14="http://schemas.microsoft.com/office/drawing/2010/main" Requires="a14">
          <p:sp>
            <p:nvSpPr>
              <p:cNvPr id="60" name="CuadroTexto 59">
                <a:extLst>
                  <a:ext uri="{FF2B5EF4-FFF2-40B4-BE49-F238E27FC236}">
                    <a16:creationId xmlns:a16="http://schemas.microsoft.com/office/drawing/2014/main" id="{BC771969-4317-4967-8A73-4E2D0D6B3EBC}"/>
                  </a:ext>
                </a:extLst>
              </p:cNvPr>
              <p:cNvSpPr txBox="1"/>
              <p:nvPr/>
            </p:nvSpPr>
            <p:spPr>
              <a:xfrm>
                <a:off x="335202" y="519840"/>
                <a:ext cx="8656804" cy="2891369"/>
              </a:xfrm>
              <a:prstGeom prst="rect">
                <a:avLst/>
              </a:prstGeom>
              <a:noFill/>
            </p:spPr>
            <p:txBody>
              <a:bodyPr wrap="square" rtlCol="0">
                <a:spAutoFit/>
              </a:bodyPr>
              <a:lstStyle/>
              <a:p>
                <a:pPr>
                  <a:spcBef>
                    <a:spcPts val="1200"/>
                  </a:spcBef>
                  <a:spcAft>
                    <a:spcPts val="1200"/>
                  </a:spcAft>
                </a:pPr>
                <a:r>
                  <a:rPr lang="en-US" dirty="0">
                    <a:sym typeface="Symbol" panose="05050102010706020507" pitchFamily="18" charset="2"/>
                  </a:rPr>
                  <a:t>The MS-TST rate constant is calculated as follows:</a:t>
                </a:r>
              </a:p>
              <a:p>
                <a:pPr>
                  <a:spcBef>
                    <a:spcPts val="1200"/>
                  </a:spcBef>
                  <a:spcAft>
                    <a:spcPts val="1200"/>
                  </a:spcAft>
                </a:pPr>
                <a:r>
                  <a:rPr lang="en-US" dirty="0">
                    <a:sym typeface="Symbol" panose="05050102010706020507" pitchFamily="18" charset="2"/>
                  </a:rPr>
                  <a:t>	</a:t>
                </a:r>
                <a14:m>
                  <m:oMath xmlns:m="http://schemas.openxmlformats.org/officeDocument/2006/math">
                    <m:sSup>
                      <m:sSupPr>
                        <m:ctrlPr>
                          <a:rPr lang="en-US" i="1" smtClean="0">
                            <a:latin typeface="Cambria Math" panose="02040503050406030204" pitchFamily="18" charset="0"/>
                            <a:sym typeface="Symbol" panose="05050102010706020507" pitchFamily="18" charset="2"/>
                          </a:rPr>
                        </m:ctrlPr>
                      </m:sSupPr>
                      <m:e>
                        <m:r>
                          <a:rPr lang="es-ES" b="0" i="1" smtClean="0">
                            <a:latin typeface="Cambria Math" panose="02040503050406030204" pitchFamily="18" charset="0"/>
                            <a:sym typeface="Symbol" panose="05050102010706020507" pitchFamily="18" charset="2"/>
                          </a:rPr>
                          <m:t>𝑘</m:t>
                        </m:r>
                      </m:e>
                      <m:sup>
                        <m:r>
                          <m:rPr>
                            <m:sty m:val="p"/>
                          </m:rPr>
                          <a:rPr lang="es-ES" b="0" i="0" smtClean="0">
                            <a:latin typeface="Cambria Math" panose="02040503050406030204" pitchFamily="18" charset="0"/>
                            <a:sym typeface="Symbol" panose="05050102010706020507" pitchFamily="18" charset="2"/>
                          </a:rPr>
                          <m:t>MS</m:t>
                        </m:r>
                        <m:r>
                          <a:rPr lang="es-ES" b="0" i="0" smtClean="0">
                            <a:latin typeface="Cambria Math" panose="02040503050406030204" pitchFamily="18" charset="0"/>
                            <a:sym typeface="Symbol" panose="05050102010706020507" pitchFamily="18" charset="2"/>
                          </a:rPr>
                          <m:t>−</m:t>
                        </m:r>
                        <m:r>
                          <m:rPr>
                            <m:sty m:val="p"/>
                          </m:rPr>
                          <a:rPr lang="es-ES" b="0" i="0" smtClean="0">
                            <a:latin typeface="Cambria Math" panose="02040503050406030204" pitchFamily="18" charset="0"/>
                            <a:sym typeface="Symbol" panose="05050102010706020507" pitchFamily="18" charset="2"/>
                          </a:rPr>
                          <m:t>TST</m:t>
                        </m:r>
                      </m:sup>
                    </m:sSup>
                    <m:r>
                      <a:rPr lang="es-ES" b="0" i="1" smtClean="0">
                        <a:latin typeface="Cambria Math" panose="02040503050406030204" pitchFamily="18" charset="0"/>
                        <a:sym typeface="Symbol" panose="05050102010706020507" pitchFamily="18" charset="2"/>
                      </a:rPr>
                      <m:t>=</m:t>
                    </m:r>
                    <m:r>
                      <a:rPr lang="es-ES" b="0" i="1" smtClean="0">
                        <a:latin typeface="Cambria Math" panose="02040503050406030204" pitchFamily="18" charset="0"/>
                        <a:sym typeface="Symbol" panose="05050102010706020507" pitchFamily="18" charset="2"/>
                      </a:rPr>
                      <m:t>𝐵</m:t>
                    </m:r>
                    <m:f>
                      <m:fPr>
                        <m:ctrlPr>
                          <a:rPr lang="es-ES" i="1">
                            <a:latin typeface="Cambria Math" panose="02040503050406030204" pitchFamily="18" charset="0"/>
                            <a:sym typeface="Symbol" panose="05050102010706020507" pitchFamily="18" charset="2"/>
                          </a:rPr>
                        </m:ctrlPr>
                      </m:fPr>
                      <m:num>
                        <m:sSup>
                          <m:sSupPr>
                            <m:ctrlPr>
                              <a:rPr lang="es-ES" i="1">
                                <a:latin typeface="Cambria Math" panose="02040503050406030204" pitchFamily="18" charset="0"/>
                                <a:sym typeface="Symbol" panose="05050102010706020507" pitchFamily="18" charset="2"/>
                              </a:rPr>
                            </m:ctrlPr>
                          </m:sSupPr>
                          <m:e>
                            <m:r>
                              <a:rPr lang="es-ES" i="1">
                                <a:latin typeface="Cambria Math" panose="02040503050406030204" pitchFamily="18" charset="0"/>
                                <a:sym typeface="Symbol" panose="05050102010706020507" pitchFamily="18" charset="2"/>
                              </a:rPr>
                              <m:t>𝑞</m:t>
                            </m:r>
                          </m:e>
                          <m:sup>
                            <m:r>
                              <m:rPr>
                                <m:sty m:val="p"/>
                              </m:rPr>
                              <a:rPr lang="es-ES">
                                <a:latin typeface="Cambria Math" panose="02040503050406030204" pitchFamily="18" charset="0"/>
                                <a:sym typeface="Symbol" panose="05050102010706020507" pitchFamily="18" charset="2"/>
                              </a:rPr>
                              <m:t>MS</m:t>
                            </m:r>
                            <m:r>
                              <m:rPr>
                                <m:nor/>
                              </m:rPr>
                              <a:rPr lang="en-US"/>
                              <m:t>−</m:t>
                            </m:r>
                            <m:r>
                              <m:rPr>
                                <m:sty m:val="p"/>
                              </m:rPr>
                              <a:rPr lang="es-ES">
                                <a:latin typeface="Cambria Math" panose="02040503050406030204" pitchFamily="18" charset="0"/>
                                <a:sym typeface="Symbol" panose="05050102010706020507" pitchFamily="18" charset="2"/>
                              </a:rPr>
                              <m:t>HO</m:t>
                            </m:r>
                            <m:r>
                              <a:rPr lang="es-ES">
                                <a:latin typeface="Cambria Math" panose="02040503050406030204" pitchFamily="18" charset="0"/>
                                <a:sym typeface="Symbol" panose="05050102010706020507" pitchFamily="18" charset="2"/>
                              </a:rPr>
                              <m:t>,</m:t>
                            </m:r>
                            <m:r>
                              <a:rPr lang="es-ES" i="1">
                                <a:latin typeface="Cambria Math" panose="02040503050406030204" pitchFamily="18" charset="0"/>
                                <a:ea typeface="Cambria Math" panose="02040503050406030204" pitchFamily="18" charset="0"/>
                                <a:sym typeface="Symbol" panose="05050102010706020507" pitchFamily="18" charset="2"/>
                              </a:rPr>
                              <m:t>‡</m:t>
                            </m:r>
                          </m:sup>
                        </m:sSup>
                      </m:num>
                      <m:den>
                        <m:sSup>
                          <m:sSupPr>
                            <m:ctrlPr>
                              <a:rPr lang="es-ES" i="1">
                                <a:latin typeface="Cambria Math" panose="02040503050406030204" pitchFamily="18" charset="0"/>
                                <a:sym typeface="Symbol" panose="05050102010706020507" pitchFamily="18" charset="2"/>
                              </a:rPr>
                            </m:ctrlPr>
                          </m:sSupPr>
                          <m:e>
                            <m:r>
                              <a:rPr lang="es-ES" i="1">
                                <a:latin typeface="Cambria Math" panose="02040503050406030204" pitchFamily="18" charset="0"/>
                                <a:sym typeface="Symbol" panose="05050102010706020507" pitchFamily="18" charset="2"/>
                              </a:rPr>
                              <m:t>𝑞</m:t>
                            </m:r>
                          </m:e>
                          <m:sup>
                            <m:r>
                              <m:rPr>
                                <m:sty m:val="p"/>
                              </m:rPr>
                              <a:rPr lang="es-ES">
                                <a:latin typeface="Cambria Math" panose="02040503050406030204" pitchFamily="18" charset="0"/>
                                <a:sym typeface="Symbol" panose="05050102010706020507" pitchFamily="18" charset="2"/>
                              </a:rPr>
                              <m:t>MS</m:t>
                            </m:r>
                            <m:r>
                              <m:rPr>
                                <m:nor/>
                              </m:rPr>
                              <a:rPr lang="en-US"/>
                              <m:t>−</m:t>
                            </m:r>
                            <m:r>
                              <m:rPr>
                                <m:sty m:val="p"/>
                              </m:rPr>
                              <a:rPr lang="es-ES">
                                <a:latin typeface="Cambria Math" panose="02040503050406030204" pitchFamily="18" charset="0"/>
                                <a:sym typeface="Symbol" panose="05050102010706020507" pitchFamily="18" charset="2"/>
                              </a:rPr>
                              <m:t>HO</m:t>
                            </m:r>
                          </m:sup>
                        </m:sSup>
                      </m:den>
                    </m:f>
                  </m:oMath>
                </a14:m>
                <a:r>
                  <a:rPr lang="en-US" dirty="0">
                    <a:sym typeface="Symbol" panose="05050102010706020507" pitchFamily="18" charset="2"/>
                  </a:rPr>
                  <a:t>	with     </a:t>
                </a:r>
                <a14:m>
                  <m:oMath xmlns:m="http://schemas.openxmlformats.org/officeDocument/2006/math">
                    <m:r>
                      <a:rPr lang="es-ES" b="0" i="1" smtClean="0">
                        <a:latin typeface="Cambria Math" panose="02040503050406030204" pitchFamily="18" charset="0"/>
                        <a:sym typeface="Symbol" panose="05050102010706020507" pitchFamily="18" charset="2"/>
                      </a:rPr>
                      <m:t>𝐵</m:t>
                    </m:r>
                    <m:r>
                      <a:rPr lang="es-ES" b="0" i="0" smtClean="0">
                        <a:latin typeface="Cambria Math" panose="02040503050406030204" pitchFamily="18" charset="0"/>
                        <a:sym typeface="Symbol" panose="05050102010706020507" pitchFamily="18" charset="2"/>
                      </a:rPr>
                      <m:t>=</m:t>
                    </m:r>
                    <m:f>
                      <m:fPr>
                        <m:ctrlPr>
                          <a:rPr lang="es-ES" i="1">
                            <a:latin typeface="Cambria Math" panose="02040503050406030204" pitchFamily="18" charset="0"/>
                            <a:sym typeface="Symbol" panose="05050102010706020507" pitchFamily="18" charset="2"/>
                          </a:rPr>
                        </m:ctrlPr>
                      </m:fPr>
                      <m:num>
                        <m:sSub>
                          <m:sSubPr>
                            <m:ctrlPr>
                              <a:rPr lang="es-ES" i="1">
                                <a:latin typeface="Cambria Math" panose="02040503050406030204" pitchFamily="18" charset="0"/>
                                <a:sym typeface="Symbol" panose="05050102010706020507" pitchFamily="18" charset="2"/>
                              </a:rPr>
                            </m:ctrlPr>
                          </m:sSubPr>
                          <m:e>
                            <m:r>
                              <a:rPr lang="es-ES" i="1">
                                <a:latin typeface="Cambria Math" panose="02040503050406030204" pitchFamily="18" charset="0"/>
                                <a:sym typeface="Symbol" panose="05050102010706020507" pitchFamily="18" charset="2"/>
                              </a:rPr>
                              <m:t>𝑘</m:t>
                            </m:r>
                          </m:e>
                          <m:sub>
                            <m:r>
                              <m:rPr>
                                <m:sty m:val="p"/>
                              </m:rPr>
                              <a:rPr lang="es-ES">
                                <a:latin typeface="Cambria Math" panose="02040503050406030204" pitchFamily="18" charset="0"/>
                                <a:sym typeface="Symbol" panose="05050102010706020507" pitchFamily="18" charset="2"/>
                              </a:rPr>
                              <m:t>B</m:t>
                            </m:r>
                          </m:sub>
                        </m:sSub>
                        <m:r>
                          <a:rPr lang="es-ES" i="1">
                            <a:latin typeface="Cambria Math" panose="02040503050406030204" pitchFamily="18" charset="0"/>
                            <a:sym typeface="Symbol" panose="05050102010706020507" pitchFamily="18" charset="2"/>
                          </a:rPr>
                          <m:t>𝑇</m:t>
                        </m:r>
                      </m:num>
                      <m:den>
                        <m:r>
                          <a:rPr lang="es-ES" i="1">
                            <a:latin typeface="Cambria Math" panose="02040503050406030204" pitchFamily="18" charset="0"/>
                            <a:sym typeface="Symbol" panose="05050102010706020507" pitchFamily="18" charset="2"/>
                          </a:rPr>
                          <m:t>h</m:t>
                        </m:r>
                      </m:den>
                    </m:f>
                    <m:f>
                      <m:fPr>
                        <m:ctrlPr>
                          <a:rPr lang="es-ES" i="1">
                            <a:latin typeface="Cambria Math" panose="02040503050406030204" pitchFamily="18" charset="0"/>
                            <a:sym typeface="Symbol" panose="05050102010706020507" pitchFamily="18" charset="2"/>
                          </a:rPr>
                        </m:ctrlPr>
                      </m:fPr>
                      <m:num>
                        <m:sSubSup>
                          <m:sSubSupPr>
                            <m:ctrlPr>
                              <a:rPr lang="es-ES" i="1">
                                <a:latin typeface="Cambria Math" panose="02040503050406030204" pitchFamily="18" charset="0"/>
                                <a:sym typeface="Symbol" panose="05050102010706020507" pitchFamily="18" charset="2"/>
                              </a:rPr>
                            </m:ctrlPr>
                          </m:sSubSupPr>
                          <m:e>
                            <m:r>
                              <a:rPr lang="es-ES" i="1">
                                <a:latin typeface="Cambria Math" panose="02040503050406030204" pitchFamily="18" charset="0"/>
                                <a:sym typeface="Symbol" panose="05050102010706020507" pitchFamily="18" charset="2"/>
                              </a:rPr>
                              <m:t>𝑞</m:t>
                            </m:r>
                          </m:e>
                          <m:sub>
                            <m:r>
                              <m:rPr>
                                <m:sty m:val="p"/>
                              </m:rPr>
                              <a:rPr lang="es-ES">
                                <a:latin typeface="Cambria Math" panose="02040503050406030204" pitchFamily="18" charset="0"/>
                                <a:sym typeface="Symbol" panose="05050102010706020507" pitchFamily="18" charset="2"/>
                              </a:rPr>
                              <m:t>el</m:t>
                            </m:r>
                          </m:sub>
                          <m:sup>
                            <m:r>
                              <a:rPr lang="es-ES" i="1">
                                <a:latin typeface="Cambria Math" panose="02040503050406030204" pitchFamily="18" charset="0"/>
                                <a:ea typeface="Cambria Math" panose="02040503050406030204" pitchFamily="18" charset="0"/>
                                <a:sym typeface="Symbol" panose="05050102010706020507" pitchFamily="18" charset="2"/>
                              </a:rPr>
                              <m:t>‡</m:t>
                            </m:r>
                          </m:sup>
                        </m:sSubSup>
                      </m:num>
                      <m:den>
                        <m:sSub>
                          <m:sSubPr>
                            <m:ctrlPr>
                              <a:rPr lang="es-ES" i="1">
                                <a:latin typeface="Cambria Math" panose="02040503050406030204" pitchFamily="18" charset="0"/>
                                <a:sym typeface="Symbol" panose="05050102010706020507" pitchFamily="18" charset="2"/>
                              </a:rPr>
                            </m:ctrlPr>
                          </m:sSubPr>
                          <m:e>
                            <m:sSub>
                              <m:sSubPr>
                                <m:ctrlPr>
                                  <a:rPr lang="es-ES" i="1" smtClean="0">
                                    <a:latin typeface="Cambria Math" panose="02040503050406030204" pitchFamily="18" charset="0"/>
                                    <a:sym typeface="Symbol" panose="05050102010706020507" pitchFamily="18" charset="2"/>
                                  </a:rPr>
                                </m:ctrlPr>
                              </m:sSubPr>
                              <m:e>
                                <m:r>
                                  <m:rPr>
                                    <m:sty m:val="p"/>
                                  </m:rPr>
                                  <a:rPr lang="el-GR" i="1" smtClean="0">
                                    <a:latin typeface="Cambria Math" panose="02040503050406030204" pitchFamily="18" charset="0"/>
                                    <a:ea typeface="Cambria Math" panose="02040503050406030204" pitchFamily="18" charset="0"/>
                                    <a:sym typeface="Symbol" panose="05050102010706020507" pitchFamily="18" charset="2"/>
                                  </a:rPr>
                                  <m:t>Φ</m:t>
                                </m:r>
                              </m:e>
                              <m:sub>
                                <m:r>
                                  <m:rPr>
                                    <m:sty m:val="p"/>
                                  </m:rPr>
                                  <a:rPr lang="es-ES" b="0" i="0" smtClean="0">
                                    <a:latin typeface="Cambria Math" panose="02040503050406030204" pitchFamily="18" charset="0"/>
                                    <a:sym typeface="Symbol" panose="05050102010706020507" pitchFamily="18" charset="2"/>
                                  </a:rPr>
                                  <m:t>rel</m:t>
                                </m:r>
                              </m:sub>
                            </m:sSub>
                            <m:r>
                              <a:rPr lang="es-ES" i="1">
                                <a:latin typeface="Cambria Math" panose="02040503050406030204" pitchFamily="18" charset="0"/>
                                <a:sym typeface="Symbol" panose="05050102010706020507" pitchFamily="18" charset="2"/>
                              </a:rPr>
                              <m:t>𝑞</m:t>
                            </m:r>
                          </m:e>
                          <m:sub>
                            <m:r>
                              <m:rPr>
                                <m:sty m:val="p"/>
                              </m:rPr>
                              <a:rPr lang="es-ES">
                                <a:latin typeface="Cambria Math" panose="02040503050406030204" pitchFamily="18" charset="0"/>
                                <a:sym typeface="Symbol" panose="05050102010706020507" pitchFamily="18" charset="2"/>
                              </a:rPr>
                              <m:t>el</m:t>
                            </m:r>
                          </m:sub>
                        </m:sSub>
                      </m:den>
                    </m:f>
                    <m:sSup>
                      <m:sSupPr>
                        <m:ctrlPr>
                          <a:rPr lang="es-ES" i="1">
                            <a:latin typeface="Cambria Math" panose="02040503050406030204" pitchFamily="18" charset="0"/>
                            <a:sym typeface="Symbol" panose="05050102010706020507" pitchFamily="18" charset="2"/>
                          </a:rPr>
                        </m:ctrlPr>
                      </m:sSupPr>
                      <m:e>
                        <m:r>
                          <a:rPr lang="es-ES" i="1">
                            <a:latin typeface="Cambria Math" panose="02040503050406030204" pitchFamily="18" charset="0"/>
                            <a:sym typeface="Symbol" panose="05050102010706020507" pitchFamily="18" charset="2"/>
                          </a:rPr>
                          <m:t>𝑒</m:t>
                        </m:r>
                      </m:e>
                      <m:sup>
                        <m:r>
                          <a:rPr lang="es-ES" i="1">
                            <a:latin typeface="Cambria Math" panose="02040503050406030204" pitchFamily="18" charset="0"/>
                            <a:sym typeface="Symbol" panose="05050102010706020507" pitchFamily="18" charset="2"/>
                          </a:rPr>
                          <m:t>−</m:t>
                        </m:r>
                        <m:sSup>
                          <m:sSupPr>
                            <m:ctrlPr>
                              <a:rPr lang="es-ES" i="1">
                                <a:latin typeface="Cambria Math" panose="02040503050406030204" pitchFamily="18" charset="0"/>
                                <a:sym typeface="Symbol" panose="05050102010706020507" pitchFamily="18" charset="2"/>
                              </a:rPr>
                            </m:ctrlPr>
                          </m:sSupPr>
                          <m:e>
                            <m:r>
                              <a:rPr lang="es-ES" i="1">
                                <a:latin typeface="Cambria Math" panose="02040503050406030204" pitchFamily="18" charset="0"/>
                                <a:sym typeface="Symbol" panose="05050102010706020507" pitchFamily="18" charset="2"/>
                              </a:rPr>
                              <m:t>𝑈</m:t>
                            </m:r>
                          </m:e>
                          <m:sup>
                            <m:r>
                              <a:rPr lang="es-ES" i="1">
                                <a:latin typeface="Cambria Math" panose="02040503050406030204" pitchFamily="18" charset="0"/>
                                <a:ea typeface="Cambria Math" panose="02040503050406030204" pitchFamily="18" charset="0"/>
                                <a:sym typeface="Symbol" panose="05050102010706020507" pitchFamily="18" charset="2"/>
                              </a:rPr>
                              <m:t>‡</m:t>
                            </m:r>
                          </m:sup>
                        </m:sSup>
                        <m:r>
                          <a:rPr lang="es-ES" i="1">
                            <a:latin typeface="Cambria Math" panose="02040503050406030204" pitchFamily="18" charset="0"/>
                            <a:sym typeface="Symbol" panose="05050102010706020507" pitchFamily="18" charset="2"/>
                          </a:rPr>
                          <m:t>/</m:t>
                        </m:r>
                        <m:r>
                          <a:rPr lang="es-ES" i="1">
                            <a:latin typeface="Cambria Math" panose="02040503050406030204" pitchFamily="18" charset="0"/>
                            <a:sym typeface="Symbol" panose="05050102010706020507" pitchFamily="18" charset="2"/>
                          </a:rPr>
                          <m:t>𝑘𝑇</m:t>
                        </m:r>
                      </m:sup>
                    </m:sSup>
                  </m:oMath>
                </a14:m>
                <a:r>
                  <a:rPr lang="en-US" dirty="0">
                    <a:sym typeface="Symbol" panose="05050102010706020507" pitchFamily="18" charset="2"/>
                  </a:rPr>
                  <a:t>	(43)</a:t>
                </a:r>
              </a:p>
              <a:p>
                <a:pPr>
                  <a:spcBef>
                    <a:spcPts val="1200"/>
                  </a:spcBef>
                  <a:spcAft>
                    <a:spcPts val="1200"/>
                  </a:spcAft>
                </a:pPr>
                <a:r>
                  <a:rPr lang="en-US" dirty="0">
                    <a:sym typeface="Symbol" panose="05050102010706020507" pitchFamily="18" charset="2"/>
                  </a:rPr>
                  <a:t>where</a:t>
                </a:r>
                <a14:m>
                  <m:oMath xmlns:m="http://schemas.openxmlformats.org/officeDocument/2006/math">
                    <m:sSup>
                      <m:sSupPr>
                        <m:ctrlPr>
                          <a:rPr lang="es-ES" i="1">
                            <a:latin typeface="Cambria Math" panose="02040503050406030204" pitchFamily="18" charset="0"/>
                            <a:sym typeface="Symbol" panose="05050102010706020507" pitchFamily="18" charset="2"/>
                          </a:rPr>
                        </m:ctrlPr>
                      </m:sSupPr>
                      <m:e>
                        <m:r>
                          <a:rPr lang="es-ES" b="0" i="1" smtClean="0">
                            <a:latin typeface="Cambria Math" panose="02040503050406030204" pitchFamily="18" charset="0"/>
                            <a:sym typeface="Symbol" panose="05050102010706020507" pitchFamily="18" charset="2"/>
                          </a:rPr>
                          <m:t> </m:t>
                        </m:r>
                        <m:r>
                          <a:rPr lang="es-ES" i="1">
                            <a:latin typeface="Cambria Math" panose="02040503050406030204" pitchFamily="18" charset="0"/>
                            <a:sym typeface="Symbol" panose="05050102010706020507" pitchFamily="18" charset="2"/>
                          </a:rPr>
                          <m:t>𝑈</m:t>
                        </m:r>
                      </m:e>
                      <m:sup>
                        <m:r>
                          <a:rPr lang="es-ES" i="1">
                            <a:latin typeface="Cambria Math" panose="02040503050406030204" pitchFamily="18" charset="0"/>
                            <a:ea typeface="Cambria Math" panose="02040503050406030204" pitchFamily="18" charset="0"/>
                            <a:sym typeface="Symbol" panose="05050102010706020507" pitchFamily="18" charset="2"/>
                          </a:rPr>
                          <m:t>‡</m:t>
                        </m:r>
                      </m:sup>
                    </m:sSup>
                  </m:oMath>
                </a14:m>
                <a:r>
                  <a:rPr lang="en-US" dirty="0">
                    <a:sym typeface="Symbol" panose="05050102010706020507" pitchFamily="18" charset="2"/>
                  </a:rPr>
                  <a:t> is the difference between the electronic energy of the lowest TS conformer and that of the lowest energy reactant conformer. </a:t>
                </a:r>
                <a14:m>
                  <m:oMath xmlns:m="http://schemas.openxmlformats.org/officeDocument/2006/math">
                    <m:sSub>
                      <m:sSubPr>
                        <m:ctrlPr>
                          <a:rPr lang="es-ES" i="1">
                            <a:latin typeface="Cambria Math" panose="02040503050406030204" pitchFamily="18" charset="0"/>
                            <a:sym typeface="Symbol" panose="05050102010706020507" pitchFamily="18" charset="2"/>
                          </a:rPr>
                        </m:ctrlPr>
                      </m:sSubPr>
                      <m:e>
                        <m:r>
                          <m:rPr>
                            <m:sty m:val="p"/>
                          </m:rPr>
                          <a:rPr lang="el-GR" i="1">
                            <a:latin typeface="Cambria Math" panose="02040503050406030204" pitchFamily="18" charset="0"/>
                            <a:ea typeface="Cambria Math" panose="02040503050406030204" pitchFamily="18" charset="0"/>
                            <a:sym typeface="Symbol" panose="05050102010706020507" pitchFamily="18" charset="2"/>
                          </a:rPr>
                          <m:t>Φ</m:t>
                        </m:r>
                      </m:e>
                      <m:sub>
                        <m:r>
                          <m:rPr>
                            <m:sty m:val="p"/>
                          </m:rPr>
                          <a:rPr lang="es-ES">
                            <a:latin typeface="Cambria Math" panose="02040503050406030204" pitchFamily="18" charset="0"/>
                            <a:sym typeface="Symbol" panose="05050102010706020507" pitchFamily="18" charset="2"/>
                          </a:rPr>
                          <m:t>rel</m:t>
                        </m:r>
                      </m:sub>
                    </m:sSub>
                    <m:r>
                      <a:rPr lang="es-ES" i="1">
                        <a:latin typeface="Cambria Math" panose="02040503050406030204" pitchFamily="18" charset="0"/>
                        <a:sym typeface="Symbol" panose="05050102010706020507" pitchFamily="18" charset="2"/>
                      </a:rPr>
                      <m:t> </m:t>
                    </m:r>
                  </m:oMath>
                </a14:m>
                <a:r>
                  <a:rPr lang="en-US" dirty="0">
                    <a:sym typeface="Symbol" panose="05050102010706020507" pitchFamily="18" charset="2"/>
                  </a:rPr>
                  <a:t>is </a:t>
                </a:r>
                <a:r>
                  <a:rPr lang="en-GB" dirty="0"/>
                  <a:t>the partition function for the relative translational motion of reactants (unity for unimolecular reactions). </a:t>
                </a:r>
                <a:r>
                  <a:rPr lang="en-GB" dirty="0">
                    <a:sym typeface="Symbol" panose="05050102010706020507" pitchFamily="18" charset="2"/>
                  </a:rPr>
                  <a:t>It is an alternative way to express the quotient between the translational partition function of reactants and that of the transition state.</a:t>
                </a:r>
              </a:p>
            </p:txBody>
          </p:sp>
        </mc:Choice>
        <mc:Fallback>
          <p:sp>
            <p:nvSpPr>
              <p:cNvPr id="60" name="CuadroTexto 59">
                <a:extLst>
                  <a:ext uri="{FF2B5EF4-FFF2-40B4-BE49-F238E27FC236}">
                    <a16:creationId xmlns:a16="http://schemas.microsoft.com/office/drawing/2014/main" id="{BC771969-4317-4967-8A73-4E2D0D6B3EBC}"/>
                  </a:ext>
                </a:extLst>
              </p:cNvPr>
              <p:cNvSpPr txBox="1">
                <a:spLocks noRot="1" noChangeAspect="1" noMove="1" noResize="1" noEditPoints="1" noAdjustHandles="1" noChangeArrowheads="1" noChangeShapeType="1" noTextEdit="1"/>
              </p:cNvSpPr>
              <p:nvPr/>
            </p:nvSpPr>
            <p:spPr>
              <a:xfrm>
                <a:off x="335202" y="519840"/>
                <a:ext cx="8656804" cy="2891369"/>
              </a:xfrm>
              <a:prstGeom prst="rect">
                <a:avLst/>
              </a:prstGeom>
              <a:blipFill>
                <a:blip r:embed="rId3"/>
                <a:stretch>
                  <a:fillRect l="-634" t="-1053" r="-423" b="-2316"/>
                </a:stretch>
              </a:blipFill>
            </p:spPr>
            <p:txBody>
              <a:bodyPr/>
              <a:lstStyle/>
              <a:p>
                <a:r>
                  <a:rPr lang="es-ES">
                    <a:noFill/>
                  </a:rPr>
                  <a:t> </a:t>
                </a:r>
              </a:p>
            </p:txBody>
          </p:sp>
        </mc:Fallback>
      </mc:AlternateContent>
      <p:sp>
        <p:nvSpPr>
          <p:cNvPr id="2" name="Marcador de número de diapositiva 1">
            <a:extLst>
              <a:ext uri="{FF2B5EF4-FFF2-40B4-BE49-F238E27FC236}">
                <a16:creationId xmlns:a16="http://schemas.microsoft.com/office/drawing/2014/main" id="{1F23FF92-53ED-4F0C-9009-61D72DF78411}"/>
              </a:ext>
            </a:extLst>
          </p:cNvPr>
          <p:cNvSpPr>
            <a:spLocks noGrp="1"/>
          </p:cNvSpPr>
          <p:nvPr>
            <p:ph type="sldNum" sz="quarter" idx="12"/>
          </p:nvPr>
        </p:nvSpPr>
        <p:spPr/>
        <p:txBody>
          <a:bodyPr/>
          <a:lstStyle/>
          <a:p>
            <a:fld id="{DFA4F046-044E-46E9-9F2A-D598350E22B2}" type="slidenum">
              <a:rPr lang="es-ES" smtClean="0"/>
              <a:t>31</a:t>
            </a:fld>
            <a:endParaRPr lang="es-ES"/>
          </a:p>
        </p:txBody>
      </p:sp>
      <mc:AlternateContent xmlns:mc="http://schemas.openxmlformats.org/markup-compatibility/2006" xmlns:a14="http://schemas.microsoft.com/office/drawing/2010/main">
        <mc:Choice Requires="a14">
          <p:sp>
            <p:nvSpPr>
              <p:cNvPr id="3" name="CuadroTexto 2">
                <a:extLst>
                  <a:ext uri="{FF2B5EF4-FFF2-40B4-BE49-F238E27FC236}">
                    <a16:creationId xmlns:a16="http://schemas.microsoft.com/office/drawing/2014/main" id="{189F8A4D-F36D-584A-B5E4-5AFF11B501F3}"/>
                  </a:ext>
                </a:extLst>
              </p:cNvPr>
              <p:cNvSpPr txBox="1"/>
              <p:nvPr/>
            </p:nvSpPr>
            <p:spPr>
              <a:xfrm>
                <a:off x="335202" y="3673643"/>
                <a:ext cx="8656804" cy="2707664"/>
              </a:xfrm>
              <a:prstGeom prst="rect">
                <a:avLst/>
              </a:prstGeom>
              <a:noFill/>
            </p:spPr>
            <p:txBody>
              <a:bodyPr wrap="square" rtlCol="0">
                <a:spAutoFit/>
              </a:bodyPr>
              <a:lstStyle/>
              <a:p>
                <a:pPr>
                  <a:spcBef>
                    <a:spcPts val="1200"/>
                  </a:spcBef>
                  <a:spcAft>
                    <a:spcPts val="1200"/>
                  </a:spcAft>
                </a:pPr>
                <a:r>
                  <a:rPr lang="en-US" dirty="0">
                    <a:sym typeface="Symbol" panose="05050102010706020507" pitchFamily="18" charset="2"/>
                  </a:rPr>
                  <a:t>Alternatively, this MS-TST rate constant may also be written as a sum over all the individual rate constants that form the CRC:</a:t>
                </a:r>
              </a:p>
              <a:p>
                <a:pPr>
                  <a:spcBef>
                    <a:spcPts val="1200"/>
                  </a:spcBef>
                  <a:spcAft>
                    <a:spcPts val="1200"/>
                  </a:spcAft>
                </a:pPr>
                <a:r>
                  <a:rPr lang="en-US" dirty="0">
                    <a:sym typeface="Symbol" panose="05050102010706020507" pitchFamily="18" charset="2"/>
                  </a:rPr>
                  <a:t>	 </a:t>
                </a:r>
                <a14:m>
                  <m:oMath xmlns:m="http://schemas.openxmlformats.org/officeDocument/2006/math">
                    <m:sSup>
                      <m:sSupPr>
                        <m:ctrlPr>
                          <a:rPr lang="en-US" i="1">
                            <a:latin typeface="Cambria Math" panose="02040503050406030204" pitchFamily="18" charset="0"/>
                            <a:sym typeface="Symbol" panose="05050102010706020507" pitchFamily="18" charset="2"/>
                          </a:rPr>
                        </m:ctrlPr>
                      </m:sSupPr>
                      <m:e>
                        <m:r>
                          <a:rPr lang="es-ES" i="1">
                            <a:latin typeface="Cambria Math" panose="02040503050406030204" pitchFamily="18" charset="0"/>
                            <a:sym typeface="Symbol" panose="05050102010706020507" pitchFamily="18" charset="2"/>
                          </a:rPr>
                          <m:t>𝑘</m:t>
                        </m:r>
                      </m:e>
                      <m:sup>
                        <m:r>
                          <m:rPr>
                            <m:sty m:val="p"/>
                          </m:rPr>
                          <a:rPr lang="es-ES">
                            <a:latin typeface="Cambria Math" panose="02040503050406030204" pitchFamily="18" charset="0"/>
                            <a:sym typeface="Symbol" panose="05050102010706020507" pitchFamily="18" charset="2"/>
                          </a:rPr>
                          <m:t>MS</m:t>
                        </m:r>
                        <m:r>
                          <m:rPr>
                            <m:nor/>
                          </m:rPr>
                          <a:rPr lang="en-US"/>
                          <m:t>−</m:t>
                        </m:r>
                        <m:r>
                          <m:rPr>
                            <m:sty m:val="p"/>
                          </m:rPr>
                          <a:rPr lang="es-ES">
                            <a:latin typeface="Cambria Math" panose="02040503050406030204" pitchFamily="18" charset="0"/>
                            <a:sym typeface="Symbol" panose="05050102010706020507" pitchFamily="18" charset="2"/>
                          </a:rPr>
                          <m:t>TST</m:t>
                        </m:r>
                      </m:sup>
                    </m:sSup>
                    <m:r>
                      <a:rPr lang="es-ES" i="1">
                        <a:latin typeface="Cambria Math" panose="02040503050406030204" pitchFamily="18" charset="0"/>
                        <a:sym typeface="Symbol" panose="05050102010706020507" pitchFamily="18" charset="2"/>
                      </a:rPr>
                      <m:t>=</m:t>
                    </m:r>
                    <m:nary>
                      <m:naryPr>
                        <m:chr m:val="∑"/>
                        <m:ctrlPr>
                          <a:rPr lang="es-ES" i="1">
                            <a:latin typeface="Cambria Math" panose="02040503050406030204" pitchFamily="18" charset="0"/>
                            <a:sym typeface="Symbol" panose="05050102010706020507" pitchFamily="18" charset="2"/>
                          </a:rPr>
                        </m:ctrlPr>
                      </m:naryPr>
                      <m:sub>
                        <m:r>
                          <m:rPr>
                            <m:brk m:alnAt="23"/>
                          </m:rPr>
                          <a:rPr lang="es-ES" i="1">
                            <a:latin typeface="Cambria Math" panose="02040503050406030204" pitchFamily="18" charset="0"/>
                            <a:sym typeface="Symbol" panose="05050102010706020507" pitchFamily="18" charset="2"/>
                          </a:rPr>
                          <m:t>𝑖</m:t>
                        </m:r>
                        <m:r>
                          <a:rPr lang="es-ES" i="1">
                            <a:latin typeface="Cambria Math" panose="02040503050406030204" pitchFamily="18" charset="0"/>
                            <a:sym typeface="Symbol" panose="05050102010706020507" pitchFamily="18" charset="2"/>
                          </a:rPr>
                          <m:t>=1</m:t>
                        </m:r>
                      </m:sub>
                      <m:sup>
                        <m:sSup>
                          <m:sSupPr>
                            <m:ctrlPr>
                              <a:rPr lang="es-ES" i="1">
                                <a:latin typeface="Cambria Math" panose="02040503050406030204" pitchFamily="18" charset="0"/>
                                <a:sym typeface="Symbol" panose="05050102010706020507" pitchFamily="18" charset="2"/>
                              </a:rPr>
                            </m:ctrlPr>
                          </m:sSupPr>
                          <m:e>
                            <m:r>
                              <a:rPr lang="es-ES" i="1">
                                <a:latin typeface="Cambria Math" panose="02040503050406030204" pitchFamily="18" charset="0"/>
                                <a:sym typeface="Symbol" panose="05050102010706020507" pitchFamily="18" charset="2"/>
                              </a:rPr>
                              <m:t>𝑛</m:t>
                            </m:r>
                          </m:e>
                          <m:sup>
                            <m:r>
                              <a:rPr lang="es-ES" i="1">
                                <a:latin typeface="Cambria Math" panose="02040503050406030204" pitchFamily="18" charset="0"/>
                                <a:ea typeface="Cambria Math" panose="02040503050406030204" pitchFamily="18" charset="0"/>
                                <a:sym typeface="Symbol" panose="05050102010706020507" pitchFamily="18" charset="2"/>
                              </a:rPr>
                              <m:t>‡</m:t>
                            </m:r>
                          </m:sup>
                        </m:sSup>
                      </m:sup>
                      <m:e>
                        <m:sSubSup>
                          <m:sSubSupPr>
                            <m:ctrlPr>
                              <a:rPr lang="es-ES" i="1">
                                <a:latin typeface="Cambria Math" panose="02040503050406030204" pitchFamily="18" charset="0"/>
                                <a:sym typeface="Symbol" panose="05050102010706020507" pitchFamily="18" charset="2"/>
                              </a:rPr>
                            </m:ctrlPr>
                          </m:sSubSupPr>
                          <m:e>
                            <m:r>
                              <a:rPr lang="es-ES" i="1">
                                <a:latin typeface="Cambria Math" panose="02040503050406030204" pitchFamily="18" charset="0"/>
                                <a:sym typeface="Symbol" panose="05050102010706020507" pitchFamily="18" charset="2"/>
                              </a:rPr>
                              <m:t>𝑚</m:t>
                            </m:r>
                          </m:e>
                          <m:sub>
                            <m:r>
                              <a:rPr lang="es-ES" i="1">
                                <a:latin typeface="Cambria Math" panose="02040503050406030204" pitchFamily="18" charset="0"/>
                                <a:sym typeface="Symbol" panose="05050102010706020507" pitchFamily="18" charset="2"/>
                              </a:rPr>
                              <m:t>𝑖</m:t>
                            </m:r>
                          </m:sub>
                          <m:sup>
                            <m:r>
                              <a:rPr lang="es-ES" i="1">
                                <a:latin typeface="Cambria Math" panose="02040503050406030204" pitchFamily="18" charset="0"/>
                                <a:ea typeface="Cambria Math" panose="02040503050406030204" pitchFamily="18" charset="0"/>
                                <a:sym typeface="Symbol" panose="05050102010706020507" pitchFamily="18" charset="2"/>
                              </a:rPr>
                              <m:t>‡</m:t>
                            </m:r>
                          </m:sup>
                        </m:sSubSup>
                        <m:sSubSup>
                          <m:sSubSupPr>
                            <m:ctrlPr>
                              <a:rPr lang="es-ES" i="1">
                                <a:latin typeface="Cambria Math" panose="02040503050406030204" pitchFamily="18" charset="0"/>
                                <a:sym typeface="Symbol" panose="05050102010706020507" pitchFamily="18" charset="2"/>
                              </a:rPr>
                            </m:ctrlPr>
                          </m:sSubSupPr>
                          <m:e>
                            <m:r>
                              <a:rPr lang="es-ES" i="1">
                                <a:latin typeface="Cambria Math" panose="02040503050406030204" pitchFamily="18" charset="0"/>
                                <a:sym typeface="Symbol" panose="05050102010706020507" pitchFamily="18" charset="2"/>
                              </a:rPr>
                              <m:t>𝑘</m:t>
                            </m:r>
                          </m:e>
                          <m:sub>
                            <m:r>
                              <a:rPr lang="es-ES" i="1">
                                <a:latin typeface="Cambria Math" panose="02040503050406030204" pitchFamily="18" charset="0"/>
                                <a:sym typeface="Symbol" panose="05050102010706020507" pitchFamily="18" charset="2"/>
                              </a:rPr>
                              <m:t>𝑖</m:t>
                            </m:r>
                          </m:sub>
                          <m:sup>
                            <m:r>
                              <m:rPr>
                                <m:sty m:val="p"/>
                              </m:rPr>
                              <a:rPr lang="es-ES">
                                <a:latin typeface="Cambria Math" panose="02040503050406030204" pitchFamily="18" charset="0"/>
                                <a:sym typeface="Symbol" panose="05050102010706020507" pitchFamily="18" charset="2"/>
                              </a:rPr>
                              <m:t>TST</m:t>
                            </m:r>
                          </m:sup>
                        </m:sSubSup>
                      </m:e>
                    </m:nary>
                  </m:oMath>
                </a14:m>
                <a:r>
                  <a:rPr lang="en-US" dirty="0">
                    <a:sym typeface="Symbol" panose="05050102010706020507" pitchFamily="18" charset="2"/>
                  </a:rPr>
                  <a:t>					(44)</a:t>
                </a:r>
              </a:p>
              <a:p>
                <a:pPr>
                  <a:spcBef>
                    <a:spcPts val="1200"/>
                  </a:spcBef>
                  <a:spcAft>
                    <a:spcPts val="1200"/>
                  </a:spcAft>
                </a:pPr>
                <a:r>
                  <a:rPr lang="en-US" dirty="0">
                    <a:sym typeface="Symbol" panose="05050102010706020507" pitchFamily="18" charset="2"/>
                  </a:rPr>
                  <a:t>where</a:t>
                </a:r>
              </a:p>
              <a:p>
                <a:pPr>
                  <a:spcBef>
                    <a:spcPts val="1200"/>
                  </a:spcBef>
                  <a:spcAft>
                    <a:spcPts val="1200"/>
                  </a:spcAft>
                </a:pPr>
                <a:r>
                  <a:rPr lang="en-US" dirty="0">
                    <a:sym typeface="Symbol" panose="05050102010706020507" pitchFamily="18" charset="2"/>
                  </a:rPr>
                  <a:t>	 </a:t>
                </a:r>
                <a14:m>
                  <m:oMath xmlns:m="http://schemas.openxmlformats.org/officeDocument/2006/math">
                    <m:sSubSup>
                      <m:sSubSupPr>
                        <m:ctrlPr>
                          <a:rPr lang="en-US" i="1">
                            <a:latin typeface="Cambria Math" panose="02040503050406030204" pitchFamily="18" charset="0"/>
                            <a:sym typeface="Symbol" panose="05050102010706020507" pitchFamily="18" charset="2"/>
                          </a:rPr>
                        </m:ctrlPr>
                      </m:sSubSupPr>
                      <m:e>
                        <m:r>
                          <a:rPr lang="es-ES" i="1">
                            <a:latin typeface="Cambria Math" panose="02040503050406030204" pitchFamily="18" charset="0"/>
                            <a:sym typeface="Symbol" panose="05050102010706020507" pitchFamily="18" charset="2"/>
                          </a:rPr>
                          <m:t>𝑘</m:t>
                        </m:r>
                      </m:e>
                      <m:sub>
                        <m:r>
                          <a:rPr lang="es-ES" i="1">
                            <a:latin typeface="Cambria Math" panose="02040503050406030204" pitchFamily="18" charset="0"/>
                            <a:sym typeface="Symbol" panose="05050102010706020507" pitchFamily="18" charset="2"/>
                          </a:rPr>
                          <m:t>𝑖</m:t>
                        </m:r>
                      </m:sub>
                      <m:sup>
                        <m:r>
                          <m:rPr>
                            <m:sty m:val="p"/>
                          </m:rPr>
                          <a:rPr lang="es-ES">
                            <a:latin typeface="Cambria Math" panose="02040503050406030204" pitchFamily="18" charset="0"/>
                            <a:sym typeface="Symbol" panose="05050102010706020507" pitchFamily="18" charset="2"/>
                          </a:rPr>
                          <m:t>TST</m:t>
                        </m:r>
                      </m:sup>
                    </m:sSubSup>
                    <m:r>
                      <a:rPr lang="es-ES" i="1">
                        <a:latin typeface="Cambria Math" panose="02040503050406030204" pitchFamily="18" charset="0"/>
                        <a:sym typeface="Symbol" panose="05050102010706020507" pitchFamily="18" charset="2"/>
                      </a:rPr>
                      <m:t>=</m:t>
                    </m:r>
                    <m:r>
                      <a:rPr lang="es-ES" i="1">
                        <a:latin typeface="Cambria Math" panose="02040503050406030204" pitchFamily="18" charset="0"/>
                        <a:sym typeface="Symbol" panose="05050102010706020507" pitchFamily="18" charset="2"/>
                      </a:rPr>
                      <m:t>𝐵</m:t>
                    </m:r>
                    <m:f>
                      <m:fPr>
                        <m:ctrlPr>
                          <a:rPr lang="es-ES" i="1">
                            <a:latin typeface="Cambria Math" panose="02040503050406030204" pitchFamily="18" charset="0"/>
                            <a:sym typeface="Symbol" panose="05050102010706020507" pitchFamily="18" charset="2"/>
                          </a:rPr>
                        </m:ctrlPr>
                      </m:fPr>
                      <m:num>
                        <m:sSubSup>
                          <m:sSubSupPr>
                            <m:ctrlPr>
                              <a:rPr lang="es-ES" i="1">
                                <a:latin typeface="Cambria Math" panose="02040503050406030204" pitchFamily="18" charset="0"/>
                                <a:sym typeface="Symbol" panose="05050102010706020507" pitchFamily="18" charset="2"/>
                              </a:rPr>
                            </m:ctrlPr>
                          </m:sSubSupPr>
                          <m:e>
                            <m:r>
                              <a:rPr lang="es-ES" i="1">
                                <a:latin typeface="Cambria Math" panose="02040503050406030204" pitchFamily="18" charset="0"/>
                                <a:sym typeface="Symbol" panose="05050102010706020507" pitchFamily="18" charset="2"/>
                              </a:rPr>
                              <m:t>𝑞</m:t>
                            </m:r>
                          </m:e>
                          <m:sub>
                            <m:r>
                              <a:rPr lang="es-ES" i="1">
                                <a:latin typeface="Cambria Math" panose="02040503050406030204" pitchFamily="18" charset="0"/>
                                <a:sym typeface="Symbol" panose="05050102010706020507" pitchFamily="18" charset="2"/>
                              </a:rPr>
                              <m:t>𝑖</m:t>
                            </m:r>
                          </m:sub>
                          <m:sup>
                            <m:r>
                              <m:rPr>
                                <m:sty m:val="p"/>
                              </m:rPr>
                              <a:rPr lang="es-ES">
                                <a:latin typeface="Cambria Math" panose="02040503050406030204" pitchFamily="18" charset="0"/>
                                <a:sym typeface="Symbol" panose="05050102010706020507" pitchFamily="18" charset="2"/>
                              </a:rPr>
                              <m:t>RRHO</m:t>
                            </m:r>
                            <m:r>
                              <a:rPr lang="es-ES">
                                <a:latin typeface="Cambria Math" panose="02040503050406030204" pitchFamily="18" charset="0"/>
                                <a:sym typeface="Symbol" panose="05050102010706020507" pitchFamily="18" charset="2"/>
                              </a:rPr>
                              <m:t>,</m:t>
                            </m:r>
                            <m:r>
                              <a:rPr lang="es-ES" i="1">
                                <a:latin typeface="Cambria Math" panose="02040503050406030204" pitchFamily="18" charset="0"/>
                                <a:ea typeface="Cambria Math" panose="02040503050406030204" pitchFamily="18" charset="0"/>
                                <a:sym typeface="Symbol" panose="05050102010706020507" pitchFamily="18" charset="2"/>
                              </a:rPr>
                              <m:t>‡</m:t>
                            </m:r>
                          </m:sup>
                        </m:sSubSup>
                      </m:num>
                      <m:den>
                        <m:sSup>
                          <m:sSupPr>
                            <m:ctrlPr>
                              <a:rPr lang="es-ES" i="1">
                                <a:latin typeface="Cambria Math" panose="02040503050406030204" pitchFamily="18" charset="0"/>
                                <a:sym typeface="Symbol" panose="05050102010706020507" pitchFamily="18" charset="2"/>
                              </a:rPr>
                            </m:ctrlPr>
                          </m:sSupPr>
                          <m:e>
                            <m:r>
                              <a:rPr lang="es-ES" i="1">
                                <a:latin typeface="Cambria Math" panose="02040503050406030204" pitchFamily="18" charset="0"/>
                                <a:sym typeface="Symbol" panose="05050102010706020507" pitchFamily="18" charset="2"/>
                              </a:rPr>
                              <m:t>𝑞</m:t>
                            </m:r>
                          </m:e>
                          <m:sup>
                            <m:r>
                              <m:rPr>
                                <m:sty m:val="p"/>
                              </m:rPr>
                              <a:rPr lang="es-ES">
                                <a:latin typeface="Cambria Math" panose="02040503050406030204" pitchFamily="18" charset="0"/>
                                <a:sym typeface="Symbol" panose="05050102010706020507" pitchFamily="18" charset="2"/>
                              </a:rPr>
                              <m:t>MS</m:t>
                            </m:r>
                            <m:r>
                              <m:rPr>
                                <m:nor/>
                              </m:rPr>
                              <a:rPr lang="en-US"/>
                              <m:t>−</m:t>
                            </m:r>
                            <m:r>
                              <m:rPr>
                                <m:sty m:val="p"/>
                              </m:rPr>
                              <a:rPr lang="es-ES">
                                <a:latin typeface="Cambria Math" panose="02040503050406030204" pitchFamily="18" charset="0"/>
                                <a:sym typeface="Symbol" panose="05050102010706020507" pitchFamily="18" charset="2"/>
                              </a:rPr>
                              <m:t>HO</m:t>
                            </m:r>
                          </m:sup>
                        </m:sSup>
                      </m:den>
                    </m:f>
                  </m:oMath>
                </a14:m>
                <a:r>
                  <a:rPr lang="en-US" dirty="0">
                    <a:sym typeface="Symbol" panose="05050102010706020507" pitchFamily="18" charset="2"/>
                  </a:rPr>
                  <a:t>						(45)</a:t>
                </a:r>
                <a:endParaRPr lang="en-GB" dirty="0"/>
              </a:p>
            </p:txBody>
          </p:sp>
        </mc:Choice>
        <mc:Fallback xmlns="">
          <p:sp>
            <p:nvSpPr>
              <p:cNvPr id="3" name="CuadroTexto 2">
                <a:extLst>
                  <a:ext uri="{FF2B5EF4-FFF2-40B4-BE49-F238E27FC236}">
                    <a16:creationId xmlns:a16="http://schemas.microsoft.com/office/drawing/2014/main" id="{189F8A4D-F36D-584A-B5E4-5AFF11B501F3}"/>
                  </a:ext>
                </a:extLst>
              </p:cNvPr>
              <p:cNvSpPr txBox="1">
                <a:spLocks noRot="1" noChangeAspect="1" noMove="1" noResize="1" noEditPoints="1" noAdjustHandles="1" noChangeArrowheads="1" noChangeShapeType="1" noTextEdit="1"/>
              </p:cNvSpPr>
              <p:nvPr/>
            </p:nvSpPr>
            <p:spPr>
              <a:xfrm>
                <a:off x="335202" y="3673643"/>
                <a:ext cx="8656804" cy="2707664"/>
              </a:xfrm>
              <a:prstGeom prst="rect">
                <a:avLst/>
              </a:prstGeom>
              <a:blipFill>
                <a:blip r:embed="rId4"/>
                <a:stretch>
                  <a:fillRect l="-439" t="-467" r="-586"/>
                </a:stretch>
              </a:blipFill>
            </p:spPr>
            <p:txBody>
              <a:bodyPr/>
              <a:lstStyle/>
              <a:p>
                <a:r>
                  <a:rPr lang="en-GB">
                    <a:noFill/>
                  </a:rPr>
                  <a:t> </a:t>
                </a:r>
              </a:p>
            </p:txBody>
          </p:sp>
        </mc:Fallback>
      </mc:AlternateContent>
      <p:sp>
        <p:nvSpPr>
          <p:cNvPr id="7" name="CuadroTexto 6">
            <a:extLst>
              <a:ext uri="{FF2B5EF4-FFF2-40B4-BE49-F238E27FC236}">
                <a16:creationId xmlns:a16="http://schemas.microsoft.com/office/drawing/2014/main" id="{3D5A9F27-986A-40FC-B4D2-2EDDF8542C68}"/>
              </a:ext>
            </a:extLst>
          </p:cNvPr>
          <p:cNvSpPr txBox="1"/>
          <p:nvPr/>
        </p:nvSpPr>
        <p:spPr>
          <a:xfrm>
            <a:off x="0" y="6585789"/>
            <a:ext cx="9144000" cy="276999"/>
          </a:xfrm>
          <a:prstGeom prst="rect">
            <a:avLst/>
          </a:prstGeom>
          <a:solidFill>
            <a:schemeClr val="accent2"/>
          </a:solidFill>
        </p:spPr>
        <p:txBody>
          <a:bodyPr wrap="square" rtlCol="0">
            <a:spAutoFit/>
          </a:bodyPr>
          <a:lstStyle/>
          <a:p>
            <a:r>
              <a:rPr lang="es-ES" sz="1200" b="1" dirty="0">
                <a:solidFill>
                  <a:schemeClr val="bg1"/>
                </a:solidFill>
              </a:rPr>
              <a:t>(</a:t>
            </a:r>
            <a:r>
              <a:rPr lang="es-ES" sz="1200" b="1" dirty="0" err="1">
                <a:solidFill>
                  <a:schemeClr val="bg1"/>
                </a:solidFill>
              </a:rPr>
              <a:t>Statistical</a:t>
            </a:r>
            <a:r>
              <a:rPr lang="es-ES" sz="1200" b="1" dirty="0">
                <a:solidFill>
                  <a:schemeClr val="bg1"/>
                </a:solidFill>
              </a:rPr>
              <a:t>) </a:t>
            </a:r>
            <a:r>
              <a:rPr lang="es-ES" sz="1200" b="1" dirty="0" err="1">
                <a:solidFill>
                  <a:schemeClr val="bg1"/>
                </a:solidFill>
              </a:rPr>
              <a:t>Reaction</a:t>
            </a:r>
            <a:r>
              <a:rPr lang="es-ES" sz="1200" b="1" dirty="0">
                <a:solidFill>
                  <a:schemeClr val="bg1"/>
                </a:solidFill>
              </a:rPr>
              <a:t> </a:t>
            </a:r>
            <a:r>
              <a:rPr lang="es-ES" sz="1200" b="1" dirty="0" err="1">
                <a:solidFill>
                  <a:schemeClr val="bg1"/>
                </a:solidFill>
              </a:rPr>
              <a:t>Rate</a:t>
            </a:r>
            <a:r>
              <a:rPr lang="es-ES" sz="1200" b="1" dirty="0">
                <a:solidFill>
                  <a:schemeClr val="bg1"/>
                </a:solidFill>
              </a:rPr>
              <a:t> </a:t>
            </a:r>
            <a:r>
              <a:rPr lang="es-ES" sz="1200" b="1" dirty="0" err="1">
                <a:solidFill>
                  <a:schemeClr val="bg1"/>
                </a:solidFill>
              </a:rPr>
              <a:t>Theories</a:t>
            </a:r>
            <a:endParaRPr lang="es-ES" sz="1200" b="1" dirty="0">
              <a:solidFill>
                <a:schemeClr val="bg1"/>
              </a:solidFill>
            </a:endParaRPr>
          </a:p>
        </p:txBody>
      </p:sp>
    </p:spTree>
    <p:extLst>
      <p:ext uri="{BB962C8B-B14F-4D97-AF65-F5344CB8AC3E}">
        <p14:creationId xmlns:p14="http://schemas.microsoft.com/office/powerpoint/2010/main" val="3557499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Box 64">
            <a:extLst>
              <a:ext uri="{FF2B5EF4-FFF2-40B4-BE49-F238E27FC236}">
                <a16:creationId xmlns:a16="http://schemas.microsoft.com/office/drawing/2014/main" id="{1ABFF68C-D3FA-488D-922A-B540A90C4EA7}"/>
              </a:ext>
            </a:extLst>
          </p:cNvPr>
          <p:cNvSpPr txBox="1">
            <a:spLocks noChangeArrowheads="1"/>
          </p:cNvSpPr>
          <p:nvPr/>
        </p:nvSpPr>
        <p:spPr bwMode="auto">
          <a:xfrm>
            <a:off x="-1" y="0"/>
            <a:ext cx="9143999" cy="369332"/>
          </a:xfrm>
          <a:prstGeom prst="rect">
            <a:avLst/>
          </a:prstGeom>
          <a:solidFill>
            <a:schemeClr val="bg2"/>
          </a:solidFill>
          <a:ln w="9525">
            <a:noFill/>
            <a:miter lim="800000"/>
            <a:headEnd/>
            <a:tailEnd/>
          </a:ln>
        </p:spPr>
        <p:txBody>
          <a:bodyPr wrap="square">
            <a:spAutoFit/>
          </a:bodyPr>
          <a:lstStyle/>
          <a:p>
            <a:r>
              <a:rPr lang="en-US" b="1">
                <a:solidFill>
                  <a:schemeClr val="accent2"/>
                </a:solidFill>
                <a:latin typeface="Verdana" pitchFamily="34" charset="0"/>
              </a:rPr>
              <a:t>Improvements and Extensions 		</a:t>
            </a:r>
            <a:r>
              <a:rPr lang="en-GB" b="1">
                <a:solidFill>
                  <a:srgbClr val="002060"/>
                </a:solidFill>
                <a:sym typeface="Symbol" panose="05050102010706020507" pitchFamily="18" charset="2"/>
              </a:rPr>
              <a:t>Reactions with Several Conformers</a:t>
            </a:r>
            <a:endParaRPr lang="en-US" b="1" baseline="30000">
              <a:solidFill>
                <a:schemeClr val="accent2"/>
              </a:solidFill>
              <a:latin typeface="Verdana" pitchFamily="34" charset="0"/>
            </a:endParaRPr>
          </a:p>
        </p:txBody>
      </p:sp>
      <p:sp>
        <p:nvSpPr>
          <p:cNvPr id="2" name="Marcador de número de diapositiva 1">
            <a:extLst>
              <a:ext uri="{FF2B5EF4-FFF2-40B4-BE49-F238E27FC236}">
                <a16:creationId xmlns:a16="http://schemas.microsoft.com/office/drawing/2014/main" id="{0F8CEE77-4A75-4167-B5F8-FE09D620CED0}"/>
              </a:ext>
            </a:extLst>
          </p:cNvPr>
          <p:cNvSpPr>
            <a:spLocks noGrp="1"/>
          </p:cNvSpPr>
          <p:nvPr>
            <p:ph type="sldNum" sz="quarter" idx="12"/>
          </p:nvPr>
        </p:nvSpPr>
        <p:spPr/>
        <p:txBody>
          <a:bodyPr/>
          <a:lstStyle/>
          <a:p>
            <a:fld id="{DFA4F046-044E-46E9-9F2A-D598350E22B2}" type="slidenum">
              <a:rPr lang="es-ES" smtClean="0"/>
              <a:t>32</a:t>
            </a:fld>
            <a:endParaRPr lang="es-ES"/>
          </a:p>
        </p:txBody>
      </p:sp>
      <p:sp>
        <p:nvSpPr>
          <p:cNvPr id="7" name="CuadroTexto 6">
            <a:extLst>
              <a:ext uri="{FF2B5EF4-FFF2-40B4-BE49-F238E27FC236}">
                <a16:creationId xmlns:a16="http://schemas.microsoft.com/office/drawing/2014/main" id="{1485CE67-B06B-4AF5-9386-A39A5D9B7A2A}"/>
              </a:ext>
            </a:extLst>
          </p:cNvPr>
          <p:cNvSpPr txBox="1"/>
          <p:nvPr/>
        </p:nvSpPr>
        <p:spPr>
          <a:xfrm>
            <a:off x="335202" y="519840"/>
            <a:ext cx="8656804" cy="369332"/>
          </a:xfrm>
          <a:prstGeom prst="rect">
            <a:avLst/>
          </a:prstGeom>
          <a:noFill/>
        </p:spPr>
        <p:txBody>
          <a:bodyPr wrap="square" rtlCol="0">
            <a:spAutoFit/>
          </a:bodyPr>
          <a:lstStyle/>
          <a:p>
            <a:pPr>
              <a:spcBef>
                <a:spcPts val="600"/>
              </a:spcBef>
              <a:spcAft>
                <a:spcPts val="1200"/>
              </a:spcAft>
            </a:pPr>
            <a:r>
              <a:rPr lang="en-GB" b="1" dirty="0" err="1">
                <a:solidFill>
                  <a:srgbClr val="002060"/>
                </a:solidFill>
                <a:sym typeface="Symbol" panose="05050102010706020507" pitchFamily="18" charset="2"/>
              </a:rPr>
              <a:t>Multistructural</a:t>
            </a:r>
            <a:r>
              <a:rPr lang="en-GB" b="1" dirty="0">
                <a:solidFill>
                  <a:srgbClr val="002060"/>
                </a:solidFill>
                <a:sym typeface="Symbol" panose="05050102010706020507" pitchFamily="18" charset="2"/>
              </a:rPr>
              <a:t> (MS) and Multipath (MP) extensions in VTST</a:t>
            </a:r>
            <a:endParaRPr lang="en-GB" b="1" baseline="30000" dirty="0">
              <a:solidFill>
                <a:srgbClr val="002060"/>
              </a:solidFill>
              <a:sym typeface="Symbol" panose="05050102010706020507" pitchFamily="18" charset="2"/>
            </a:endParaRPr>
          </a:p>
        </p:txBody>
      </p:sp>
      <p:sp>
        <p:nvSpPr>
          <p:cNvPr id="6" name="CuadroTexto 5">
            <a:extLst>
              <a:ext uri="{FF2B5EF4-FFF2-40B4-BE49-F238E27FC236}">
                <a16:creationId xmlns:a16="http://schemas.microsoft.com/office/drawing/2014/main" id="{3A0C0FC9-D9A9-E548-B90C-AAB4B1ECC311}"/>
              </a:ext>
            </a:extLst>
          </p:cNvPr>
          <p:cNvSpPr txBox="1"/>
          <p:nvPr/>
        </p:nvSpPr>
        <p:spPr>
          <a:xfrm>
            <a:off x="351244" y="6028520"/>
            <a:ext cx="6134564" cy="307777"/>
          </a:xfrm>
          <a:prstGeom prst="rect">
            <a:avLst/>
          </a:prstGeom>
          <a:noFill/>
        </p:spPr>
        <p:txBody>
          <a:bodyPr wrap="none" rtlCol="0">
            <a:spAutoFit/>
          </a:bodyPr>
          <a:lstStyle/>
          <a:p>
            <a:pPr marL="342900" indent="-342900">
              <a:buFont typeface="+mj-lt"/>
              <a:buAutoNum type="arabicPeriod"/>
            </a:pPr>
            <a:r>
              <a:rPr lang="es-ES_tradnl" sz="1400" dirty="0" err="1"/>
              <a:t>For</a:t>
            </a:r>
            <a:r>
              <a:rPr lang="es-ES_tradnl" sz="1400" dirty="0"/>
              <a:t> more </a:t>
            </a:r>
            <a:r>
              <a:rPr lang="es-ES_tradnl" sz="1400" dirty="0" err="1"/>
              <a:t>details</a:t>
            </a:r>
            <a:r>
              <a:rPr lang="es-ES_tradnl" sz="1400" dirty="0"/>
              <a:t>, </a:t>
            </a:r>
            <a:r>
              <a:rPr lang="es-ES_tradnl" sz="1400" dirty="0" err="1"/>
              <a:t>see</a:t>
            </a:r>
            <a:r>
              <a:rPr lang="es-ES_tradnl" sz="1400" dirty="0"/>
              <a:t> Ferro-Costas et al., </a:t>
            </a:r>
            <a:r>
              <a:rPr lang="es-ES_tradnl" sz="1400" i="1" dirty="0"/>
              <a:t>J. </a:t>
            </a:r>
            <a:r>
              <a:rPr lang="es-ES_tradnl" sz="1400" i="1" dirty="0" err="1"/>
              <a:t>Phys</a:t>
            </a:r>
            <a:r>
              <a:rPr lang="es-ES_tradnl" sz="1400" i="1" dirty="0"/>
              <a:t>. </a:t>
            </a:r>
            <a:r>
              <a:rPr lang="es-ES_tradnl" sz="1400" i="1" dirty="0" err="1"/>
              <a:t>Chem</a:t>
            </a:r>
            <a:r>
              <a:rPr lang="es-ES_tradnl" sz="1400" i="1" dirty="0"/>
              <a:t>. A 122</a:t>
            </a:r>
            <a:r>
              <a:rPr lang="es-ES_tradnl" sz="1400" dirty="0"/>
              <a:t>, 4790 (2018).</a:t>
            </a:r>
          </a:p>
        </p:txBody>
      </p:sp>
      <mc:AlternateContent xmlns:mc="http://schemas.openxmlformats.org/markup-compatibility/2006" xmlns:a14="http://schemas.microsoft.com/office/drawing/2010/main">
        <mc:Choice Requires="a14">
          <p:sp>
            <p:nvSpPr>
              <p:cNvPr id="9" name="CuadroTexto 8">
                <a:extLst>
                  <a:ext uri="{FF2B5EF4-FFF2-40B4-BE49-F238E27FC236}">
                    <a16:creationId xmlns:a16="http://schemas.microsoft.com/office/drawing/2014/main" id="{ADAA7A71-050A-2F4E-94A2-37BBEB18458E}"/>
                  </a:ext>
                </a:extLst>
              </p:cNvPr>
              <p:cNvSpPr txBox="1"/>
              <p:nvPr/>
            </p:nvSpPr>
            <p:spPr>
              <a:xfrm>
                <a:off x="335202" y="519840"/>
                <a:ext cx="8656804" cy="2769604"/>
              </a:xfrm>
              <a:prstGeom prst="rect">
                <a:avLst/>
              </a:prstGeom>
              <a:noFill/>
            </p:spPr>
            <p:txBody>
              <a:bodyPr wrap="square" rtlCol="0">
                <a:spAutoFit/>
              </a:bodyPr>
              <a:lstStyle/>
              <a:p>
                <a:pPr>
                  <a:spcBef>
                    <a:spcPts val="600"/>
                  </a:spcBef>
                  <a:spcAft>
                    <a:spcPts val="1200"/>
                  </a:spcAft>
                </a:pPr>
                <a:endParaRPr lang="en-GB" b="1" baseline="30000" dirty="0">
                  <a:solidFill>
                    <a:srgbClr val="002060"/>
                  </a:solidFill>
                  <a:sym typeface="Symbol" panose="05050102010706020507" pitchFamily="18" charset="2"/>
                </a:endParaRPr>
              </a:p>
              <a:p>
                <a:pPr>
                  <a:spcBef>
                    <a:spcPts val="1200"/>
                  </a:spcBef>
                  <a:spcAft>
                    <a:spcPts val="1200"/>
                  </a:spcAft>
                </a:pPr>
                <a:r>
                  <a:rPr lang="en-GB" dirty="0">
                    <a:sym typeface="Symbol" panose="05050102010706020507" pitchFamily="18" charset="2"/>
                  </a:rPr>
                  <a:t>The above may be extended to VTST, by including tunnelling and variational effects:</a:t>
                </a:r>
              </a:p>
              <a:p>
                <a:pPr>
                  <a:spcBef>
                    <a:spcPts val="1200"/>
                  </a:spcBef>
                  <a:spcAft>
                    <a:spcPts val="1200"/>
                  </a:spcAft>
                </a:pPr>
                <a:r>
                  <a:rPr lang="en-GB" dirty="0">
                    <a:sym typeface="Symbol" panose="05050102010706020507" pitchFamily="18" charset="2"/>
                  </a:rPr>
                  <a:t>	</a:t>
                </a:r>
                <a:r>
                  <a:rPr lang="en-US" dirty="0">
                    <a:sym typeface="Symbol" panose="05050102010706020507" pitchFamily="18" charset="2"/>
                  </a:rPr>
                  <a:t> </a:t>
                </a:r>
                <a14:m>
                  <m:oMath xmlns:m="http://schemas.openxmlformats.org/officeDocument/2006/math">
                    <m:sSup>
                      <m:sSupPr>
                        <m:ctrlPr>
                          <a:rPr lang="en-US" i="1">
                            <a:latin typeface="Cambria Math" panose="02040503050406030204" pitchFamily="18" charset="0"/>
                            <a:sym typeface="Symbol" panose="05050102010706020507" pitchFamily="18" charset="2"/>
                          </a:rPr>
                        </m:ctrlPr>
                      </m:sSupPr>
                      <m:e>
                        <m:r>
                          <a:rPr lang="es-ES" i="1">
                            <a:latin typeface="Cambria Math" panose="02040503050406030204" pitchFamily="18" charset="0"/>
                            <a:sym typeface="Symbol" panose="05050102010706020507" pitchFamily="18" charset="2"/>
                          </a:rPr>
                          <m:t>𝑘</m:t>
                        </m:r>
                      </m:e>
                      <m:sup>
                        <m:r>
                          <m:rPr>
                            <m:sty m:val="p"/>
                          </m:rPr>
                          <a:rPr lang="es-ES" b="0" i="0" smtClean="0">
                            <a:latin typeface="Cambria Math" panose="02040503050406030204" pitchFamily="18" charset="0"/>
                            <a:sym typeface="Symbol" panose="05050102010706020507" pitchFamily="18" charset="2"/>
                          </a:rPr>
                          <m:t>MP</m:t>
                        </m:r>
                        <m:r>
                          <m:rPr>
                            <m:nor/>
                          </m:rPr>
                          <a:rPr lang="en-US"/>
                          <m:t>−</m:t>
                        </m:r>
                        <m:r>
                          <m:rPr>
                            <m:sty m:val="p"/>
                          </m:rPr>
                          <a:rPr lang="es-ES" b="0" i="0" smtClean="0">
                            <a:latin typeface="Cambria Math" panose="02040503050406030204" pitchFamily="18" charset="0"/>
                            <a:sym typeface="Symbol" panose="05050102010706020507" pitchFamily="18" charset="2"/>
                          </a:rPr>
                          <m:t>CVT</m:t>
                        </m:r>
                        <m:r>
                          <a:rPr lang="es-ES" b="0" i="0" smtClean="0">
                            <a:latin typeface="Cambria Math" panose="02040503050406030204" pitchFamily="18" charset="0"/>
                            <a:sym typeface="Symbol" panose="05050102010706020507" pitchFamily="18" charset="2"/>
                          </a:rPr>
                          <m:t>/</m:t>
                        </m:r>
                        <m:r>
                          <m:rPr>
                            <m:sty m:val="p"/>
                          </m:rPr>
                          <a:rPr lang="es-ES" b="0" i="0" smtClean="0">
                            <a:latin typeface="Cambria Math" panose="02040503050406030204" pitchFamily="18" charset="0"/>
                            <a:sym typeface="Symbol" panose="05050102010706020507" pitchFamily="18" charset="2"/>
                          </a:rPr>
                          <m:t>X</m:t>
                        </m:r>
                      </m:sup>
                    </m:sSup>
                    <m:r>
                      <a:rPr lang="es-ES" i="1">
                        <a:latin typeface="Cambria Math" panose="02040503050406030204" pitchFamily="18" charset="0"/>
                        <a:sym typeface="Symbol" panose="05050102010706020507" pitchFamily="18" charset="2"/>
                      </a:rPr>
                      <m:t>=</m:t>
                    </m:r>
                    <m:nary>
                      <m:naryPr>
                        <m:chr m:val="∑"/>
                        <m:ctrlPr>
                          <a:rPr lang="es-ES" i="1">
                            <a:latin typeface="Cambria Math" panose="02040503050406030204" pitchFamily="18" charset="0"/>
                            <a:sym typeface="Symbol" panose="05050102010706020507" pitchFamily="18" charset="2"/>
                          </a:rPr>
                        </m:ctrlPr>
                      </m:naryPr>
                      <m:sub>
                        <m:r>
                          <m:rPr>
                            <m:brk m:alnAt="23"/>
                          </m:rPr>
                          <a:rPr lang="es-ES" i="1">
                            <a:latin typeface="Cambria Math" panose="02040503050406030204" pitchFamily="18" charset="0"/>
                            <a:sym typeface="Symbol" panose="05050102010706020507" pitchFamily="18" charset="2"/>
                          </a:rPr>
                          <m:t>𝑖</m:t>
                        </m:r>
                        <m:r>
                          <a:rPr lang="es-ES" i="1">
                            <a:latin typeface="Cambria Math" panose="02040503050406030204" pitchFamily="18" charset="0"/>
                            <a:sym typeface="Symbol" panose="05050102010706020507" pitchFamily="18" charset="2"/>
                          </a:rPr>
                          <m:t>=1</m:t>
                        </m:r>
                      </m:sub>
                      <m:sup>
                        <m:sSup>
                          <m:sSupPr>
                            <m:ctrlPr>
                              <a:rPr lang="es-ES" i="1">
                                <a:latin typeface="Cambria Math" panose="02040503050406030204" pitchFamily="18" charset="0"/>
                                <a:sym typeface="Symbol" panose="05050102010706020507" pitchFamily="18" charset="2"/>
                              </a:rPr>
                            </m:ctrlPr>
                          </m:sSupPr>
                          <m:e>
                            <m:r>
                              <a:rPr lang="es-ES" i="1">
                                <a:latin typeface="Cambria Math" panose="02040503050406030204" pitchFamily="18" charset="0"/>
                                <a:sym typeface="Symbol" panose="05050102010706020507" pitchFamily="18" charset="2"/>
                              </a:rPr>
                              <m:t>𝑛</m:t>
                            </m:r>
                          </m:e>
                          <m:sup>
                            <m:r>
                              <a:rPr lang="es-ES" i="1">
                                <a:latin typeface="Cambria Math" panose="02040503050406030204" pitchFamily="18" charset="0"/>
                                <a:ea typeface="Cambria Math" panose="02040503050406030204" pitchFamily="18" charset="0"/>
                                <a:sym typeface="Symbol" panose="05050102010706020507" pitchFamily="18" charset="2"/>
                              </a:rPr>
                              <m:t>‡</m:t>
                            </m:r>
                          </m:sup>
                        </m:sSup>
                      </m:sup>
                      <m:e>
                        <m:sSubSup>
                          <m:sSubSupPr>
                            <m:ctrlPr>
                              <a:rPr lang="es-ES" i="1">
                                <a:latin typeface="Cambria Math" panose="02040503050406030204" pitchFamily="18" charset="0"/>
                                <a:sym typeface="Symbol" panose="05050102010706020507" pitchFamily="18" charset="2"/>
                              </a:rPr>
                            </m:ctrlPr>
                          </m:sSubSupPr>
                          <m:e>
                            <m:r>
                              <a:rPr lang="es-ES" i="1">
                                <a:latin typeface="Cambria Math" panose="02040503050406030204" pitchFamily="18" charset="0"/>
                                <a:sym typeface="Symbol" panose="05050102010706020507" pitchFamily="18" charset="2"/>
                              </a:rPr>
                              <m:t>𝑚</m:t>
                            </m:r>
                          </m:e>
                          <m:sub>
                            <m:r>
                              <a:rPr lang="es-ES" i="1">
                                <a:latin typeface="Cambria Math" panose="02040503050406030204" pitchFamily="18" charset="0"/>
                                <a:sym typeface="Symbol" panose="05050102010706020507" pitchFamily="18" charset="2"/>
                              </a:rPr>
                              <m:t>𝑖</m:t>
                            </m:r>
                          </m:sub>
                          <m:sup>
                            <m:r>
                              <a:rPr lang="es-ES" i="1">
                                <a:latin typeface="Cambria Math" panose="02040503050406030204" pitchFamily="18" charset="0"/>
                                <a:ea typeface="Cambria Math" panose="02040503050406030204" pitchFamily="18" charset="0"/>
                                <a:sym typeface="Symbol" panose="05050102010706020507" pitchFamily="18" charset="2"/>
                              </a:rPr>
                              <m:t>‡</m:t>
                            </m:r>
                          </m:sup>
                        </m:sSubSup>
                        <m:sSubSup>
                          <m:sSubSupPr>
                            <m:ctrlPr>
                              <a:rPr lang="es-ES" i="1">
                                <a:latin typeface="Cambria Math" panose="02040503050406030204" pitchFamily="18" charset="0"/>
                                <a:sym typeface="Symbol" panose="05050102010706020507" pitchFamily="18" charset="2"/>
                              </a:rPr>
                            </m:ctrlPr>
                          </m:sSubSupPr>
                          <m:e>
                            <m:r>
                              <a:rPr lang="es-ES" i="1">
                                <a:latin typeface="Cambria Math" panose="02040503050406030204" pitchFamily="18" charset="0"/>
                                <a:sym typeface="Symbol" panose="05050102010706020507" pitchFamily="18" charset="2"/>
                              </a:rPr>
                              <m:t>𝑘</m:t>
                            </m:r>
                          </m:e>
                          <m:sub>
                            <m:r>
                              <a:rPr lang="es-ES" i="1">
                                <a:latin typeface="Cambria Math" panose="02040503050406030204" pitchFamily="18" charset="0"/>
                                <a:sym typeface="Symbol" panose="05050102010706020507" pitchFamily="18" charset="2"/>
                              </a:rPr>
                              <m:t>𝑖</m:t>
                            </m:r>
                          </m:sub>
                          <m:sup>
                            <m:r>
                              <m:rPr>
                                <m:sty m:val="p"/>
                              </m:rPr>
                              <a:rPr lang="es-ES">
                                <a:latin typeface="Cambria Math" panose="02040503050406030204" pitchFamily="18" charset="0"/>
                                <a:sym typeface="Symbol" panose="05050102010706020507" pitchFamily="18" charset="2"/>
                              </a:rPr>
                              <m:t>CVT</m:t>
                            </m:r>
                            <m:r>
                              <a:rPr lang="es-ES">
                                <a:latin typeface="Cambria Math" panose="02040503050406030204" pitchFamily="18" charset="0"/>
                                <a:sym typeface="Symbol" panose="05050102010706020507" pitchFamily="18" charset="2"/>
                              </a:rPr>
                              <m:t>/</m:t>
                            </m:r>
                            <m:r>
                              <m:rPr>
                                <m:sty m:val="p"/>
                              </m:rPr>
                              <a:rPr lang="es-ES">
                                <a:latin typeface="Cambria Math" panose="02040503050406030204" pitchFamily="18" charset="0"/>
                                <a:sym typeface="Symbol" panose="05050102010706020507" pitchFamily="18" charset="2"/>
                              </a:rPr>
                              <m:t>X</m:t>
                            </m:r>
                          </m:sup>
                        </m:sSubSup>
                        <m:r>
                          <a:rPr lang="es-ES" b="0" i="1" smtClean="0">
                            <a:latin typeface="Cambria Math" panose="02040503050406030204" pitchFamily="18" charset="0"/>
                            <a:sym typeface="Symbol" panose="05050102010706020507" pitchFamily="18" charset="2"/>
                          </a:rPr>
                          <m:t>=</m:t>
                        </m:r>
                        <m:nary>
                          <m:naryPr>
                            <m:chr m:val="∑"/>
                            <m:ctrlPr>
                              <a:rPr lang="es-ES" i="1">
                                <a:latin typeface="Cambria Math" panose="02040503050406030204" pitchFamily="18" charset="0"/>
                                <a:sym typeface="Symbol" panose="05050102010706020507" pitchFamily="18" charset="2"/>
                              </a:rPr>
                            </m:ctrlPr>
                          </m:naryPr>
                          <m:sub>
                            <m:r>
                              <m:rPr>
                                <m:brk m:alnAt="23"/>
                              </m:rPr>
                              <a:rPr lang="es-ES" i="1">
                                <a:latin typeface="Cambria Math" panose="02040503050406030204" pitchFamily="18" charset="0"/>
                                <a:sym typeface="Symbol" panose="05050102010706020507" pitchFamily="18" charset="2"/>
                              </a:rPr>
                              <m:t>𝑖</m:t>
                            </m:r>
                            <m:r>
                              <a:rPr lang="es-ES" i="1">
                                <a:latin typeface="Cambria Math" panose="02040503050406030204" pitchFamily="18" charset="0"/>
                                <a:sym typeface="Symbol" panose="05050102010706020507" pitchFamily="18" charset="2"/>
                              </a:rPr>
                              <m:t>=1</m:t>
                            </m:r>
                          </m:sub>
                          <m:sup>
                            <m:sSup>
                              <m:sSupPr>
                                <m:ctrlPr>
                                  <a:rPr lang="es-ES" i="1">
                                    <a:latin typeface="Cambria Math" panose="02040503050406030204" pitchFamily="18" charset="0"/>
                                    <a:sym typeface="Symbol" panose="05050102010706020507" pitchFamily="18" charset="2"/>
                                  </a:rPr>
                                </m:ctrlPr>
                              </m:sSupPr>
                              <m:e>
                                <m:r>
                                  <a:rPr lang="es-ES" i="1">
                                    <a:latin typeface="Cambria Math" panose="02040503050406030204" pitchFamily="18" charset="0"/>
                                    <a:sym typeface="Symbol" panose="05050102010706020507" pitchFamily="18" charset="2"/>
                                  </a:rPr>
                                  <m:t>𝑛</m:t>
                                </m:r>
                              </m:e>
                              <m:sup>
                                <m:r>
                                  <a:rPr lang="es-ES" i="1">
                                    <a:latin typeface="Cambria Math" panose="02040503050406030204" pitchFamily="18" charset="0"/>
                                    <a:ea typeface="Cambria Math" panose="02040503050406030204" pitchFamily="18" charset="0"/>
                                    <a:sym typeface="Symbol" panose="05050102010706020507" pitchFamily="18" charset="2"/>
                                  </a:rPr>
                                  <m:t>‡</m:t>
                                </m:r>
                              </m:sup>
                            </m:sSup>
                          </m:sup>
                          <m:e>
                            <m:sSubSup>
                              <m:sSubSupPr>
                                <m:ctrlPr>
                                  <a:rPr lang="es-ES" i="1">
                                    <a:latin typeface="Cambria Math" panose="02040503050406030204" pitchFamily="18" charset="0"/>
                                    <a:sym typeface="Symbol" panose="05050102010706020507" pitchFamily="18" charset="2"/>
                                  </a:rPr>
                                </m:ctrlPr>
                              </m:sSubSupPr>
                              <m:e>
                                <m:r>
                                  <a:rPr lang="es-ES" i="1">
                                    <a:latin typeface="Cambria Math" panose="02040503050406030204" pitchFamily="18" charset="0"/>
                                    <a:sym typeface="Symbol" panose="05050102010706020507" pitchFamily="18" charset="2"/>
                                  </a:rPr>
                                  <m:t>𝑚</m:t>
                                </m:r>
                              </m:e>
                              <m:sub>
                                <m:r>
                                  <a:rPr lang="es-ES" i="1">
                                    <a:latin typeface="Cambria Math" panose="02040503050406030204" pitchFamily="18" charset="0"/>
                                    <a:sym typeface="Symbol" panose="05050102010706020507" pitchFamily="18" charset="2"/>
                                  </a:rPr>
                                  <m:t>𝑖</m:t>
                                </m:r>
                              </m:sub>
                              <m:sup>
                                <m:r>
                                  <a:rPr lang="es-ES" i="1">
                                    <a:latin typeface="Cambria Math" panose="02040503050406030204" pitchFamily="18" charset="0"/>
                                    <a:ea typeface="Cambria Math" panose="02040503050406030204" pitchFamily="18" charset="0"/>
                                    <a:sym typeface="Symbol" panose="05050102010706020507" pitchFamily="18" charset="2"/>
                                  </a:rPr>
                                  <m:t>‡</m:t>
                                </m:r>
                              </m:sup>
                            </m:sSubSup>
                            <m:sSubSup>
                              <m:sSubSupPr>
                                <m:ctrlPr>
                                  <a:rPr lang="es-ES" i="1">
                                    <a:latin typeface="Cambria Math" panose="02040503050406030204" pitchFamily="18" charset="0"/>
                                    <a:ea typeface="Cambria Math" panose="02040503050406030204" pitchFamily="18" charset="0"/>
                                    <a:sym typeface="Symbol" panose="05050102010706020507" pitchFamily="18" charset="2"/>
                                  </a:rPr>
                                </m:ctrlPr>
                              </m:sSubSupPr>
                              <m:e>
                                <m:r>
                                  <a:rPr lang="es-ES" i="1">
                                    <a:latin typeface="Cambria Math" panose="02040503050406030204" pitchFamily="18" charset="0"/>
                                    <a:ea typeface="Cambria Math" panose="02040503050406030204" pitchFamily="18" charset="0"/>
                                    <a:sym typeface="Symbol" panose="05050102010706020507" pitchFamily="18" charset="2"/>
                                  </a:rPr>
                                  <m:t>𝛾</m:t>
                                </m:r>
                              </m:e>
                              <m:sub>
                                <m:r>
                                  <a:rPr lang="es-ES" i="1">
                                    <a:latin typeface="Cambria Math" panose="02040503050406030204" pitchFamily="18" charset="0"/>
                                    <a:ea typeface="Cambria Math" panose="02040503050406030204" pitchFamily="18" charset="0"/>
                                    <a:sym typeface="Symbol" panose="05050102010706020507" pitchFamily="18" charset="2"/>
                                  </a:rPr>
                                  <m:t>𝑖</m:t>
                                </m:r>
                              </m:sub>
                              <m:sup>
                                <m:r>
                                  <m:rPr>
                                    <m:sty m:val="p"/>
                                  </m:rPr>
                                  <a:rPr lang="es-ES">
                                    <a:latin typeface="Cambria Math" panose="02040503050406030204" pitchFamily="18" charset="0"/>
                                    <a:sym typeface="Symbol" panose="05050102010706020507" pitchFamily="18" charset="2"/>
                                  </a:rPr>
                                  <m:t>CVT</m:t>
                                </m:r>
                                <m:r>
                                  <a:rPr lang="es-ES">
                                    <a:latin typeface="Cambria Math" panose="02040503050406030204" pitchFamily="18" charset="0"/>
                                    <a:sym typeface="Symbol" panose="05050102010706020507" pitchFamily="18" charset="2"/>
                                  </a:rPr>
                                  <m:t>/</m:t>
                                </m:r>
                                <m:r>
                                  <m:rPr>
                                    <m:sty m:val="p"/>
                                  </m:rPr>
                                  <a:rPr lang="es-ES">
                                    <a:latin typeface="Cambria Math" panose="02040503050406030204" pitchFamily="18" charset="0"/>
                                    <a:sym typeface="Symbol" panose="05050102010706020507" pitchFamily="18" charset="2"/>
                                  </a:rPr>
                                  <m:t>X</m:t>
                                </m:r>
                              </m:sup>
                            </m:sSubSup>
                            <m:sSubSup>
                              <m:sSubSupPr>
                                <m:ctrlPr>
                                  <a:rPr lang="es-ES" i="1">
                                    <a:latin typeface="Cambria Math" panose="02040503050406030204" pitchFamily="18" charset="0"/>
                                    <a:sym typeface="Symbol" panose="05050102010706020507" pitchFamily="18" charset="2"/>
                                  </a:rPr>
                                </m:ctrlPr>
                              </m:sSubSupPr>
                              <m:e>
                                <m:r>
                                  <a:rPr lang="es-ES" i="1">
                                    <a:latin typeface="Cambria Math" panose="02040503050406030204" pitchFamily="18" charset="0"/>
                                    <a:sym typeface="Symbol" panose="05050102010706020507" pitchFamily="18" charset="2"/>
                                  </a:rPr>
                                  <m:t>𝑘</m:t>
                                </m:r>
                              </m:e>
                              <m:sub>
                                <m:r>
                                  <a:rPr lang="es-ES" i="1">
                                    <a:latin typeface="Cambria Math" panose="02040503050406030204" pitchFamily="18" charset="0"/>
                                    <a:sym typeface="Symbol" panose="05050102010706020507" pitchFamily="18" charset="2"/>
                                  </a:rPr>
                                  <m:t>𝑖</m:t>
                                </m:r>
                              </m:sub>
                              <m:sup>
                                <m:r>
                                  <m:rPr>
                                    <m:sty m:val="p"/>
                                  </m:rPr>
                                  <a:rPr lang="es-ES" b="0" i="0" smtClean="0">
                                    <a:latin typeface="Cambria Math" panose="02040503050406030204" pitchFamily="18" charset="0"/>
                                    <a:sym typeface="Symbol" panose="05050102010706020507" pitchFamily="18" charset="2"/>
                                  </a:rPr>
                                  <m:t>TST</m:t>
                                </m:r>
                              </m:sup>
                            </m:sSubSup>
                          </m:e>
                        </m:nary>
                      </m:e>
                    </m:nary>
                  </m:oMath>
                </a14:m>
                <a:r>
                  <a:rPr lang="en-US" dirty="0">
                    <a:sym typeface="Symbol" panose="05050102010706020507" pitchFamily="18" charset="2"/>
                  </a:rPr>
                  <a:t>		(46)</a:t>
                </a:r>
              </a:p>
              <a:p>
                <a:pPr>
                  <a:spcBef>
                    <a:spcPts val="1200"/>
                  </a:spcBef>
                  <a:spcAft>
                    <a:spcPts val="1200"/>
                  </a:spcAft>
                </a:pPr>
                <a:r>
                  <a:rPr lang="en-US" dirty="0">
                    <a:sym typeface="Symbol" panose="05050102010706020507" pitchFamily="18" charset="2"/>
                  </a:rPr>
                  <a:t>with</a:t>
                </a:r>
              </a:p>
              <a:p>
                <a:pPr>
                  <a:spcBef>
                    <a:spcPts val="1200"/>
                  </a:spcBef>
                  <a:spcAft>
                    <a:spcPts val="1200"/>
                  </a:spcAft>
                </a:pPr>
                <a:r>
                  <a:rPr lang="en-US" dirty="0">
                    <a:sym typeface="Symbol" panose="05050102010706020507" pitchFamily="18" charset="2"/>
                  </a:rPr>
                  <a:t>	</a:t>
                </a:r>
                <a14:m>
                  <m:oMath xmlns:m="http://schemas.openxmlformats.org/officeDocument/2006/math">
                    <m:sSubSup>
                      <m:sSubSupPr>
                        <m:ctrlPr>
                          <a:rPr lang="es-ES" i="1">
                            <a:latin typeface="Cambria Math" panose="02040503050406030204" pitchFamily="18" charset="0"/>
                            <a:ea typeface="Cambria Math" panose="02040503050406030204" pitchFamily="18" charset="0"/>
                            <a:sym typeface="Symbol" panose="05050102010706020507" pitchFamily="18" charset="2"/>
                          </a:rPr>
                        </m:ctrlPr>
                      </m:sSubSupPr>
                      <m:e>
                        <m:r>
                          <a:rPr lang="es-ES" i="1">
                            <a:latin typeface="Cambria Math" panose="02040503050406030204" pitchFamily="18" charset="0"/>
                            <a:ea typeface="Cambria Math" panose="02040503050406030204" pitchFamily="18" charset="0"/>
                            <a:sym typeface="Symbol" panose="05050102010706020507" pitchFamily="18" charset="2"/>
                          </a:rPr>
                          <m:t>𝛾</m:t>
                        </m:r>
                      </m:e>
                      <m:sub>
                        <m:r>
                          <a:rPr lang="es-ES" i="1">
                            <a:latin typeface="Cambria Math" panose="02040503050406030204" pitchFamily="18" charset="0"/>
                            <a:ea typeface="Cambria Math" panose="02040503050406030204" pitchFamily="18" charset="0"/>
                            <a:sym typeface="Symbol" panose="05050102010706020507" pitchFamily="18" charset="2"/>
                          </a:rPr>
                          <m:t>𝑖</m:t>
                        </m:r>
                      </m:sub>
                      <m:sup>
                        <m:r>
                          <m:rPr>
                            <m:sty m:val="p"/>
                          </m:rPr>
                          <a:rPr lang="es-ES">
                            <a:latin typeface="Cambria Math" panose="02040503050406030204" pitchFamily="18" charset="0"/>
                            <a:sym typeface="Symbol" panose="05050102010706020507" pitchFamily="18" charset="2"/>
                          </a:rPr>
                          <m:t>CVT</m:t>
                        </m:r>
                        <m:r>
                          <a:rPr lang="es-ES">
                            <a:latin typeface="Cambria Math" panose="02040503050406030204" pitchFamily="18" charset="0"/>
                            <a:sym typeface="Symbol" panose="05050102010706020507" pitchFamily="18" charset="2"/>
                          </a:rPr>
                          <m:t>/</m:t>
                        </m:r>
                        <m:r>
                          <m:rPr>
                            <m:sty m:val="p"/>
                          </m:rPr>
                          <a:rPr lang="es-ES">
                            <a:latin typeface="Cambria Math" panose="02040503050406030204" pitchFamily="18" charset="0"/>
                            <a:sym typeface="Symbol" panose="05050102010706020507" pitchFamily="18" charset="2"/>
                          </a:rPr>
                          <m:t>X</m:t>
                        </m:r>
                      </m:sup>
                    </m:sSubSup>
                    <m:r>
                      <a:rPr lang="es-ES" b="0" i="1" smtClean="0">
                        <a:latin typeface="Cambria Math" panose="02040503050406030204" pitchFamily="18" charset="0"/>
                        <a:sym typeface="Symbol" panose="05050102010706020507" pitchFamily="18" charset="2"/>
                      </a:rPr>
                      <m:t>=</m:t>
                    </m:r>
                    <m:sSubSup>
                      <m:sSubSupPr>
                        <m:ctrlPr>
                          <a:rPr lang="es-ES" i="1">
                            <a:latin typeface="Cambria Math" panose="02040503050406030204" pitchFamily="18" charset="0"/>
                            <a:ea typeface="Cambria Math" panose="02040503050406030204" pitchFamily="18" charset="0"/>
                            <a:sym typeface="Symbol" panose="05050102010706020507" pitchFamily="18" charset="2"/>
                          </a:rPr>
                        </m:ctrlPr>
                      </m:sSubSupPr>
                      <m:e>
                        <m:r>
                          <m:rPr>
                            <m:sty m:val="p"/>
                          </m:rPr>
                          <a:rPr lang="el-GR" i="1" smtClean="0">
                            <a:latin typeface="Cambria Math" panose="02040503050406030204" pitchFamily="18" charset="0"/>
                            <a:ea typeface="Cambria Math" panose="02040503050406030204" pitchFamily="18" charset="0"/>
                            <a:sym typeface="Symbol" panose="05050102010706020507" pitchFamily="18" charset="2"/>
                          </a:rPr>
                          <m:t>Γ</m:t>
                        </m:r>
                      </m:e>
                      <m:sub>
                        <m:r>
                          <a:rPr lang="es-ES" i="1">
                            <a:latin typeface="Cambria Math" panose="02040503050406030204" pitchFamily="18" charset="0"/>
                            <a:ea typeface="Cambria Math" panose="02040503050406030204" pitchFamily="18" charset="0"/>
                            <a:sym typeface="Symbol" panose="05050102010706020507" pitchFamily="18" charset="2"/>
                          </a:rPr>
                          <m:t>𝑖</m:t>
                        </m:r>
                      </m:sub>
                      <m:sup>
                        <m:r>
                          <m:rPr>
                            <m:sty m:val="p"/>
                          </m:rPr>
                          <a:rPr lang="es-ES">
                            <a:latin typeface="Cambria Math" panose="02040503050406030204" pitchFamily="18" charset="0"/>
                            <a:sym typeface="Symbol" panose="05050102010706020507" pitchFamily="18" charset="2"/>
                          </a:rPr>
                          <m:t>CVT</m:t>
                        </m:r>
                      </m:sup>
                    </m:sSubSup>
                  </m:oMath>
                </a14:m>
                <a:r>
                  <a:rPr lang="es-ES" dirty="0">
                    <a:ea typeface="Cambria Math" panose="02040503050406030204" pitchFamily="18" charset="0"/>
                    <a:sym typeface="Symbol" panose="05050102010706020507" pitchFamily="18" charset="2"/>
                  </a:rPr>
                  <a:t> </a:t>
                </a:r>
                <a14:m>
                  <m:oMath xmlns:m="http://schemas.openxmlformats.org/officeDocument/2006/math">
                    <m:sSubSup>
                      <m:sSubSupPr>
                        <m:ctrlPr>
                          <a:rPr lang="es-ES" i="1">
                            <a:latin typeface="Cambria Math" panose="02040503050406030204" pitchFamily="18" charset="0"/>
                            <a:ea typeface="Cambria Math" panose="02040503050406030204" pitchFamily="18" charset="0"/>
                            <a:sym typeface="Symbol" panose="05050102010706020507" pitchFamily="18" charset="2"/>
                          </a:rPr>
                        </m:ctrlPr>
                      </m:sSubSupPr>
                      <m:e>
                        <m:r>
                          <a:rPr lang="es-ES" i="1" smtClean="0">
                            <a:latin typeface="Cambria Math" panose="02040503050406030204" pitchFamily="18" charset="0"/>
                            <a:ea typeface="Cambria Math" panose="02040503050406030204" pitchFamily="18" charset="0"/>
                            <a:sym typeface="Symbol" panose="05050102010706020507" pitchFamily="18" charset="2"/>
                          </a:rPr>
                          <m:t>𝜅</m:t>
                        </m:r>
                      </m:e>
                      <m:sub>
                        <m:r>
                          <a:rPr lang="es-ES" i="1">
                            <a:latin typeface="Cambria Math" panose="02040503050406030204" pitchFamily="18" charset="0"/>
                            <a:ea typeface="Cambria Math" panose="02040503050406030204" pitchFamily="18" charset="0"/>
                            <a:sym typeface="Symbol" panose="05050102010706020507" pitchFamily="18" charset="2"/>
                          </a:rPr>
                          <m:t>𝑖</m:t>
                        </m:r>
                      </m:sub>
                      <m:sup>
                        <m:r>
                          <m:rPr>
                            <m:sty m:val="p"/>
                          </m:rPr>
                          <a:rPr lang="es-ES">
                            <a:latin typeface="Cambria Math" panose="02040503050406030204" pitchFamily="18" charset="0"/>
                            <a:sym typeface="Symbol" panose="05050102010706020507" pitchFamily="18" charset="2"/>
                          </a:rPr>
                          <m:t>CVT</m:t>
                        </m:r>
                        <m:r>
                          <a:rPr lang="es-ES">
                            <a:latin typeface="Cambria Math" panose="02040503050406030204" pitchFamily="18" charset="0"/>
                            <a:sym typeface="Symbol" panose="05050102010706020507" pitchFamily="18" charset="2"/>
                          </a:rPr>
                          <m:t>/</m:t>
                        </m:r>
                        <m:r>
                          <m:rPr>
                            <m:sty m:val="p"/>
                          </m:rPr>
                          <a:rPr lang="es-ES">
                            <a:latin typeface="Cambria Math" panose="02040503050406030204" pitchFamily="18" charset="0"/>
                            <a:sym typeface="Symbol" panose="05050102010706020507" pitchFamily="18" charset="2"/>
                          </a:rPr>
                          <m:t>X</m:t>
                        </m:r>
                      </m:sup>
                    </m:sSubSup>
                  </m:oMath>
                </a14:m>
                <a:r>
                  <a:rPr lang="en-US" dirty="0">
                    <a:sym typeface="Symbol" panose="05050102010706020507" pitchFamily="18" charset="2"/>
                  </a:rPr>
                  <a:t>					(47)</a:t>
                </a:r>
              </a:p>
            </p:txBody>
          </p:sp>
        </mc:Choice>
        <mc:Fallback xmlns="">
          <p:sp>
            <p:nvSpPr>
              <p:cNvPr id="9" name="CuadroTexto 8">
                <a:extLst>
                  <a:ext uri="{FF2B5EF4-FFF2-40B4-BE49-F238E27FC236}">
                    <a16:creationId xmlns:a16="http://schemas.microsoft.com/office/drawing/2014/main" id="{ADAA7A71-050A-2F4E-94A2-37BBEB18458E}"/>
                  </a:ext>
                </a:extLst>
              </p:cNvPr>
              <p:cNvSpPr txBox="1">
                <a:spLocks noRot="1" noChangeAspect="1" noMove="1" noResize="1" noEditPoints="1" noAdjustHandles="1" noChangeArrowheads="1" noChangeShapeType="1" noTextEdit="1"/>
              </p:cNvSpPr>
              <p:nvPr/>
            </p:nvSpPr>
            <p:spPr>
              <a:xfrm>
                <a:off x="335202" y="519840"/>
                <a:ext cx="8656804" cy="2769604"/>
              </a:xfrm>
              <a:prstGeom prst="rect">
                <a:avLst/>
              </a:prstGeom>
              <a:blipFill>
                <a:blip r:embed="rId3"/>
                <a:stretch>
                  <a:fillRect l="-439" b="-2283"/>
                </a:stretch>
              </a:blipFill>
            </p:spPr>
            <p:txBody>
              <a:bodyPr/>
              <a:lstStyle/>
              <a:p>
                <a:r>
                  <a:rPr lang="en-GB">
                    <a:noFill/>
                  </a:rPr>
                  <a:t> </a:t>
                </a:r>
              </a:p>
            </p:txBody>
          </p:sp>
        </mc:Fallback>
      </mc:AlternateContent>
      <p:sp>
        <p:nvSpPr>
          <p:cNvPr id="3" name="CuadroTexto 2">
            <a:extLst>
              <a:ext uri="{FF2B5EF4-FFF2-40B4-BE49-F238E27FC236}">
                <a16:creationId xmlns:a16="http://schemas.microsoft.com/office/drawing/2014/main" id="{4A5281C9-BFBC-174C-AC80-D039A184E554}"/>
              </a:ext>
            </a:extLst>
          </p:cNvPr>
          <p:cNvSpPr txBox="1"/>
          <p:nvPr/>
        </p:nvSpPr>
        <p:spPr>
          <a:xfrm>
            <a:off x="335202" y="3818021"/>
            <a:ext cx="8510743" cy="1200329"/>
          </a:xfrm>
          <a:prstGeom prst="rect">
            <a:avLst/>
          </a:prstGeom>
          <a:noFill/>
        </p:spPr>
        <p:txBody>
          <a:bodyPr wrap="square" rtlCol="0">
            <a:spAutoFit/>
          </a:bodyPr>
          <a:lstStyle/>
          <a:p>
            <a:r>
              <a:rPr lang="en-US" dirty="0">
                <a:sym typeface="Symbol" panose="05050102010706020507" pitchFamily="18" charset="2"/>
              </a:rPr>
              <a:t>If we assume that the variational and tunneling effects obtained from the MEP starting from the lowest-energy TS conformer are representative of these effects in the whole CRC, then we have the MS-CVT/X thermal rate constant.</a:t>
            </a:r>
            <a:r>
              <a:rPr lang="en-US" baseline="30000" dirty="0">
                <a:sym typeface="Symbol" panose="05050102010706020507" pitchFamily="18" charset="2"/>
              </a:rPr>
              <a:t>1</a:t>
            </a:r>
          </a:p>
          <a:p>
            <a:endParaRPr lang="en-GB" dirty="0"/>
          </a:p>
        </p:txBody>
      </p:sp>
      <p:sp>
        <p:nvSpPr>
          <p:cNvPr id="10" name="CuadroTexto 9">
            <a:extLst>
              <a:ext uri="{FF2B5EF4-FFF2-40B4-BE49-F238E27FC236}">
                <a16:creationId xmlns:a16="http://schemas.microsoft.com/office/drawing/2014/main" id="{A2D75EAD-6310-4D25-B130-FEB1A34665D9}"/>
              </a:ext>
            </a:extLst>
          </p:cNvPr>
          <p:cNvSpPr txBox="1"/>
          <p:nvPr/>
        </p:nvSpPr>
        <p:spPr>
          <a:xfrm>
            <a:off x="0" y="6585789"/>
            <a:ext cx="9144000" cy="276999"/>
          </a:xfrm>
          <a:prstGeom prst="rect">
            <a:avLst/>
          </a:prstGeom>
          <a:solidFill>
            <a:schemeClr val="accent2"/>
          </a:solidFill>
        </p:spPr>
        <p:txBody>
          <a:bodyPr wrap="square" rtlCol="0">
            <a:spAutoFit/>
          </a:bodyPr>
          <a:lstStyle/>
          <a:p>
            <a:r>
              <a:rPr lang="es-ES" sz="1200" b="1" dirty="0">
                <a:solidFill>
                  <a:schemeClr val="bg1"/>
                </a:solidFill>
              </a:rPr>
              <a:t>(</a:t>
            </a:r>
            <a:r>
              <a:rPr lang="es-ES" sz="1200" b="1" dirty="0" err="1">
                <a:solidFill>
                  <a:schemeClr val="bg1"/>
                </a:solidFill>
              </a:rPr>
              <a:t>Statistical</a:t>
            </a:r>
            <a:r>
              <a:rPr lang="es-ES" sz="1200" b="1" dirty="0">
                <a:solidFill>
                  <a:schemeClr val="bg1"/>
                </a:solidFill>
              </a:rPr>
              <a:t>) </a:t>
            </a:r>
            <a:r>
              <a:rPr lang="es-ES" sz="1200" b="1" dirty="0" err="1">
                <a:solidFill>
                  <a:schemeClr val="bg1"/>
                </a:solidFill>
              </a:rPr>
              <a:t>Reaction</a:t>
            </a:r>
            <a:r>
              <a:rPr lang="es-ES" sz="1200" b="1" dirty="0">
                <a:solidFill>
                  <a:schemeClr val="bg1"/>
                </a:solidFill>
              </a:rPr>
              <a:t> </a:t>
            </a:r>
            <a:r>
              <a:rPr lang="es-ES" sz="1200" b="1" dirty="0" err="1">
                <a:solidFill>
                  <a:schemeClr val="bg1"/>
                </a:solidFill>
              </a:rPr>
              <a:t>Rate</a:t>
            </a:r>
            <a:r>
              <a:rPr lang="es-ES" sz="1200" b="1" dirty="0">
                <a:solidFill>
                  <a:schemeClr val="bg1"/>
                </a:solidFill>
              </a:rPr>
              <a:t> </a:t>
            </a:r>
            <a:r>
              <a:rPr lang="es-ES" sz="1200" b="1" dirty="0" err="1">
                <a:solidFill>
                  <a:schemeClr val="bg1"/>
                </a:solidFill>
              </a:rPr>
              <a:t>Theories</a:t>
            </a:r>
            <a:endParaRPr lang="es-ES" sz="1200" b="1" dirty="0">
              <a:solidFill>
                <a:schemeClr val="bg1"/>
              </a:solidFill>
            </a:endParaRPr>
          </a:p>
        </p:txBody>
      </p:sp>
    </p:spTree>
    <p:extLst>
      <p:ext uri="{BB962C8B-B14F-4D97-AF65-F5344CB8AC3E}">
        <p14:creationId xmlns:p14="http://schemas.microsoft.com/office/powerpoint/2010/main" val="3334305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3"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Box 64">
            <a:extLst>
              <a:ext uri="{FF2B5EF4-FFF2-40B4-BE49-F238E27FC236}">
                <a16:creationId xmlns:a16="http://schemas.microsoft.com/office/drawing/2014/main" id="{1ABFF68C-D3FA-488D-922A-B540A90C4EA7}"/>
              </a:ext>
            </a:extLst>
          </p:cNvPr>
          <p:cNvSpPr txBox="1">
            <a:spLocks noChangeArrowheads="1"/>
          </p:cNvSpPr>
          <p:nvPr/>
        </p:nvSpPr>
        <p:spPr bwMode="auto">
          <a:xfrm>
            <a:off x="-1" y="0"/>
            <a:ext cx="9143999" cy="369332"/>
          </a:xfrm>
          <a:prstGeom prst="rect">
            <a:avLst/>
          </a:prstGeom>
          <a:solidFill>
            <a:schemeClr val="bg2"/>
          </a:solidFill>
          <a:ln w="9525">
            <a:noFill/>
            <a:miter lim="800000"/>
            <a:headEnd/>
            <a:tailEnd/>
          </a:ln>
        </p:spPr>
        <p:txBody>
          <a:bodyPr wrap="square">
            <a:spAutoFit/>
          </a:bodyPr>
          <a:lstStyle/>
          <a:p>
            <a:r>
              <a:rPr lang="en-US" b="1">
                <a:solidFill>
                  <a:schemeClr val="accent2"/>
                </a:solidFill>
                <a:latin typeface="Verdana" pitchFamily="34" charset="0"/>
              </a:rPr>
              <a:t>Improvements and Extensions 		</a:t>
            </a:r>
            <a:r>
              <a:rPr lang="en-GB" b="1">
                <a:solidFill>
                  <a:srgbClr val="002060"/>
                </a:solidFill>
                <a:sym typeface="Symbol" panose="05050102010706020507" pitchFamily="18" charset="2"/>
              </a:rPr>
              <a:t>Reactions with Several Conformers</a:t>
            </a:r>
            <a:endParaRPr lang="en-US" b="1" baseline="30000">
              <a:solidFill>
                <a:schemeClr val="accent2"/>
              </a:solidFill>
              <a:latin typeface="Verdana" pitchFamily="34" charset="0"/>
            </a:endParaRPr>
          </a:p>
        </p:txBody>
      </p:sp>
      <p:sp>
        <p:nvSpPr>
          <p:cNvPr id="2" name="Marcador de número de diapositiva 1">
            <a:extLst>
              <a:ext uri="{FF2B5EF4-FFF2-40B4-BE49-F238E27FC236}">
                <a16:creationId xmlns:a16="http://schemas.microsoft.com/office/drawing/2014/main" id="{D7F2E892-AD60-423E-84A2-5DEDB8BF0895}"/>
              </a:ext>
            </a:extLst>
          </p:cNvPr>
          <p:cNvSpPr>
            <a:spLocks noGrp="1"/>
          </p:cNvSpPr>
          <p:nvPr>
            <p:ph type="sldNum" sz="quarter" idx="12"/>
          </p:nvPr>
        </p:nvSpPr>
        <p:spPr/>
        <p:txBody>
          <a:bodyPr/>
          <a:lstStyle/>
          <a:p>
            <a:fld id="{DFA4F046-044E-46E9-9F2A-D598350E22B2}" type="slidenum">
              <a:rPr lang="es-ES" smtClean="0"/>
              <a:t>33</a:t>
            </a:fld>
            <a:endParaRPr lang="es-ES"/>
          </a:p>
        </p:txBody>
      </p:sp>
      <p:sp>
        <p:nvSpPr>
          <p:cNvPr id="7" name="CuadroTexto 6">
            <a:extLst>
              <a:ext uri="{FF2B5EF4-FFF2-40B4-BE49-F238E27FC236}">
                <a16:creationId xmlns:a16="http://schemas.microsoft.com/office/drawing/2014/main" id="{8B40E154-3CD4-436B-B64C-0DB3D9BA0179}"/>
              </a:ext>
            </a:extLst>
          </p:cNvPr>
          <p:cNvSpPr txBox="1"/>
          <p:nvPr/>
        </p:nvSpPr>
        <p:spPr>
          <a:xfrm>
            <a:off x="849404" y="414104"/>
            <a:ext cx="8656804" cy="369332"/>
          </a:xfrm>
          <a:prstGeom prst="rect">
            <a:avLst/>
          </a:prstGeom>
          <a:noFill/>
        </p:spPr>
        <p:txBody>
          <a:bodyPr wrap="square" rtlCol="0">
            <a:spAutoFit/>
          </a:bodyPr>
          <a:lstStyle/>
          <a:p>
            <a:pPr>
              <a:spcBef>
                <a:spcPts val="600"/>
              </a:spcBef>
              <a:spcAft>
                <a:spcPts val="1200"/>
              </a:spcAft>
            </a:pPr>
            <a:r>
              <a:rPr lang="en-GB" b="1" dirty="0">
                <a:solidFill>
                  <a:srgbClr val="0070C0"/>
                </a:solidFill>
                <a:sym typeface="Symbol" panose="05050102010706020507" pitchFamily="18" charset="2"/>
              </a:rPr>
              <a:t>Example: </a:t>
            </a:r>
            <a:r>
              <a:rPr lang="en-GB" dirty="0">
                <a:sym typeface="Symbol" panose="05050102010706020507" pitchFamily="18" charset="2"/>
              </a:rPr>
              <a:t>Results for the thermal decomposition of the propanol radical.</a:t>
            </a:r>
            <a:r>
              <a:rPr lang="en-GB" baseline="30000" dirty="0">
                <a:sym typeface="Symbol" panose="05050102010706020507" pitchFamily="18" charset="2"/>
              </a:rPr>
              <a:t>1</a:t>
            </a:r>
          </a:p>
        </p:txBody>
      </p:sp>
      <p:sp>
        <p:nvSpPr>
          <p:cNvPr id="9" name="CuadroTexto 8">
            <a:extLst>
              <a:ext uri="{FF2B5EF4-FFF2-40B4-BE49-F238E27FC236}">
                <a16:creationId xmlns:a16="http://schemas.microsoft.com/office/drawing/2014/main" id="{AA9E59F2-F165-4142-B214-23E1D16626EF}"/>
              </a:ext>
            </a:extLst>
          </p:cNvPr>
          <p:cNvSpPr txBox="1"/>
          <p:nvPr/>
        </p:nvSpPr>
        <p:spPr>
          <a:xfrm>
            <a:off x="218470" y="6252223"/>
            <a:ext cx="4613251" cy="307777"/>
          </a:xfrm>
          <a:prstGeom prst="rect">
            <a:avLst/>
          </a:prstGeom>
          <a:noFill/>
        </p:spPr>
        <p:txBody>
          <a:bodyPr wrap="none" rtlCol="0">
            <a:spAutoFit/>
          </a:bodyPr>
          <a:lstStyle/>
          <a:p>
            <a:pPr marL="342900" indent="-342900">
              <a:buFont typeface="+mj-lt"/>
              <a:buAutoNum type="arabicPeriod"/>
            </a:pPr>
            <a:r>
              <a:rPr lang="es-ES_tradnl" sz="1400"/>
              <a:t>D. Ferro-Costas et al., </a:t>
            </a:r>
            <a:r>
              <a:rPr lang="es-ES_tradnl" sz="1400" i="1"/>
              <a:t>J. </a:t>
            </a:r>
            <a:r>
              <a:rPr lang="es-ES_tradnl" sz="1400" i="1" err="1"/>
              <a:t>Phys</a:t>
            </a:r>
            <a:r>
              <a:rPr lang="es-ES_tradnl" sz="1400" i="1"/>
              <a:t>. </a:t>
            </a:r>
            <a:r>
              <a:rPr lang="es-ES_tradnl" sz="1400" i="1" err="1"/>
              <a:t>Chem</a:t>
            </a:r>
            <a:r>
              <a:rPr lang="es-ES_tradnl" sz="1400" i="1"/>
              <a:t>. A 122</a:t>
            </a:r>
            <a:r>
              <a:rPr lang="es-ES_tradnl" sz="1400"/>
              <a:t>, 4790 (2018).</a:t>
            </a:r>
          </a:p>
        </p:txBody>
      </p:sp>
      <p:pic>
        <p:nvPicPr>
          <p:cNvPr id="10" name="Imagen 9">
            <a:extLst>
              <a:ext uri="{FF2B5EF4-FFF2-40B4-BE49-F238E27FC236}">
                <a16:creationId xmlns:a16="http://schemas.microsoft.com/office/drawing/2014/main" id="{C08F4AF9-3AAA-4297-8BEF-A8753E467D2F}"/>
              </a:ext>
            </a:extLst>
          </p:cNvPr>
          <p:cNvPicPr>
            <a:picLocks noChangeAspect="1"/>
          </p:cNvPicPr>
          <p:nvPr/>
        </p:nvPicPr>
        <p:blipFill>
          <a:blip r:embed="rId3"/>
          <a:stretch>
            <a:fillRect/>
          </a:stretch>
        </p:blipFill>
        <p:spPr>
          <a:xfrm>
            <a:off x="909273" y="1496893"/>
            <a:ext cx="6998211" cy="4670032"/>
          </a:xfrm>
          <a:prstGeom prst="rect">
            <a:avLst/>
          </a:prstGeom>
        </p:spPr>
      </p:pic>
      <p:sp>
        <p:nvSpPr>
          <p:cNvPr id="4" name="Rectángulo 3">
            <a:extLst>
              <a:ext uri="{FF2B5EF4-FFF2-40B4-BE49-F238E27FC236}">
                <a16:creationId xmlns:a16="http://schemas.microsoft.com/office/drawing/2014/main" id="{895C003F-C65C-4079-A809-557A4A89939B}"/>
              </a:ext>
            </a:extLst>
          </p:cNvPr>
          <p:cNvSpPr/>
          <p:nvPr/>
        </p:nvSpPr>
        <p:spPr>
          <a:xfrm>
            <a:off x="875483" y="889474"/>
            <a:ext cx="7256836" cy="584775"/>
          </a:xfrm>
          <a:prstGeom prst="rect">
            <a:avLst/>
          </a:prstGeom>
        </p:spPr>
        <p:txBody>
          <a:bodyPr wrap="square">
            <a:spAutoFit/>
          </a:bodyPr>
          <a:lstStyle/>
          <a:p>
            <a:r>
              <a:rPr lang="en-US" sz="1600"/>
              <a:t>Definition of the relevant CRCs and relative energies of the lowest energy conformers of the reactants and TSs.</a:t>
            </a:r>
          </a:p>
        </p:txBody>
      </p:sp>
      <p:sp>
        <p:nvSpPr>
          <p:cNvPr id="12" name="CuadroTexto 11">
            <a:extLst>
              <a:ext uri="{FF2B5EF4-FFF2-40B4-BE49-F238E27FC236}">
                <a16:creationId xmlns:a16="http://schemas.microsoft.com/office/drawing/2014/main" id="{FC2AD5A5-E86F-43F8-8187-DED30219A3B5}"/>
              </a:ext>
            </a:extLst>
          </p:cNvPr>
          <p:cNvSpPr txBox="1"/>
          <p:nvPr/>
        </p:nvSpPr>
        <p:spPr>
          <a:xfrm>
            <a:off x="0" y="6585789"/>
            <a:ext cx="9144000" cy="276999"/>
          </a:xfrm>
          <a:prstGeom prst="rect">
            <a:avLst/>
          </a:prstGeom>
          <a:solidFill>
            <a:schemeClr val="accent2"/>
          </a:solidFill>
        </p:spPr>
        <p:txBody>
          <a:bodyPr wrap="square" rtlCol="0">
            <a:spAutoFit/>
          </a:bodyPr>
          <a:lstStyle/>
          <a:p>
            <a:r>
              <a:rPr lang="es-ES" sz="1200" b="1" dirty="0">
                <a:solidFill>
                  <a:schemeClr val="bg1"/>
                </a:solidFill>
              </a:rPr>
              <a:t>(</a:t>
            </a:r>
            <a:r>
              <a:rPr lang="es-ES" sz="1200" b="1" dirty="0" err="1">
                <a:solidFill>
                  <a:schemeClr val="bg1"/>
                </a:solidFill>
              </a:rPr>
              <a:t>Statistical</a:t>
            </a:r>
            <a:r>
              <a:rPr lang="es-ES" sz="1200" b="1" dirty="0">
                <a:solidFill>
                  <a:schemeClr val="bg1"/>
                </a:solidFill>
              </a:rPr>
              <a:t>) </a:t>
            </a:r>
            <a:r>
              <a:rPr lang="es-ES" sz="1200" b="1" dirty="0" err="1">
                <a:solidFill>
                  <a:schemeClr val="bg1"/>
                </a:solidFill>
              </a:rPr>
              <a:t>Reaction</a:t>
            </a:r>
            <a:r>
              <a:rPr lang="es-ES" sz="1200" b="1" dirty="0">
                <a:solidFill>
                  <a:schemeClr val="bg1"/>
                </a:solidFill>
              </a:rPr>
              <a:t> </a:t>
            </a:r>
            <a:r>
              <a:rPr lang="es-ES" sz="1200" b="1" dirty="0" err="1">
                <a:solidFill>
                  <a:schemeClr val="bg1"/>
                </a:solidFill>
              </a:rPr>
              <a:t>Rate</a:t>
            </a:r>
            <a:r>
              <a:rPr lang="es-ES" sz="1200" b="1" dirty="0">
                <a:solidFill>
                  <a:schemeClr val="bg1"/>
                </a:solidFill>
              </a:rPr>
              <a:t> </a:t>
            </a:r>
            <a:r>
              <a:rPr lang="es-ES" sz="1200" b="1" dirty="0" err="1">
                <a:solidFill>
                  <a:schemeClr val="bg1"/>
                </a:solidFill>
              </a:rPr>
              <a:t>Theories</a:t>
            </a:r>
            <a:endParaRPr lang="es-ES" sz="1200" b="1" dirty="0">
              <a:solidFill>
                <a:schemeClr val="bg1"/>
              </a:solidFill>
            </a:endParaRPr>
          </a:p>
        </p:txBody>
      </p:sp>
    </p:spTree>
    <p:extLst>
      <p:ext uri="{BB962C8B-B14F-4D97-AF65-F5344CB8AC3E}">
        <p14:creationId xmlns:p14="http://schemas.microsoft.com/office/powerpoint/2010/main" val="306986124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Box 64">
            <a:extLst>
              <a:ext uri="{FF2B5EF4-FFF2-40B4-BE49-F238E27FC236}">
                <a16:creationId xmlns:a16="http://schemas.microsoft.com/office/drawing/2014/main" id="{1ABFF68C-D3FA-488D-922A-B540A90C4EA7}"/>
              </a:ext>
            </a:extLst>
          </p:cNvPr>
          <p:cNvSpPr txBox="1">
            <a:spLocks noChangeArrowheads="1"/>
          </p:cNvSpPr>
          <p:nvPr/>
        </p:nvSpPr>
        <p:spPr bwMode="auto">
          <a:xfrm>
            <a:off x="-1" y="0"/>
            <a:ext cx="9143999" cy="369332"/>
          </a:xfrm>
          <a:prstGeom prst="rect">
            <a:avLst/>
          </a:prstGeom>
          <a:solidFill>
            <a:schemeClr val="bg2"/>
          </a:solidFill>
          <a:ln w="9525">
            <a:noFill/>
            <a:miter lim="800000"/>
            <a:headEnd/>
            <a:tailEnd/>
          </a:ln>
        </p:spPr>
        <p:txBody>
          <a:bodyPr wrap="square">
            <a:spAutoFit/>
          </a:bodyPr>
          <a:lstStyle/>
          <a:p>
            <a:r>
              <a:rPr lang="en-US" b="1">
                <a:solidFill>
                  <a:schemeClr val="accent2"/>
                </a:solidFill>
                <a:latin typeface="Verdana" pitchFamily="34" charset="0"/>
              </a:rPr>
              <a:t>Improvements and Extensions 		</a:t>
            </a:r>
            <a:r>
              <a:rPr lang="en-GB" b="1">
                <a:solidFill>
                  <a:srgbClr val="002060"/>
                </a:solidFill>
                <a:sym typeface="Symbol" panose="05050102010706020507" pitchFamily="18" charset="2"/>
              </a:rPr>
              <a:t>Reactions with Several Conformers</a:t>
            </a:r>
            <a:endParaRPr lang="en-US" b="1" baseline="30000">
              <a:solidFill>
                <a:schemeClr val="accent2"/>
              </a:solidFill>
              <a:latin typeface="Verdana" pitchFamily="34" charset="0"/>
            </a:endParaRPr>
          </a:p>
        </p:txBody>
      </p:sp>
      <p:sp>
        <p:nvSpPr>
          <p:cNvPr id="2" name="Marcador de número de diapositiva 1">
            <a:extLst>
              <a:ext uri="{FF2B5EF4-FFF2-40B4-BE49-F238E27FC236}">
                <a16:creationId xmlns:a16="http://schemas.microsoft.com/office/drawing/2014/main" id="{D7F2E892-AD60-423E-84A2-5DEDB8BF0895}"/>
              </a:ext>
            </a:extLst>
          </p:cNvPr>
          <p:cNvSpPr>
            <a:spLocks noGrp="1"/>
          </p:cNvSpPr>
          <p:nvPr>
            <p:ph type="sldNum" sz="quarter" idx="12"/>
          </p:nvPr>
        </p:nvSpPr>
        <p:spPr>
          <a:xfrm>
            <a:off x="6420880" y="6403226"/>
            <a:ext cx="2057400" cy="365125"/>
          </a:xfrm>
        </p:spPr>
        <p:txBody>
          <a:bodyPr/>
          <a:lstStyle/>
          <a:p>
            <a:fld id="{DFA4F046-044E-46E9-9F2A-D598350E22B2}" type="slidenum">
              <a:rPr lang="es-ES" smtClean="0"/>
              <a:t>34</a:t>
            </a:fld>
            <a:endParaRPr lang="es-ES"/>
          </a:p>
        </p:txBody>
      </p:sp>
      <p:pic>
        <p:nvPicPr>
          <p:cNvPr id="13" name="Imagen 12">
            <a:extLst>
              <a:ext uri="{FF2B5EF4-FFF2-40B4-BE49-F238E27FC236}">
                <a16:creationId xmlns:a16="http://schemas.microsoft.com/office/drawing/2014/main" id="{B9FE6496-71BE-4784-B5F3-FF1D0C33CC39}"/>
              </a:ext>
            </a:extLst>
          </p:cNvPr>
          <p:cNvPicPr>
            <a:picLocks noChangeAspect="1"/>
          </p:cNvPicPr>
          <p:nvPr/>
        </p:nvPicPr>
        <p:blipFill>
          <a:blip r:embed="rId3"/>
          <a:stretch>
            <a:fillRect/>
          </a:stretch>
        </p:blipFill>
        <p:spPr>
          <a:xfrm>
            <a:off x="817124" y="844793"/>
            <a:ext cx="4484607" cy="5596436"/>
          </a:xfrm>
          <a:prstGeom prst="rect">
            <a:avLst/>
          </a:prstGeom>
        </p:spPr>
      </p:pic>
      <p:sp>
        <p:nvSpPr>
          <p:cNvPr id="4" name="CuadroTexto 3">
            <a:extLst>
              <a:ext uri="{FF2B5EF4-FFF2-40B4-BE49-F238E27FC236}">
                <a16:creationId xmlns:a16="http://schemas.microsoft.com/office/drawing/2014/main" id="{E9EA24F2-8413-49BE-9661-DAECE95BCBA8}"/>
              </a:ext>
            </a:extLst>
          </p:cNvPr>
          <p:cNvSpPr txBox="1"/>
          <p:nvPr/>
        </p:nvSpPr>
        <p:spPr>
          <a:xfrm>
            <a:off x="5719864" y="852446"/>
            <a:ext cx="2371803" cy="646331"/>
          </a:xfrm>
          <a:prstGeom prst="rect">
            <a:avLst/>
          </a:prstGeom>
          <a:noFill/>
        </p:spPr>
        <p:txBody>
          <a:bodyPr wrap="none" rtlCol="0">
            <a:spAutoFit/>
          </a:bodyPr>
          <a:lstStyle/>
          <a:p>
            <a:r>
              <a:rPr lang="es-ES" err="1"/>
              <a:t>1W</a:t>
            </a:r>
            <a:r>
              <a:rPr lang="es-ES"/>
              <a:t>: </a:t>
            </a:r>
            <a:r>
              <a:rPr lang="es-ES" err="1"/>
              <a:t>one-well</a:t>
            </a:r>
            <a:r>
              <a:rPr lang="es-ES"/>
              <a:t> </a:t>
            </a:r>
            <a:r>
              <a:rPr lang="es-ES" err="1"/>
              <a:t>approach</a:t>
            </a:r>
            <a:endParaRPr lang="es-ES"/>
          </a:p>
          <a:p>
            <a:r>
              <a:rPr lang="es-ES" err="1"/>
              <a:t>MP</a:t>
            </a:r>
            <a:r>
              <a:rPr lang="es-ES"/>
              <a:t>: </a:t>
            </a:r>
            <a:r>
              <a:rPr lang="es-ES" err="1"/>
              <a:t>Multipath</a:t>
            </a:r>
            <a:endParaRPr lang="en-US"/>
          </a:p>
        </p:txBody>
      </p:sp>
      <p:sp>
        <p:nvSpPr>
          <p:cNvPr id="5" name="CuadroTexto 4">
            <a:extLst>
              <a:ext uri="{FF2B5EF4-FFF2-40B4-BE49-F238E27FC236}">
                <a16:creationId xmlns:a16="http://schemas.microsoft.com/office/drawing/2014/main" id="{80C988DF-D7BB-4A54-9D64-74877C0AE194}"/>
              </a:ext>
            </a:extLst>
          </p:cNvPr>
          <p:cNvSpPr txBox="1"/>
          <p:nvPr/>
        </p:nvSpPr>
        <p:spPr>
          <a:xfrm>
            <a:off x="1311320" y="513892"/>
            <a:ext cx="3123484" cy="338554"/>
          </a:xfrm>
          <a:prstGeom prst="rect">
            <a:avLst/>
          </a:prstGeom>
          <a:noFill/>
        </p:spPr>
        <p:txBody>
          <a:bodyPr wrap="none" rtlCol="0">
            <a:spAutoFit/>
          </a:bodyPr>
          <a:lstStyle/>
          <a:p>
            <a:r>
              <a:rPr lang="en-US" sz="1600"/>
              <a:t>Rate constants calculated at 1500 K</a:t>
            </a:r>
          </a:p>
        </p:txBody>
      </p:sp>
      <p:sp>
        <p:nvSpPr>
          <p:cNvPr id="9" name="CuadroTexto 8">
            <a:extLst>
              <a:ext uri="{FF2B5EF4-FFF2-40B4-BE49-F238E27FC236}">
                <a16:creationId xmlns:a16="http://schemas.microsoft.com/office/drawing/2014/main" id="{8D1A4D07-2A63-4260-B40D-333512924877}"/>
              </a:ext>
            </a:extLst>
          </p:cNvPr>
          <p:cNvSpPr txBox="1"/>
          <p:nvPr/>
        </p:nvSpPr>
        <p:spPr>
          <a:xfrm>
            <a:off x="0" y="6585789"/>
            <a:ext cx="9144000" cy="276999"/>
          </a:xfrm>
          <a:prstGeom prst="rect">
            <a:avLst/>
          </a:prstGeom>
          <a:solidFill>
            <a:schemeClr val="accent2"/>
          </a:solidFill>
        </p:spPr>
        <p:txBody>
          <a:bodyPr wrap="square" rtlCol="0">
            <a:spAutoFit/>
          </a:bodyPr>
          <a:lstStyle/>
          <a:p>
            <a:r>
              <a:rPr lang="es-ES" sz="1200" b="1" dirty="0">
                <a:solidFill>
                  <a:schemeClr val="bg1"/>
                </a:solidFill>
              </a:rPr>
              <a:t>(</a:t>
            </a:r>
            <a:r>
              <a:rPr lang="es-ES" sz="1200" b="1" dirty="0" err="1">
                <a:solidFill>
                  <a:schemeClr val="bg1"/>
                </a:solidFill>
              </a:rPr>
              <a:t>Statistical</a:t>
            </a:r>
            <a:r>
              <a:rPr lang="es-ES" sz="1200" b="1" dirty="0">
                <a:solidFill>
                  <a:schemeClr val="bg1"/>
                </a:solidFill>
              </a:rPr>
              <a:t>) </a:t>
            </a:r>
            <a:r>
              <a:rPr lang="es-ES" sz="1200" b="1" dirty="0" err="1">
                <a:solidFill>
                  <a:schemeClr val="bg1"/>
                </a:solidFill>
              </a:rPr>
              <a:t>Reaction</a:t>
            </a:r>
            <a:r>
              <a:rPr lang="es-ES" sz="1200" b="1" dirty="0">
                <a:solidFill>
                  <a:schemeClr val="bg1"/>
                </a:solidFill>
              </a:rPr>
              <a:t> </a:t>
            </a:r>
            <a:r>
              <a:rPr lang="es-ES" sz="1200" b="1" dirty="0" err="1">
                <a:solidFill>
                  <a:schemeClr val="bg1"/>
                </a:solidFill>
              </a:rPr>
              <a:t>Rate</a:t>
            </a:r>
            <a:r>
              <a:rPr lang="es-ES" sz="1200" b="1" dirty="0">
                <a:solidFill>
                  <a:schemeClr val="bg1"/>
                </a:solidFill>
              </a:rPr>
              <a:t> </a:t>
            </a:r>
            <a:r>
              <a:rPr lang="es-ES" sz="1200" b="1" dirty="0" err="1">
                <a:solidFill>
                  <a:schemeClr val="bg1"/>
                </a:solidFill>
              </a:rPr>
              <a:t>Theories</a:t>
            </a:r>
            <a:endParaRPr lang="es-ES" sz="1200" b="1" dirty="0">
              <a:solidFill>
                <a:schemeClr val="bg1"/>
              </a:solidFill>
            </a:endParaRPr>
          </a:p>
        </p:txBody>
      </p:sp>
    </p:spTree>
    <p:extLst>
      <p:ext uri="{BB962C8B-B14F-4D97-AF65-F5344CB8AC3E}">
        <p14:creationId xmlns:p14="http://schemas.microsoft.com/office/powerpoint/2010/main" val="137811823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Box 64">
            <a:extLst>
              <a:ext uri="{FF2B5EF4-FFF2-40B4-BE49-F238E27FC236}">
                <a16:creationId xmlns:a16="http://schemas.microsoft.com/office/drawing/2014/main" id="{1ABFF68C-D3FA-488D-922A-B540A90C4EA7}"/>
              </a:ext>
            </a:extLst>
          </p:cNvPr>
          <p:cNvSpPr txBox="1">
            <a:spLocks noChangeArrowheads="1"/>
          </p:cNvSpPr>
          <p:nvPr/>
        </p:nvSpPr>
        <p:spPr bwMode="auto">
          <a:xfrm>
            <a:off x="-1" y="0"/>
            <a:ext cx="9143999" cy="369332"/>
          </a:xfrm>
          <a:prstGeom prst="rect">
            <a:avLst/>
          </a:prstGeom>
          <a:solidFill>
            <a:schemeClr val="bg2"/>
          </a:solidFill>
          <a:ln w="9525">
            <a:noFill/>
            <a:miter lim="800000"/>
            <a:headEnd/>
            <a:tailEnd/>
          </a:ln>
        </p:spPr>
        <p:txBody>
          <a:bodyPr wrap="square">
            <a:spAutoFit/>
          </a:bodyPr>
          <a:lstStyle/>
          <a:p>
            <a:r>
              <a:rPr lang="en-US" b="1">
                <a:solidFill>
                  <a:schemeClr val="accent2"/>
                </a:solidFill>
                <a:latin typeface="Verdana" pitchFamily="34" charset="0"/>
              </a:rPr>
              <a:t>Improvements and Extensions 		</a:t>
            </a:r>
            <a:r>
              <a:rPr lang="en-GB" b="1">
                <a:solidFill>
                  <a:srgbClr val="002060"/>
                </a:solidFill>
                <a:sym typeface="Symbol" panose="05050102010706020507" pitchFamily="18" charset="2"/>
              </a:rPr>
              <a:t>Reactions with Several Conformers</a:t>
            </a:r>
            <a:endParaRPr lang="en-US" b="1" baseline="30000">
              <a:solidFill>
                <a:schemeClr val="accent2"/>
              </a:solidFill>
              <a:latin typeface="Verdana" pitchFamily="34" charset="0"/>
            </a:endParaRPr>
          </a:p>
        </p:txBody>
      </p:sp>
      <p:sp>
        <p:nvSpPr>
          <p:cNvPr id="2" name="Marcador de número de diapositiva 1">
            <a:extLst>
              <a:ext uri="{FF2B5EF4-FFF2-40B4-BE49-F238E27FC236}">
                <a16:creationId xmlns:a16="http://schemas.microsoft.com/office/drawing/2014/main" id="{D7F2E892-AD60-423E-84A2-5DEDB8BF0895}"/>
              </a:ext>
            </a:extLst>
          </p:cNvPr>
          <p:cNvSpPr>
            <a:spLocks noGrp="1"/>
          </p:cNvSpPr>
          <p:nvPr>
            <p:ph type="sldNum" sz="quarter" idx="12"/>
          </p:nvPr>
        </p:nvSpPr>
        <p:spPr/>
        <p:txBody>
          <a:bodyPr/>
          <a:lstStyle/>
          <a:p>
            <a:fld id="{DFA4F046-044E-46E9-9F2A-D598350E22B2}" type="slidenum">
              <a:rPr lang="es-ES" smtClean="0"/>
              <a:t>35</a:t>
            </a:fld>
            <a:endParaRPr lang="es-ES"/>
          </a:p>
        </p:txBody>
      </p:sp>
      <p:sp>
        <p:nvSpPr>
          <p:cNvPr id="5" name="CuadroTexto 4">
            <a:extLst>
              <a:ext uri="{FF2B5EF4-FFF2-40B4-BE49-F238E27FC236}">
                <a16:creationId xmlns:a16="http://schemas.microsoft.com/office/drawing/2014/main" id="{80C988DF-D7BB-4A54-9D64-74877C0AE194}"/>
              </a:ext>
            </a:extLst>
          </p:cNvPr>
          <p:cNvSpPr txBox="1"/>
          <p:nvPr/>
        </p:nvSpPr>
        <p:spPr>
          <a:xfrm>
            <a:off x="840426" y="855881"/>
            <a:ext cx="7228675" cy="646331"/>
          </a:xfrm>
          <a:prstGeom prst="rect">
            <a:avLst/>
          </a:prstGeom>
          <a:noFill/>
        </p:spPr>
        <p:txBody>
          <a:bodyPr wrap="square" rtlCol="0">
            <a:spAutoFit/>
          </a:bodyPr>
          <a:lstStyle/>
          <a:p>
            <a:r>
              <a:rPr lang="en-US"/>
              <a:t>Product branching ratios obtained starting from </a:t>
            </a:r>
            <a:r>
              <a:rPr lang="en-GB" err="1">
                <a:sym typeface="Symbol" panose="05050102010706020507" pitchFamily="18" charset="2"/>
              </a:rPr>
              <a:t>C·H</a:t>
            </a:r>
            <a:r>
              <a:rPr lang="en-GB" baseline="-25000" err="1">
                <a:sym typeface="Symbol" panose="05050102010706020507" pitchFamily="18" charset="2"/>
              </a:rPr>
              <a:t>2</a:t>
            </a:r>
            <a:r>
              <a:rPr lang="en-GB" err="1">
                <a:sym typeface="Symbol" panose="05050102010706020507" pitchFamily="18" charset="2"/>
              </a:rPr>
              <a:t>CH</a:t>
            </a:r>
            <a:r>
              <a:rPr lang="en-GB" baseline="-25000" err="1">
                <a:sym typeface="Symbol" panose="05050102010706020507" pitchFamily="18" charset="2"/>
              </a:rPr>
              <a:t>2</a:t>
            </a:r>
            <a:r>
              <a:rPr lang="en-GB" err="1">
                <a:sym typeface="Symbol" panose="05050102010706020507" pitchFamily="18" charset="2"/>
              </a:rPr>
              <a:t>CH</a:t>
            </a:r>
            <a:r>
              <a:rPr lang="en-GB" baseline="-25000" err="1">
                <a:sym typeface="Symbol" panose="05050102010706020507" pitchFamily="18" charset="2"/>
              </a:rPr>
              <a:t>2</a:t>
            </a:r>
            <a:r>
              <a:rPr lang="en-GB" err="1">
                <a:sym typeface="Symbol" panose="05050102010706020507" pitchFamily="18" charset="2"/>
              </a:rPr>
              <a:t>OH</a:t>
            </a:r>
            <a:r>
              <a:rPr lang="en-GB">
                <a:sym typeface="Symbol" panose="05050102010706020507" pitchFamily="18" charset="2"/>
              </a:rPr>
              <a:t> and using MP (</a:t>
            </a:r>
            <a:r>
              <a:rPr lang="en-US"/>
              <a:t>Solid lines)</a:t>
            </a:r>
            <a:r>
              <a:rPr lang="en-GB">
                <a:sym typeface="Symbol" panose="05050102010706020507" pitchFamily="18" charset="2"/>
              </a:rPr>
              <a:t> and </a:t>
            </a:r>
            <a:r>
              <a:rPr lang="en-GB" err="1">
                <a:sym typeface="Symbol" panose="05050102010706020507" pitchFamily="18" charset="2"/>
              </a:rPr>
              <a:t>1W</a:t>
            </a:r>
            <a:r>
              <a:rPr lang="en-GB">
                <a:sym typeface="Symbol" panose="05050102010706020507" pitchFamily="18" charset="2"/>
              </a:rPr>
              <a:t> (dashed lines) rate constants.</a:t>
            </a:r>
            <a:endParaRPr lang="en-US"/>
          </a:p>
        </p:txBody>
      </p:sp>
      <p:pic>
        <p:nvPicPr>
          <p:cNvPr id="7" name="Imagen 6" descr="Imagen que contiene captura de pantalla&#10;&#10;Descripción generada con confianza alta">
            <a:extLst>
              <a:ext uri="{FF2B5EF4-FFF2-40B4-BE49-F238E27FC236}">
                <a16:creationId xmlns:a16="http://schemas.microsoft.com/office/drawing/2014/main" id="{E56D8CFE-3209-419B-B0FC-82B705DA9F14}"/>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1347277" y="1501714"/>
            <a:ext cx="5943600" cy="4457700"/>
          </a:xfrm>
          <a:prstGeom prst="rect">
            <a:avLst/>
          </a:prstGeom>
        </p:spPr>
      </p:pic>
      <p:sp>
        <p:nvSpPr>
          <p:cNvPr id="9" name="CuadroTexto 8">
            <a:extLst>
              <a:ext uri="{FF2B5EF4-FFF2-40B4-BE49-F238E27FC236}">
                <a16:creationId xmlns:a16="http://schemas.microsoft.com/office/drawing/2014/main" id="{B453BBA6-2C03-4A02-9CB8-D2C4BF3520BF}"/>
              </a:ext>
            </a:extLst>
          </p:cNvPr>
          <p:cNvSpPr txBox="1"/>
          <p:nvPr/>
        </p:nvSpPr>
        <p:spPr>
          <a:xfrm>
            <a:off x="0" y="6585789"/>
            <a:ext cx="9144000" cy="276999"/>
          </a:xfrm>
          <a:prstGeom prst="rect">
            <a:avLst/>
          </a:prstGeom>
          <a:solidFill>
            <a:schemeClr val="accent2"/>
          </a:solidFill>
        </p:spPr>
        <p:txBody>
          <a:bodyPr wrap="square" rtlCol="0">
            <a:spAutoFit/>
          </a:bodyPr>
          <a:lstStyle/>
          <a:p>
            <a:r>
              <a:rPr lang="es-ES" sz="1200" b="1" dirty="0">
                <a:solidFill>
                  <a:schemeClr val="bg1"/>
                </a:solidFill>
              </a:rPr>
              <a:t>(</a:t>
            </a:r>
            <a:r>
              <a:rPr lang="es-ES" sz="1200" b="1" dirty="0" err="1">
                <a:solidFill>
                  <a:schemeClr val="bg1"/>
                </a:solidFill>
              </a:rPr>
              <a:t>Statistical</a:t>
            </a:r>
            <a:r>
              <a:rPr lang="es-ES" sz="1200" b="1" dirty="0">
                <a:solidFill>
                  <a:schemeClr val="bg1"/>
                </a:solidFill>
              </a:rPr>
              <a:t>) </a:t>
            </a:r>
            <a:r>
              <a:rPr lang="es-ES" sz="1200" b="1" dirty="0" err="1">
                <a:solidFill>
                  <a:schemeClr val="bg1"/>
                </a:solidFill>
              </a:rPr>
              <a:t>Reaction</a:t>
            </a:r>
            <a:r>
              <a:rPr lang="es-ES" sz="1200" b="1" dirty="0">
                <a:solidFill>
                  <a:schemeClr val="bg1"/>
                </a:solidFill>
              </a:rPr>
              <a:t> </a:t>
            </a:r>
            <a:r>
              <a:rPr lang="es-ES" sz="1200" b="1" dirty="0" err="1">
                <a:solidFill>
                  <a:schemeClr val="bg1"/>
                </a:solidFill>
              </a:rPr>
              <a:t>Rate</a:t>
            </a:r>
            <a:r>
              <a:rPr lang="es-ES" sz="1200" b="1" dirty="0">
                <a:solidFill>
                  <a:schemeClr val="bg1"/>
                </a:solidFill>
              </a:rPr>
              <a:t> </a:t>
            </a:r>
            <a:r>
              <a:rPr lang="es-ES" sz="1200" b="1" dirty="0" err="1">
                <a:solidFill>
                  <a:schemeClr val="bg1"/>
                </a:solidFill>
              </a:rPr>
              <a:t>Theories</a:t>
            </a:r>
            <a:endParaRPr lang="es-ES" sz="1200" b="1" dirty="0">
              <a:solidFill>
                <a:schemeClr val="bg1"/>
              </a:solidFill>
            </a:endParaRPr>
          </a:p>
        </p:txBody>
      </p:sp>
    </p:spTree>
    <p:extLst>
      <p:ext uri="{BB962C8B-B14F-4D97-AF65-F5344CB8AC3E}">
        <p14:creationId xmlns:p14="http://schemas.microsoft.com/office/powerpoint/2010/main" val="315072708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Box 64">
            <a:extLst>
              <a:ext uri="{FF2B5EF4-FFF2-40B4-BE49-F238E27FC236}">
                <a16:creationId xmlns:a16="http://schemas.microsoft.com/office/drawing/2014/main" id="{1ABFF68C-D3FA-488D-922A-B540A90C4EA7}"/>
              </a:ext>
            </a:extLst>
          </p:cNvPr>
          <p:cNvSpPr txBox="1">
            <a:spLocks noChangeArrowheads="1"/>
          </p:cNvSpPr>
          <p:nvPr/>
        </p:nvSpPr>
        <p:spPr bwMode="auto">
          <a:xfrm>
            <a:off x="-1" y="0"/>
            <a:ext cx="9143999" cy="369332"/>
          </a:xfrm>
          <a:prstGeom prst="rect">
            <a:avLst/>
          </a:prstGeom>
          <a:solidFill>
            <a:schemeClr val="bg2"/>
          </a:solidFill>
          <a:ln w="9525">
            <a:noFill/>
            <a:miter lim="800000"/>
            <a:headEnd/>
            <a:tailEnd/>
          </a:ln>
        </p:spPr>
        <p:txBody>
          <a:bodyPr wrap="square">
            <a:spAutoFit/>
          </a:bodyPr>
          <a:lstStyle/>
          <a:p>
            <a:r>
              <a:rPr lang="en-US" b="1">
                <a:solidFill>
                  <a:schemeClr val="accent2"/>
                </a:solidFill>
                <a:latin typeface="Verdana" pitchFamily="34" charset="0"/>
              </a:rPr>
              <a:t>Further Reading		</a:t>
            </a:r>
            <a:endParaRPr lang="en-US" b="1" baseline="30000">
              <a:solidFill>
                <a:schemeClr val="accent2"/>
              </a:solidFill>
              <a:latin typeface="Verdana" pitchFamily="34" charset="0"/>
            </a:endParaRPr>
          </a:p>
        </p:txBody>
      </p:sp>
      <p:sp>
        <p:nvSpPr>
          <p:cNvPr id="2" name="Marcador de número de diapositiva 1">
            <a:extLst>
              <a:ext uri="{FF2B5EF4-FFF2-40B4-BE49-F238E27FC236}">
                <a16:creationId xmlns:a16="http://schemas.microsoft.com/office/drawing/2014/main" id="{D7F2E892-AD60-423E-84A2-5DEDB8BF0895}"/>
              </a:ext>
            </a:extLst>
          </p:cNvPr>
          <p:cNvSpPr>
            <a:spLocks noGrp="1"/>
          </p:cNvSpPr>
          <p:nvPr>
            <p:ph type="sldNum" sz="quarter" idx="12"/>
          </p:nvPr>
        </p:nvSpPr>
        <p:spPr/>
        <p:txBody>
          <a:bodyPr/>
          <a:lstStyle/>
          <a:p>
            <a:fld id="{DFA4F046-044E-46E9-9F2A-D598350E22B2}" type="slidenum">
              <a:rPr lang="es-ES" smtClean="0"/>
              <a:t>36</a:t>
            </a:fld>
            <a:endParaRPr lang="es-ES"/>
          </a:p>
        </p:txBody>
      </p:sp>
      <p:sp>
        <p:nvSpPr>
          <p:cNvPr id="5" name="CuadroTexto 4">
            <a:extLst>
              <a:ext uri="{FF2B5EF4-FFF2-40B4-BE49-F238E27FC236}">
                <a16:creationId xmlns:a16="http://schemas.microsoft.com/office/drawing/2014/main" id="{80C988DF-D7BB-4A54-9D64-74877C0AE194}"/>
              </a:ext>
            </a:extLst>
          </p:cNvPr>
          <p:cNvSpPr txBox="1"/>
          <p:nvPr/>
        </p:nvSpPr>
        <p:spPr>
          <a:xfrm>
            <a:off x="782060" y="905093"/>
            <a:ext cx="7228675" cy="5016758"/>
          </a:xfrm>
          <a:prstGeom prst="rect">
            <a:avLst/>
          </a:prstGeom>
          <a:noFill/>
        </p:spPr>
        <p:txBody>
          <a:bodyPr wrap="square" rtlCol="0">
            <a:spAutoFit/>
          </a:bodyPr>
          <a:lstStyle/>
          <a:p>
            <a:pPr marL="342900" indent="-342900">
              <a:spcBef>
                <a:spcPts val="600"/>
              </a:spcBef>
              <a:spcAft>
                <a:spcPts val="600"/>
              </a:spcAft>
              <a:buFont typeface="+mj-lt"/>
              <a:buAutoNum type="arabicPeriod"/>
            </a:pPr>
            <a:r>
              <a:rPr lang="es-ES"/>
              <a:t>K. J. </a:t>
            </a:r>
            <a:r>
              <a:rPr lang="es-ES" err="1"/>
              <a:t>Laidler</a:t>
            </a:r>
            <a:r>
              <a:rPr lang="es-ES"/>
              <a:t>, Chemical </a:t>
            </a:r>
            <a:r>
              <a:rPr lang="es-ES" err="1"/>
              <a:t>Kinetics</a:t>
            </a:r>
            <a:r>
              <a:rPr lang="es-ES"/>
              <a:t>, </a:t>
            </a:r>
            <a:r>
              <a:rPr lang="es-ES" err="1"/>
              <a:t>Harper&amp;Row</a:t>
            </a:r>
            <a:r>
              <a:rPr lang="es-ES"/>
              <a:t> (1987)</a:t>
            </a:r>
            <a:r>
              <a:rPr lang="en-GB">
                <a:sym typeface="Symbol" panose="05050102010706020507" pitchFamily="18" charset="2"/>
              </a:rPr>
              <a:t>.</a:t>
            </a:r>
          </a:p>
          <a:p>
            <a:pPr marL="342900" indent="-342900">
              <a:spcBef>
                <a:spcPts val="600"/>
              </a:spcBef>
              <a:spcAft>
                <a:spcPts val="600"/>
              </a:spcAft>
              <a:buFont typeface="+mj-lt"/>
              <a:buAutoNum type="arabicPeriod"/>
            </a:pPr>
            <a:r>
              <a:rPr lang="en-GB">
                <a:sym typeface="Symbol" panose="05050102010706020507" pitchFamily="18" charset="2"/>
              </a:rPr>
              <a:t>M. J. Pilling and P. W. </a:t>
            </a:r>
            <a:r>
              <a:rPr lang="en-GB" err="1">
                <a:sym typeface="Symbol" panose="05050102010706020507" pitchFamily="18" charset="2"/>
              </a:rPr>
              <a:t>Seakins</a:t>
            </a:r>
            <a:r>
              <a:rPr lang="en-GB">
                <a:sym typeface="Symbol" panose="05050102010706020507" pitchFamily="18" charset="2"/>
              </a:rPr>
              <a:t>, Reaction Kinetics, Oxford University Press (1996).</a:t>
            </a:r>
          </a:p>
          <a:p>
            <a:pPr marL="342900" indent="-342900">
              <a:spcBef>
                <a:spcPts val="600"/>
              </a:spcBef>
              <a:spcAft>
                <a:spcPts val="600"/>
              </a:spcAft>
              <a:buFont typeface="+mj-lt"/>
              <a:buAutoNum type="arabicPeriod"/>
            </a:pPr>
            <a:r>
              <a:rPr lang="es-ES"/>
              <a:t>J. I. </a:t>
            </a:r>
            <a:r>
              <a:rPr lang="es-ES" err="1"/>
              <a:t>Steinfeld</a:t>
            </a:r>
            <a:r>
              <a:rPr lang="es-ES"/>
              <a:t>, J. S. Francisco and W. L. </a:t>
            </a:r>
            <a:r>
              <a:rPr lang="es-ES" err="1"/>
              <a:t>Hase</a:t>
            </a:r>
            <a:r>
              <a:rPr lang="es-ES"/>
              <a:t>, Chemical </a:t>
            </a:r>
            <a:r>
              <a:rPr lang="es-ES" err="1"/>
              <a:t>Kinetics</a:t>
            </a:r>
            <a:r>
              <a:rPr lang="es-ES"/>
              <a:t> and Dynamics, Prentice-Hall, Inc. (1999). </a:t>
            </a:r>
            <a:endParaRPr lang="en-GB">
              <a:sym typeface="Symbol" panose="05050102010706020507" pitchFamily="18" charset="2"/>
            </a:endParaRPr>
          </a:p>
          <a:p>
            <a:pPr marL="342900" indent="-342900">
              <a:spcBef>
                <a:spcPts val="600"/>
              </a:spcBef>
              <a:spcAft>
                <a:spcPts val="600"/>
              </a:spcAft>
              <a:buFont typeface="+mj-lt"/>
              <a:buAutoNum type="arabicPeriod"/>
            </a:pPr>
            <a:r>
              <a:rPr lang="en-US"/>
              <a:t>D. G. </a:t>
            </a:r>
            <a:r>
              <a:rPr lang="en-US" err="1"/>
              <a:t>Truhlar</a:t>
            </a:r>
            <a:r>
              <a:rPr lang="en-US"/>
              <a:t>, A. D. Isaacson and B. C. Garrett, “Generalized Transition State Theory”. In </a:t>
            </a:r>
            <a:r>
              <a:rPr lang="en-US" i="1"/>
              <a:t>Theory of Chemical Reaction Dynamics</a:t>
            </a:r>
            <a:r>
              <a:rPr lang="en-US"/>
              <a:t>, Vol. 3, M. Baer, ed., CRC Press, Boca Raton, FL, pp. 65 (1985). </a:t>
            </a:r>
          </a:p>
          <a:p>
            <a:pPr marL="342900" indent="-342900">
              <a:spcBef>
                <a:spcPts val="600"/>
              </a:spcBef>
              <a:spcAft>
                <a:spcPts val="600"/>
              </a:spcAft>
              <a:buFont typeface="+mj-lt"/>
              <a:buAutoNum type="arabicPeriod"/>
            </a:pPr>
            <a:r>
              <a:rPr lang="en-US"/>
              <a:t>A. Fernández-Ramos, B. A. Ellingson, B. C. Garrett and Donald G. </a:t>
            </a:r>
            <a:r>
              <a:rPr lang="en-US" err="1"/>
              <a:t>Truhlar</a:t>
            </a:r>
            <a:r>
              <a:rPr lang="en-US"/>
              <a:t>, “Variational Transition State Theory with Multidimensional Tunneling”</a:t>
            </a:r>
            <a:r>
              <a:rPr lang="en-US" i="1"/>
              <a:t>. </a:t>
            </a:r>
            <a:r>
              <a:rPr lang="en-US"/>
              <a:t>In </a:t>
            </a:r>
            <a:r>
              <a:rPr lang="en-US" i="1"/>
              <a:t>Reviews in Computational Chemistry</a:t>
            </a:r>
            <a:r>
              <a:rPr lang="en-US"/>
              <a:t>, Vol. 23, ed., John Wiley &amp; Sons, Inc., Hoboken, NJ (2007).</a:t>
            </a:r>
          </a:p>
          <a:p>
            <a:pPr marL="342900" indent="-342900">
              <a:spcBef>
                <a:spcPts val="600"/>
              </a:spcBef>
              <a:spcAft>
                <a:spcPts val="600"/>
              </a:spcAft>
              <a:buFont typeface="+mj-lt"/>
              <a:buAutoNum type="arabicPeriod"/>
            </a:pPr>
            <a:r>
              <a:rPr lang="en-US"/>
              <a:t>J. L. Bao and D. G. </a:t>
            </a:r>
            <a:r>
              <a:rPr lang="en-US" err="1"/>
              <a:t>Truhlar</a:t>
            </a:r>
            <a:r>
              <a:rPr lang="en-US"/>
              <a:t>, “Variational Transition State Theory: Theoretical Framework and Recent Developments”. </a:t>
            </a:r>
            <a:r>
              <a:rPr lang="en-US" i="1"/>
              <a:t>Chem. Soc. Rev</a:t>
            </a:r>
            <a:r>
              <a:rPr lang="en-US"/>
              <a:t>., 46, 7548 (2017).</a:t>
            </a:r>
          </a:p>
        </p:txBody>
      </p:sp>
      <p:sp>
        <p:nvSpPr>
          <p:cNvPr id="6" name="CuadroTexto 5">
            <a:extLst>
              <a:ext uri="{FF2B5EF4-FFF2-40B4-BE49-F238E27FC236}">
                <a16:creationId xmlns:a16="http://schemas.microsoft.com/office/drawing/2014/main" id="{025DAFD0-6FDA-4899-A432-98912D8F551B}"/>
              </a:ext>
            </a:extLst>
          </p:cNvPr>
          <p:cNvSpPr txBox="1"/>
          <p:nvPr/>
        </p:nvSpPr>
        <p:spPr>
          <a:xfrm>
            <a:off x="0" y="6585789"/>
            <a:ext cx="9144000" cy="276999"/>
          </a:xfrm>
          <a:prstGeom prst="rect">
            <a:avLst/>
          </a:prstGeom>
          <a:solidFill>
            <a:schemeClr val="accent2"/>
          </a:solidFill>
        </p:spPr>
        <p:txBody>
          <a:bodyPr wrap="square" rtlCol="0">
            <a:spAutoFit/>
          </a:bodyPr>
          <a:lstStyle/>
          <a:p>
            <a:r>
              <a:rPr lang="es-ES" sz="1200" b="1" dirty="0">
                <a:solidFill>
                  <a:schemeClr val="bg1"/>
                </a:solidFill>
              </a:rPr>
              <a:t>(</a:t>
            </a:r>
            <a:r>
              <a:rPr lang="es-ES" sz="1200" b="1" dirty="0" err="1">
                <a:solidFill>
                  <a:schemeClr val="bg1"/>
                </a:solidFill>
              </a:rPr>
              <a:t>Statistical</a:t>
            </a:r>
            <a:r>
              <a:rPr lang="es-ES" sz="1200" b="1" dirty="0">
                <a:solidFill>
                  <a:schemeClr val="bg1"/>
                </a:solidFill>
              </a:rPr>
              <a:t>) </a:t>
            </a:r>
            <a:r>
              <a:rPr lang="es-ES" sz="1200" b="1" dirty="0" err="1">
                <a:solidFill>
                  <a:schemeClr val="bg1"/>
                </a:solidFill>
              </a:rPr>
              <a:t>Reaction</a:t>
            </a:r>
            <a:r>
              <a:rPr lang="es-ES" sz="1200" b="1" dirty="0">
                <a:solidFill>
                  <a:schemeClr val="bg1"/>
                </a:solidFill>
              </a:rPr>
              <a:t> </a:t>
            </a:r>
            <a:r>
              <a:rPr lang="es-ES" sz="1200" b="1" dirty="0" err="1">
                <a:solidFill>
                  <a:schemeClr val="bg1"/>
                </a:solidFill>
              </a:rPr>
              <a:t>Rate</a:t>
            </a:r>
            <a:r>
              <a:rPr lang="es-ES" sz="1200" b="1" dirty="0">
                <a:solidFill>
                  <a:schemeClr val="bg1"/>
                </a:solidFill>
              </a:rPr>
              <a:t> </a:t>
            </a:r>
            <a:r>
              <a:rPr lang="es-ES" sz="1200" b="1" dirty="0" err="1">
                <a:solidFill>
                  <a:schemeClr val="bg1"/>
                </a:solidFill>
              </a:rPr>
              <a:t>Theories</a:t>
            </a:r>
            <a:endParaRPr lang="es-ES" sz="1200" b="1" dirty="0">
              <a:solidFill>
                <a:schemeClr val="bg1"/>
              </a:solidFill>
            </a:endParaRPr>
          </a:p>
        </p:txBody>
      </p:sp>
    </p:spTree>
    <p:extLst>
      <p:ext uri="{BB962C8B-B14F-4D97-AF65-F5344CB8AC3E}">
        <p14:creationId xmlns:p14="http://schemas.microsoft.com/office/powerpoint/2010/main" val="37525351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Box 64">
            <a:extLst>
              <a:ext uri="{FF2B5EF4-FFF2-40B4-BE49-F238E27FC236}">
                <a16:creationId xmlns:a16="http://schemas.microsoft.com/office/drawing/2014/main" id="{1ABFF68C-D3FA-488D-922A-B540A90C4EA7}"/>
              </a:ext>
            </a:extLst>
          </p:cNvPr>
          <p:cNvSpPr txBox="1">
            <a:spLocks noChangeArrowheads="1"/>
          </p:cNvSpPr>
          <p:nvPr/>
        </p:nvSpPr>
        <p:spPr bwMode="auto">
          <a:xfrm>
            <a:off x="-1" y="0"/>
            <a:ext cx="9143999" cy="369332"/>
          </a:xfrm>
          <a:prstGeom prst="rect">
            <a:avLst/>
          </a:prstGeom>
          <a:solidFill>
            <a:schemeClr val="bg2"/>
          </a:solidFill>
          <a:ln w="9525">
            <a:noFill/>
            <a:miter lim="800000"/>
            <a:headEnd/>
            <a:tailEnd/>
          </a:ln>
        </p:spPr>
        <p:txBody>
          <a:bodyPr wrap="square">
            <a:spAutoFit/>
          </a:bodyPr>
          <a:lstStyle/>
          <a:p>
            <a:r>
              <a:rPr lang="en-US" b="1">
                <a:solidFill>
                  <a:schemeClr val="accent2"/>
                </a:solidFill>
                <a:latin typeface="Verdana" pitchFamily="34" charset="0"/>
              </a:rPr>
              <a:t>Transition State Theory			 </a:t>
            </a:r>
            <a:r>
              <a:rPr lang="en-US" b="1">
                <a:solidFill>
                  <a:srgbClr val="002060"/>
                </a:solidFill>
              </a:rPr>
              <a:t>Statistical Formulation</a:t>
            </a:r>
            <a:endParaRPr lang="en-US" b="1" baseline="30000">
              <a:solidFill>
                <a:schemeClr val="accent2"/>
              </a:solidFill>
              <a:latin typeface="Verdana" pitchFamily="34" charset="0"/>
            </a:endParaRPr>
          </a:p>
        </p:txBody>
      </p:sp>
      <p:grpSp>
        <p:nvGrpSpPr>
          <p:cNvPr id="58" name="Grupo 57">
            <a:extLst>
              <a:ext uri="{FF2B5EF4-FFF2-40B4-BE49-F238E27FC236}">
                <a16:creationId xmlns:a16="http://schemas.microsoft.com/office/drawing/2014/main" id="{8C7FEE6B-A37D-47DB-8D09-EDAC23EB7820}"/>
              </a:ext>
            </a:extLst>
          </p:cNvPr>
          <p:cNvGrpSpPr/>
          <p:nvPr/>
        </p:nvGrpSpPr>
        <p:grpSpPr>
          <a:xfrm>
            <a:off x="4551604" y="701420"/>
            <a:ext cx="4487621" cy="3900090"/>
            <a:chOff x="4484929" y="1187195"/>
            <a:chExt cx="4487621" cy="3900090"/>
          </a:xfrm>
        </p:grpSpPr>
        <p:grpSp>
          <p:nvGrpSpPr>
            <p:cNvPr id="56" name="Grupo 55">
              <a:extLst>
                <a:ext uri="{FF2B5EF4-FFF2-40B4-BE49-F238E27FC236}">
                  <a16:creationId xmlns:a16="http://schemas.microsoft.com/office/drawing/2014/main" id="{31B212FB-F6AA-424E-AC83-F68ADA55A032}"/>
                </a:ext>
              </a:extLst>
            </p:cNvPr>
            <p:cNvGrpSpPr/>
            <p:nvPr/>
          </p:nvGrpSpPr>
          <p:grpSpPr>
            <a:xfrm>
              <a:off x="4484929" y="1187195"/>
              <a:ext cx="4487621" cy="3900090"/>
              <a:chOff x="4484929" y="1187195"/>
              <a:chExt cx="4487621" cy="3900090"/>
            </a:xfrm>
          </p:grpSpPr>
          <p:grpSp>
            <p:nvGrpSpPr>
              <p:cNvPr id="47" name="Grupo 46">
                <a:extLst>
                  <a:ext uri="{FF2B5EF4-FFF2-40B4-BE49-F238E27FC236}">
                    <a16:creationId xmlns:a16="http://schemas.microsoft.com/office/drawing/2014/main" id="{5AAB98A6-0B19-4F11-A0E2-FABDE0115329}"/>
                  </a:ext>
                </a:extLst>
              </p:cNvPr>
              <p:cNvGrpSpPr/>
              <p:nvPr/>
            </p:nvGrpSpPr>
            <p:grpSpPr>
              <a:xfrm>
                <a:off x="4484929" y="1187195"/>
                <a:ext cx="4487621" cy="3900090"/>
                <a:chOff x="2332279" y="1220532"/>
                <a:chExt cx="4487621" cy="3900090"/>
              </a:xfrm>
            </p:grpSpPr>
            <p:sp>
              <p:nvSpPr>
                <p:cNvPr id="25" name="Rectángulo 24">
                  <a:extLst>
                    <a:ext uri="{FF2B5EF4-FFF2-40B4-BE49-F238E27FC236}">
                      <a16:creationId xmlns:a16="http://schemas.microsoft.com/office/drawing/2014/main" id="{DC33C34C-C8AA-42D2-B5D7-8CC6C95B4827}"/>
                    </a:ext>
                  </a:extLst>
                </p:cNvPr>
                <p:cNvSpPr/>
                <p:nvPr/>
              </p:nvSpPr>
              <p:spPr>
                <a:xfrm>
                  <a:off x="4833935" y="1804988"/>
                  <a:ext cx="257176" cy="2538411"/>
                </a:xfrm>
                <a:prstGeom prst="rect">
                  <a:avLst/>
                </a:prstGeom>
                <a:pattFill prst="pct25">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3" name="Conector recto de flecha 2">
                  <a:extLst>
                    <a:ext uri="{FF2B5EF4-FFF2-40B4-BE49-F238E27FC236}">
                      <a16:creationId xmlns:a16="http://schemas.microsoft.com/office/drawing/2014/main" id="{52B86E9E-49B6-4B6E-86C6-E3B840A32720}"/>
                    </a:ext>
                  </a:extLst>
                </p:cNvPr>
                <p:cNvCxnSpPr/>
                <p:nvPr/>
              </p:nvCxnSpPr>
              <p:spPr>
                <a:xfrm flipV="1">
                  <a:off x="2733675" y="1381125"/>
                  <a:ext cx="0" cy="2962275"/>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5" name="Conector recto de flecha 4">
                  <a:extLst>
                    <a:ext uri="{FF2B5EF4-FFF2-40B4-BE49-F238E27FC236}">
                      <a16:creationId xmlns:a16="http://schemas.microsoft.com/office/drawing/2014/main" id="{E57A4F46-E2F3-4F64-BBE3-9470D8017244}"/>
                    </a:ext>
                  </a:extLst>
                </p:cNvPr>
                <p:cNvCxnSpPr/>
                <p:nvPr/>
              </p:nvCxnSpPr>
              <p:spPr>
                <a:xfrm>
                  <a:off x="2743200" y="4343400"/>
                  <a:ext cx="4076700"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9" name="Forma libre: forma 8">
                  <a:extLst>
                    <a:ext uri="{FF2B5EF4-FFF2-40B4-BE49-F238E27FC236}">
                      <a16:creationId xmlns:a16="http://schemas.microsoft.com/office/drawing/2014/main" id="{76BF425C-CBD2-433B-9B5B-095D47367830}"/>
                    </a:ext>
                  </a:extLst>
                </p:cNvPr>
                <p:cNvSpPr/>
                <p:nvPr/>
              </p:nvSpPr>
              <p:spPr>
                <a:xfrm>
                  <a:off x="3419475" y="1918677"/>
                  <a:ext cx="2867025" cy="1807796"/>
                </a:xfrm>
                <a:custGeom>
                  <a:avLst/>
                  <a:gdLst>
                    <a:gd name="connsiteX0" fmla="*/ 0 w 2867025"/>
                    <a:gd name="connsiteY0" fmla="*/ 1552721 h 1807796"/>
                    <a:gd name="connsiteX1" fmla="*/ 514350 w 2867025"/>
                    <a:gd name="connsiteY1" fmla="*/ 1657496 h 1807796"/>
                    <a:gd name="connsiteX2" fmla="*/ 1533525 w 2867025"/>
                    <a:gd name="connsiteY2" fmla="*/ 146 h 1807796"/>
                    <a:gd name="connsiteX3" fmla="*/ 2219325 w 2867025"/>
                    <a:gd name="connsiteY3" fmla="*/ 1562246 h 1807796"/>
                    <a:gd name="connsiteX4" fmla="*/ 2867025 w 2867025"/>
                    <a:gd name="connsiteY4" fmla="*/ 1781321 h 18077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67025" h="1807796">
                      <a:moveTo>
                        <a:pt x="0" y="1552721"/>
                      </a:moveTo>
                      <a:cubicBezTo>
                        <a:pt x="129381" y="1734489"/>
                        <a:pt x="258763" y="1916258"/>
                        <a:pt x="514350" y="1657496"/>
                      </a:cubicBezTo>
                      <a:cubicBezTo>
                        <a:pt x="769937" y="1398734"/>
                        <a:pt x="1249363" y="16021"/>
                        <a:pt x="1533525" y="146"/>
                      </a:cubicBezTo>
                      <a:cubicBezTo>
                        <a:pt x="1817688" y="-15729"/>
                        <a:pt x="1997075" y="1265383"/>
                        <a:pt x="2219325" y="1562246"/>
                      </a:cubicBezTo>
                      <a:cubicBezTo>
                        <a:pt x="2441575" y="1859109"/>
                        <a:pt x="2654300" y="1820215"/>
                        <a:pt x="2867025" y="1781321"/>
                      </a:cubicBezTo>
                    </a:path>
                  </a:pathLst>
                </a:custGeom>
                <a:ln w="19050"/>
              </p:spPr>
              <p:style>
                <a:lnRef idx="1">
                  <a:schemeClr val="dk1"/>
                </a:lnRef>
                <a:fillRef idx="0">
                  <a:schemeClr val="dk1"/>
                </a:fillRef>
                <a:effectRef idx="0">
                  <a:schemeClr val="dk1"/>
                </a:effectRef>
                <a:fontRef idx="minor">
                  <a:schemeClr val="tx1"/>
                </a:fontRef>
              </p:style>
              <p:txBody>
                <a:bodyPr rtlCol="0" anchor="ctr"/>
                <a:lstStyle/>
                <a:p>
                  <a:pPr algn="ctr"/>
                  <a:endParaRPr lang="es-ES"/>
                </a:p>
              </p:txBody>
            </p:sp>
            <p:cxnSp>
              <p:nvCxnSpPr>
                <p:cNvPr id="14" name="Conector recto 13">
                  <a:extLst>
                    <a:ext uri="{FF2B5EF4-FFF2-40B4-BE49-F238E27FC236}">
                      <a16:creationId xmlns:a16="http://schemas.microsoft.com/office/drawing/2014/main" id="{AAD18242-E115-403D-BFD6-2BC430B66794}"/>
                    </a:ext>
                  </a:extLst>
                </p:cNvPr>
                <p:cNvCxnSpPr/>
                <p:nvPr/>
              </p:nvCxnSpPr>
              <p:spPr>
                <a:xfrm>
                  <a:off x="3000376" y="1811434"/>
                  <a:ext cx="2133599"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8" name="Conector recto 17">
                  <a:extLst>
                    <a:ext uri="{FF2B5EF4-FFF2-40B4-BE49-F238E27FC236}">
                      <a16:creationId xmlns:a16="http://schemas.microsoft.com/office/drawing/2014/main" id="{EB875015-DF02-4347-8260-E008E759850F}"/>
                    </a:ext>
                  </a:extLst>
                </p:cNvPr>
                <p:cNvCxnSpPr>
                  <a:cxnSpLocks/>
                </p:cNvCxnSpPr>
                <p:nvPr/>
              </p:nvCxnSpPr>
              <p:spPr>
                <a:xfrm>
                  <a:off x="4591048" y="1906684"/>
                  <a:ext cx="781052"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7" name="Conector recto de flecha 16">
                  <a:extLst>
                    <a:ext uri="{FF2B5EF4-FFF2-40B4-BE49-F238E27FC236}">
                      <a16:creationId xmlns:a16="http://schemas.microsoft.com/office/drawing/2014/main" id="{35335370-366E-41C9-BEFC-F6294683BB7B}"/>
                    </a:ext>
                  </a:extLst>
                </p:cNvPr>
                <p:cNvCxnSpPr>
                  <a:cxnSpLocks/>
                </p:cNvCxnSpPr>
                <p:nvPr/>
              </p:nvCxnSpPr>
              <p:spPr>
                <a:xfrm>
                  <a:off x="4965538" y="1632926"/>
                  <a:ext cx="6509" cy="16729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Conector recto de flecha 21">
                  <a:extLst>
                    <a:ext uri="{FF2B5EF4-FFF2-40B4-BE49-F238E27FC236}">
                      <a16:creationId xmlns:a16="http://schemas.microsoft.com/office/drawing/2014/main" id="{7725475A-2B35-42E7-8962-1122E5DFF472}"/>
                    </a:ext>
                  </a:extLst>
                </p:cNvPr>
                <p:cNvCxnSpPr>
                  <a:cxnSpLocks/>
                </p:cNvCxnSpPr>
                <p:nvPr/>
              </p:nvCxnSpPr>
              <p:spPr>
                <a:xfrm flipV="1">
                  <a:off x="4972047" y="1933575"/>
                  <a:ext cx="0" cy="2667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CuadroTexto 20">
                  <a:extLst>
                    <a:ext uri="{FF2B5EF4-FFF2-40B4-BE49-F238E27FC236}">
                      <a16:creationId xmlns:a16="http://schemas.microsoft.com/office/drawing/2014/main" id="{E21DEA26-01E4-4CEA-BAC4-22AFFA88F33D}"/>
                    </a:ext>
                  </a:extLst>
                </p:cNvPr>
                <p:cNvSpPr txBox="1"/>
                <p:nvPr/>
              </p:nvSpPr>
              <p:spPr>
                <a:xfrm rot="16200000">
                  <a:off x="1657350" y="2471127"/>
                  <a:ext cx="1719189" cy="369332"/>
                </a:xfrm>
                <a:prstGeom prst="rect">
                  <a:avLst/>
                </a:prstGeom>
                <a:noFill/>
              </p:spPr>
              <p:txBody>
                <a:bodyPr wrap="none" rtlCol="0">
                  <a:spAutoFit/>
                </a:bodyPr>
                <a:lstStyle/>
                <a:p>
                  <a:r>
                    <a:rPr lang="es-ES" err="1"/>
                    <a:t>Potential</a:t>
                  </a:r>
                  <a:r>
                    <a:rPr lang="es-ES"/>
                    <a:t> </a:t>
                  </a:r>
                  <a:r>
                    <a:rPr lang="es-ES" err="1"/>
                    <a:t>energy</a:t>
                  </a:r>
                  <a:endParaRPr lang="es-ES"/>
                </a:p>
              </p:txBody>
            </p:sp>
            <p:sp>
              <p:nvSpPr>
                <p:cNvPr id="26" name="CuadroTexto 25">
                  <a:extLst>
                    <a:ext uri="{FF2B5EF4-FFF2-40B4-BE49-F238E27FC236}">
                      <a16:creationId xmlns:a16="http://schemas.microsoft.com/office/drawing/2014/main" id="{399DEFD4-9EBF-406F-AFEA-4A075ADA28D4}"/>
                    </a:ext>
                  </a:extLst>
                </p:cNvPr>
                <p:cNvSpPr txBox="1"/>
                <p:nvPr/>
              </p:nvSpPr>
              <p:spPr>
                <a:xfrm>
                  <a:off x="3928874" y="4751290"/>
                  <a:ext cx="2267672" cy="369332"/>
                </a:xfrm>
                <a:prstGeom prst="rect">
                  <a:avLst/>
                </a:prstGeom>
                <a:noFill/>
              </p:spPr>
              <p:txBody>
                <a:bodyPr wrap="none" rtlCol="0">
                  <a:spAutoFit/>
                </a:bodyPr>
                <a:lstStyle/>
                <a:p>
                  <a:r>
                    <a:rPr lang="es-ES" err="1"/>
                    <a:t>Reaction</a:t>
                  </a:r>
                  <a:r>
                    <a:rPr lang="es-ES"/>
                    <a:t> </a:t>
                  </a:r>
                  <a:r>
                    <a:rPr lang="es-ES" err="1"/>
                    <a:t>coordinate</a:t>
                  </a:r>
                  <a:r>
                    <a:rPr lang="es-ES"/>
                    <a:t>, </a:t>
                  </a:r>
                  <a:r>
                    <a:rPr lang="es-ES" i="1"/>
                    <a:t>s</a:t>
                  </a:r>
                </a:p>
              </p:txBody>
            </p:sp>
            <p:sp>
              <p:nvSpPr>
                <p:cNvPr id="27" name="CuadroTexto 26">
                  <a:extLst>
                    <a:ext uri="{FF2B5EF4-FFF2-40B4-BE49-F238E27FC236}">
                      <a16:creationId xmlns:a16="http://schemas.microsoft.com/office/drawing/2014/main" id="{11D6DF1C-B057-42AF-96E4-91CDB5BBE988}"/>
                    </a:ext>
                  </a:extLst>
                </p:cNvPr>
                <p:cNvSpPr txBox="1"/>
                <p:nvPr/>
              </p:nvSpPr>
              <p:spPr>
                <a:xfrm>
                  <a:off x="3250164" y="3750845"/>
                  <a:ext cx="998991" cy="338554"/>
                </a:xfrm>
                <a:prstGeom prst="rect">
                  <a:avLst/>
                </a:prstGeom>
                <a:noFill/>
              </p:spPr>
              <p:txBody>
                <a:bodyPr wrap="none" rtlCol="0">
                  <a:spAutoFit/>
                </a:bodyPr>
                <a:lstStyle/>
                <a:p>
                  <a:r>
                    <a:rPr lang="es-ES" sz="1600" err="1"/>
                    <a:t>Reactants</a:t>
                  </a:r>
                  <a:endParaRPr lang="es-ES" sz="1600"/>
                </a:p>
              </p:txBody>
            </p:sp>
            <p:sp>
              <p:nvSpPr>
                <p:cNvPr id="29" name="CuadroTexto 28">
                  <a:extLst>
                    <a:ext uri="{FF2B5EF4-FFF2-40B4-BE49-F238E27FC236}">
                      <a16:creationId xmlns:a16="http://schemas.microsoft.com/office/drawing/2014/main" id="{572F53FB-55F1-43CA-92B9-3DC286BDE1D0}"/>
                    </a:ext>
                  </a:extLst>
                </p:cNvPr>
                <p:cNvSpPr txBox="1"/>
                <p:nvPr/>
              </p:nvSpPr>
              <p:spPr>
                <a:xfrm>
                  <a:off x="5588617" y="3738465"/>
                  <a:ext cx="918713" cy="338554"/>
                </a:xfrm>
                <a:prstGeom prst="rect">
                  <a:avLst/>
                </a:prstGeom>
                <a:noFill/>
              </p:spPr>
              <p:txBody>
                <a:bodyPr wrap="none" rtlCol="0">
                  <a:spAutoFit/>
                </a:bodyPr>
                <a:lstStyle/>
                <a:p>
                  <a:r>
                    <a:rPr lang="es-ES" sz="1600" err="1"/>
                    <a:t>Products</a:t>
                  </a:r>
                  <a:endParaRPr lang="es-ES" sz="1600"/>
                </a:p>
              </p:txBody>
            </p:sp>
            <p:cxnSp>
              <p:nvCxnSpPr>
                <p:cNvPr id="30" name="Conector recto 29">
                  <a:extLst>
                    <a:ext uri="{FF2B5EF4-FFF2-40B4-BE49-F238E27FC236}">
                      <a16:creationId xmlns:a16="http://schemas.microsoft.com/office/drawing/2014/main" id="{FD634D0C-9EE6-4E13-9B90-3B644F935654}"/>
                    </a:ext>
                  </a:extLst>
                </p:cNvPr>
                <p:cNvCxnSpPr>
                  <a:cxnSpLocks/>
                </p:cNvCxnSpPr>
                <p:nvPr/>
              </p:nvCxnSpPr>
              <p:spPr>
                <a:xfrm>
                  <a:off x="3471859" y="3536041"/>
                  <a:ext cx="490541" cy="12022"/>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32" name="Conector recto de flecha 31">
                  <a:extLst>
                    <a:ext uri="{FF2B5EF4-FFF2-40B4-BE49-F238E27FC236}">
                      <a16:creationId xmlns:a16="http://schemas.microsoft.com/office/drawing/2014/main" id="{1479B409-5A02-48A0-891B-2CE454E566EC}"/>
                    </a:ext>
                  </a:extLst>
                </p:cNvPr>
                <p:cNvCxnSpPr>
                  <a:cxnSpLocks/>
                </p:cNvCxnSpPr>
                <p:nvPr/>
              </p:nvCxnSpPr>
              <p:spPr>
                <a:xfrm flipH="1">
                  <a:off x="3700460" y="3533775"/>
                  <a:ext cx="1" cy="187935"/>
                </a:xfrm>
                <a:prstGeom prst="straightConnector1">
                  <a:avLst/>
                </a:prstGeom>
                <a:ln w="9525">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38" name="CuadroTexto 37">
                  <a:extLst>
                    <a:ext uri="{FF2B5EF4-FFF2-40B4-BE49-F238E27FC236}">
                      <a16:creationId xmlns:a16="http://schemas.microsoft.com/office/drawing/2014/main" id="{D0155DB1-173B-4ED9-BC20-E89F4006BA0E}"/>
                    </a:ext>
                  </a:extLst>
                </p:cNvPr>
                <p:cNvSpPr txBox="1"/>
                <p:nvPr/>
              </p:nvSpPr>
              <p:spPr>
                <a:xfrm>
                  <a:off x="3916480" y="3460819"/>
                  <a:ext cx="487634" cy="338554"/>
                </a:xfrm>
                <a:prstGeom prst="rect">
                  <a:avLst/>
                </a:prstGeom>
                <a:noFill/>
              </p:spPr>
              <p:txBody>
                <a:bodyPr wrap="none" rtlCol="0">
                  <a:spAutoFit/>
                </a:bodyPr>
                <a:lstStyle/>
                <a:p>
                  <a:r>
                    <a:rPr lang="es-ES" sz="1600" err="1"/>
                    <a:t>ZPE</a:t>
                  </a:r>
                  <a:endParaRPr lang="es-ES" sz="1600"/>
                </a:p>
              </p:txBody>
            </p:sp>
            <p:cxnSp>
              <p:nvCxnSpPr>
                <p:cNvPr id="39" name="Conector recto de flecha 38">
                  <a:extLst>
                    <a:ext uri="{FF2B5EF4-FFF2-40B4-BE49-F238E27FC236}">
                      <a16:creationId xmlns:a16="http://schemas.microsoft.com/office/drawing/2014/main" id="{872A3E59-818B-4047-A053-0057A6808FD1}"/>
                    </a:ext>
                  </a:extLst>
                </p:cNvPr>
                <p:cNvCxnSpPr/>
                <p:nvPr/>
              </p:nvCxnSpPr>
              <p:spPr>
                <a:xfrm flipV="1">
                  <a:off x="3693490" y="1796198"/>
                  <a:ext cx="6970" cy="1737577"/>
                </a:xfrm>
                <a:prstGeom prst="straightConnector1">
                  <a:avLst/>
                </a:prstGeom>
                <a:ln w="12700">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1" name="CuadroTexto 40">
                      <a:extLst>
                        <a:ext uri="{FF2B5EF4-FFF2-40B4-BE49-F238E27FC236}">
                          <a16:creationId xmlns:a16="http://schemas.microsoft.com/office/drawing/2014/main" id="{81995583-A96E-44BC-8E93-44376E5236AA}"/>
                        </a:ext>
                      </a:extLst>
                    </p:cNvPr>
                    <p:cNvSpPr txBox="1"/>
                    <p:nvPr/>
                  </p:nvSpPr>
                  <p:spPr>
                    <a:xfrm>
                      <a:off x="3231218" y="2391224"/>
                      <a:ext cx="552587" cy="38991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l-GR" sz="1600" i="1">
                                <a:latin typeface="Cambria Math" panose="02040503050406030204" pitchFamily="18" charset="0"/>
                                <a:ea typeface="Cambria Math" panose="02040503050406030204" pitchFamily="18" charset="0"/>
                                <a:sym typeface="Symbol" panose="05050102010706020507" pitchFamily="18" charset="2"/>
                              </a:rPr>
                              <m:t>Δ</m:t>
                            </m:r>
                            <m:sSubSup>
                              <m:sSubSupPr>
                                <m:ctrlPr>
                                  <a:rPr lang="el-GR" sz="1600" i="1">
                                    <a:latin typeface="Cambria Math" panose="02040503050406030204" pitchFamily="18" charset="0"/>
                                    <a:ea typeface="Cambria Math" panose="02040503050406030204" pitchFamily="18" charset="0"/>
                                    <a:sym typeface="Symbol" panose="05050102010706020507" pitchFamily="18" charset="2"/>
                                  </a:rPr>
                                </m:ctrlPr>
                              </m:sSubSupPr>
                              <m:e>
                                <m:r>
                                  <a:rPr lang="el-GR" sz="1600" i="1">
                                    <a:latin typeface="Cambria Math" panose="02040503050406030204" pitchFamily="18" charset="0"/>
                                    <a:ea typeface="Cambria Math" panose="02040503050406030204" pitchFamily="18" charset="0"/>
                                    <a:sym typeface="Symbol" panose="05050102010706020507" pitchFamily="18" charset="2"/>
                                  </a:rPr>
                                  <m:t>𝜀</m:t>
                                </m:r>
                              </m:e>
                              <m:sub>
                                <m:r>
                                  <a:rPr lang="es-ES" sz="1600" i="1">
                                    <a:latin typeface="Cambria Math" panose="02040503050406030204" pitchFamily="18" charset="0"/>
                                    <a:ea typeface="Cambria Math" panose="02040503050406030204" pitchFamily="18" charset="0"/>
                                    <a:sym typeface="Symbol" panose="05050102010706020507" pitchFamily="18" charset="2"/>
                                  </a:rPr>
                                  <m:t>0</m:t>
                                </m:r>
                              </m:sub>
                              <m:sup>
                                <m:r>
                                  <m:rPr>
                                    <m:nor/>
                                  </m:rPr>
                                  <a:rPr lang="en-GB" sz="1600">
                                    <a:sym typeface="Symbol" panose="05050102010706020507" pitchFamily="18" charset="2"/>
                                  </a:rPr>
                                  <m:t>‡</m:t>
                                </m:r>
                              </m:sup>
                            </m:sSubSup>
                          </m:oMath>
                        </m:oMathPara>
                      </a14:m>
                      <a:endParaRPr lang="es-ES" sz="1600" baseline="-25000"/>
                    </a:p>
                  </p:txBody>
                </p:sp>
              </mc:Choice>
              <mc:Fallback xmlns="">
                <p:sp>
                  <p:nvSpPr>
                    <p:cNvPr id="41" name="CuadroTexto 40">
                      <a:extLst>
                        <a:ext uri="{FF2B5EF4-FFF2-40B4-BE49-F238E27FC236}">
                          <a16:creationId xmlns:a16="http://schemas.microsoft.com/office/drawing/2014/main" id="{81995583-A96E-44BC-8E93-44376E5236AA}"/>
                        </a:ext>
                      </a:extLst>
                    </p:cNvPr>
                    <p:cNvSpPr txBox="1">
                      <a:spLocks noRot="1" noChangeAspect="1" noMove="1" noResize="1" noEditPoints="1" noAdjustHandles="1" noChangeArrowheads="1" noChangeShapeType="1" noTextEdit="1"/>
                    </p:cNvSpPr>
                    <p:nvPr/>
                  </p:nvSpPr>
                  <p:spPr>
                    <a:xfrm>
                      <a:off x="3231218" y="2391224"/>
                      <a:ext cx="552587" cy="389915"/>
                    </a:xfrm>
                    <a:prstGeom prst="rect">
                      <a:avLst/>
                    </a:prstGeom>
                    <a:blipFill>
                      <a:blip r:embed="rId3"/>
                      <a:stretch>
                        <a:fillRect b="-1563"/>
                      </a:stretch>
                    </a:blipFill>
                  </p:spPr>
                  <p:txBody>
                    <a:bodyPr/>
                    <a:lstStyle/>
                    <a:p>
                      <a:r>
                        <a:rPr lang="es-ES">
                          <a:noFill/>
                        </a:rPr>
                        <a:t> </a:t>
                      </a:r>
                    </a:p>
                  </p:txBody>
                </p:sp>
              </mc:Fallback>
            </mc:AlternateContent>
            <p:sp>
              <p:nvSpPr>
                <p:cNvPr id="44" name="Forma libre: forma 43">
                  <a:extLst>
                    <a:ext uri="{FF2B5EF4-FFF2-40B4-BE49-F238E27FC236}">
                      <a16:creationId xmlns:a16="http://schemas.microsoft.com/office/drawing/2014/main" id="{AE31CEB6-68EA-49DB-914A-3EA1F286424C}"/>
                    </a:ext>
                  </a:extLst>
                </p:cNvPr>
                <p:cNvSpPr/>
                <p:nvPr/>
              </p:nvSpPr>
              <p:spPr>
                <a:xfrm>
                  <a:off x="4579306" y="1435656"/>
                  <a:ext cx="683596" cy="465695"/>
                </a:xfrm>
                <a:custGeom>
                  <a:avLst/>
                  <a:gdLst>
                    <a:gd name="connsiteX0" fmla="*/ 0 w 604838"/>
                    <a:gd name="connsiteY0" fmla="*/ 4762 h 409577"/>
                    <a:gd name="connsiteX1" fmla="*/ 338138 w 604838"/>
                    <a:gd name="connsiteY1" fmla="*/ 409575 h 409577"/>
                    <a:gd name="connsiteX2" fmla="*/ 604838 w 604838"/>
                    <a:gd name="connsiteY2" fmla="*/ 0 h 409577"/>
                  </a:gdLst>
                  <a:ahLst/>
                  <a:cxnLst>
                    <a:cxn ang="0">
                      <a:pos x="connsiteX0" y="connsiteY0"/>
                    </a:cxn>
                    <a:cxn ang="0">
                      <a:pos x="connsiteX1" y="connsiteY1"/>
                    </a:cxn>
                    <a:cxn ang="0">
                      <a:pos x="connsiteX2" y="connsiteY2"/>
                    </a:cxn>
                  </a:cxnLst>
                  <a:rect l="l" t="t" r="r" b="b"/>
                  <a:pathLst>
                    <a:path w="604838" h="409577">
                      <a:moveTo>
                        <a:pt x="0" y="4762"/>
                      </a:moveTo>
                      <a:cubicBezTo>
                        <a:pt x="118666" y="207565"/>
                        <a:pt x="237332" y="410369"/>
                        <a:pt x="338138" y="409575"/>
                      </a:cubicBezTo>
                      <a:cubicBezTo>
                        <a:pt x="438944" y="408781"/>
                        <a:pt x="521891" y="204390"/>
                        <a:pt x="604838" y="0"/>
                      </a:cubicBezTo>
                    </a:path>
                  </a:pathLst>
                </a:custGeom>
                <a:noFill/>
                <a:ln w="1905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46" name="Conector recto de flecha 45">
                  <a:extLst>
                    <a:ext uri="{FF2B5EF4-FFF2-40B4-BE49-F238E27FC236}">
                      <a16:creationId xmlns:a16="http://schemas.microsoft.com/office/drawing/2014/main" id="{985AAF55-A38D-4227-B4C7-557516010D86}"/>
                    </a:ext>
                  </a:extLst>
                </p:cNvPr>
                <p:cNvCxnSpPr/>
                <p:nvPr/>
              </p:nvCxnSpPr>
              <p:spPr>
                <a:xfrm>
                  <a:off x="4471988" y="1562100"/>
                  <a:ext cx="966787" cy="0"/>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CuadroTexto 47">
                  <a:extLst>
                    <a:ext uri="{FF2B5EF4-FFF2-40B4-BE49-F238E27FC236}">
                      <a16:creationId xmlns:a16="http://schemas.microsoft.com/office/drawing/2014/main" id="{C40DC798-427B-4A69-BD03-11A2D4566820}"/>
                    </a:ext>
                  </a:extLst>
                </p:cNvPr>
                <p:cNvSpPr txBox="1"/>
                <p:nvPr/>
              </p:nvSpPr>
              <p:spPr>
                <a:xfrm>
                  <a:off x="4764034" y="1220532"/>
                  <a:ext cx="328039" cy="338554"/>
                </a:xfrm>
                <a:prstGeom prst="rect">
                  <a:avLst/>
                </a:prstGeom>
                <a:noFill/>
              </p:spPr>
              <p:txBody>
                <a:bodyPr wrap="none" rtlCol="0">
                  <a:spAutoFit/>
                </a:bodyPr>
                <a:lstStyle/>
                <a:p>
                  <a:r>
                    <a:rPr lang="es-ES" sz="1600" i="1"/>
                    <a:t>v</a:t>
                  </a:r>
                  <a:r>
                    <a:rPr lang="es-ES" sz="1600" i="1" baseline="-25000"/>
                    <a:t>s</a:t>
                  </a:r>
                </a:p>
              </p:txBody>
            </p:sp>
          </p:grpSp>
          <p:cxnSp>
            <p:nvCxnSpPr>
              <p:cNvPr id="52" name="Conector recto 51">
                <a:extLst>
                  <a:ext uri="{FF2B5EF4-FFF2-40B4-BE49-F238E27FC236}">
                    <a16:creationId xmlns:a16="http://schemas.microsoft.com/office/drawing/2014/main" id="{C01DF61B-25F5-41EC-A160-C9EBD9B3BBAB}"/>
                  </a:ext>
                </a:extLst>
              </p:cNvPr>
              <p:cNvCxnSpPr>
                <a:cxnSpLocks/>
              </p:cNvCxnSpPr>
              <p:nvPr/>
            </p:nvCxnSpPr>
            <p:spPr>
              <a:xfrm flipH="1" flipV="1">
                <a:off x="7117315" y="4224338"/>
                <a:ext cx="1" cy="7928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57" name="CuadroTexto 56">
                  <a:extLst>
                    <a:ext uri="{FF2B5EF4-FFF2-40B4-BE49-F238E27FC236}">
                      <a16:creationId xmlns:a16="http://schemas.microsoft.com/office/drawing/2014/main" id="{8515377A-F94F-46CD-97C8-53FBC9B9EFA5}"/>
                    </a:ext>
                  </a:extLst>
                </p:cNvPr>
                <p:cNvSpPr txBox="1"/>
                <p:nvPr/>
              </p:nvSpPr>
              <p:spPr>
                <a:xfrm>
                  <a:off x="6609499" y="4265122"/>
                  <a:ext cx="915251" cy="50045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s-ES" sz="1400" b="0" i="1" smtClean="0">
                            <a:latin typeface="Cambria Math" panose="02040503050406030204" pitchFamily="18" charset="0"/>
                            <a:sym typeface="Symbol" panose="05050102010706020507" pitchFamily="18" charset="2"/>
                          </a:rPr>
                          <m:t>−</m:t>
                        </m:r>
                        <m:f>
                          <m:fPr>
                            <m:ctrlPr>
                              <a:rPr lang="es-ES" sz="1400" b="0" i="1" smtClean="0">
                                <a:latin typeface="Cambria Math" panose="02040503050406030204" pitchFamily="18" charset="0"/>
                                <a:sym typeface="Symbol" panose="05050102010706020507" pitchFamily="18" charset="2"/>
                              </a:rPr>
                            </m:ctrlPr>
                          </m:fPr>
                          <m:num>
                            <m:r>
                              <a:rPr lang="es-ES" sz="1400" b="0" i="1" smtClean="0">
                                <a:latin typeface="Cambria Math" panose="02040503050406030204" pitchFamily="18" charset="0"/>
                                <a:ea typeface="Cambria Math" panose="02040503050406030204" pitchFamily="18" charset="0"/>
                                <a:sym typeface="Symbol" panose="05050102010706020507" pitchFamily="18" charset="2"/>
                              </a:rPr>
                              <m:t>𝛿</m:t>
                            </m:r>
                          </m:num>
                          <m:den>
                            <m:r>
                              <a:rPr lang="es-ES" sz="1400" b="0" i="1" smtClean="0">
                                <a:latin typeface="Cambria Math" panose="02040503050406030204" pitchFamily="18" charset="0"/>
                                <a:sym typeface="Symbol" panose="05050102010706020507" pitchFamily="18" charset="2"/>
                              </a:rPr>
                              <m:t>2</m:t>
                            </m:r>
                          </m:den>
                        </m:f>
                        <m:r>
                          <a:rPr lang="es-ES" sz="1400" b="0" i="1" smtClean="0">
                            <a:latin typeface="Cambria Math" panose="02040503050406030204" pitchFamily="18" charset="0"/>
                            <a:sym typeface="Symbol" panose="05050102010706020507" pitchFamily="18" charset="2"/>
                          </a:rPr>
                          <m:t>  0 </m:t>
                        </m:r>
                        <m:f>
                          <m:fPr>
                            <m:ctrlPr>
                              <a:rPr lang="es-ES" sz="1400" i="1">
                                <a:latin typeface="Cambria Math" panose="02040503050406030204" pitchFamily="18" charset="0"/>
                                <a:sym typeface="Symbol" panose="05050102010706020507" pitchFamily="18" charset="2"/>
                              </a:rPr>
                            </m:ctrlPr>
                          </m:fPr>
                          <m:num>
                            <m:r>
                              <a:rPr lang="es-ES" sz="1400" i="1">
                                <a:latin typeface="Cambria Math" panose="02040503050406030204" pitchFamily="18" charset="0"/>
                                <a:ea typeface="Cambria Math" panose="02040503050406030204" pitchFamily="18" charset="0"/>
                                <a:sym typeface="Symbol" panose="05050102010706020507" pitchFamily="18" charset="2"/>
                              </a:rPr>
                              <m:t>𝛿</m:t>
                            </m:r>
                          </m:num>
                          <m:den>
                            <m:r>
                              <a:rPr lang="es-ES" sz="1400" i="1">
                                <a:latin typeface="Cambria Math" panose="02040503050406030204" pitchFamily="18" charset="0"/>
                                <a:sym typeface="Symbol" panose="05050102010706020507" pitchFamily="18" charset="2"/>
                              </a:rPr>
                              <m:t>2</m:t>
                            </m:r>
                          </m:den>
                        </m:f>
                        <m:r>
                          <a:rPr lang="es-ES" sz="1400" i="1">
                            <a:latin typeface="Cambria Math" panose="02040503050406030204" pitchFamily="18" charset="0"/>
                            <a:sym typeface="Symbol" panose="05050102010706020507" pitchFamily="18" charset="2"/>
                          </a:rPr>
                          <m:t> </m:t>
                        </m:r>
                      </m:oMath>
                    </m:oMathPara>
                  </a14:m>
                  <a:endParaRPr lang="es-ES" sz="1400"/>
                </a:p>
              </p:txBody>
            </p:sp>
          </mc:Choice>
          <mc:Fallback xmlns="">
            <p:sp>
              <p:nvSpPr>
                <p:cNvPr id="57" name="CuadroTexto 56">
                  <a:extLst>
                    <a:ext uri="{FF2B5EF4-FFF2-40B4-BE49-F238E27FC236}">
                      <a16:creationId xmlns:a16="http://schemas.microsoft.com/office/drawing/2014/main" id="{8515377A-F94F-46CD-97C8-53FBC9B9EFA5}"/>
                    </a:ext>
                  </a:extLst>
                </p:cNvPr>
                <p:cNvSpPr txBox="1">
                  <a:spLocks noRot="1" noChangeAspect="1" noMove="1" noResize="1" noEditPoints="1" noAdjustHandles="1" noChangeArrowheads="1" noChangeShapeType="1" noTextEdit="1"/>
                </p:cNvSpPr>
                <p:nvPr/>
              </p:nvSpPr>
              <p:spPr>
                <a:xfrm>
                  <a:off x="6609499" y="4265122"/>
                  <a:ext cx="915251" cy="500458"/>
                </a:xfrm>
                <a:prstGeom prst="rect">
                  <a:avLst/>
                </a:prstGeom>
                <a:blipFill>
                  <a:blip r:embed="rId4"/>
                  <a:stretch>
                    <a:fillRect b="-1220"/>
                  </a:stretch>
                </a:blipFill>
              </p:spPr>
              <p:txBody>
                <a:bodyPr/>
                <a:lstStyle/>
                <a:p>
                  <a:r>
                    <a:rPr lang="es-ES">
                      <a:noFill/>
                    </a:rPr>
                    <a:t> </a:t>
                  </a:r>
                </a:p>
              </p:txBody>
            </p:sp>
          </mc:Fallback>
        </mc:AlternateContent>
      </p:grpSp>
      <mc:AlternateContent xmlns:mc="http://schemas.openxmlformats.org/markup-compatibility/2006" xmlns:a14="http://schemas.microsoft.com/office/drawing/2010/main">
        <mc:Choice Requires="a14">
          <p:sp>
            <p:nvSpPr>
              <p:cNvPr id="60" name="CuadroTexto 59">
                <a:extLst>
                  <a:ext uri="{FF2B5EF4-FFF2-40B4-BE49-F238E27FC236}">
                    <a16:creationId xmlns:a16="http://schemas.microsoft.com/office/drawing/2014/main" id="{BC771969-4317-4967-8A73-4E2D0D6B3EBC}"/>
                  </a:ext>
                </a:extLst>
              </p:cNvPr>
              <p:cNvSpPr txBox="1"/>
              <p:nvPr/>
            </p:nvSpPr>
            <p:spPr>
              <a:xfrm>
                <a:off x="197570" y="587938"/>
                <a:ext cx="3980029" cy="2376676"/>
              </a:xfrm>
              <a:prstGeom prst="rect">
                <a:avLst/>
              </a:prstGeom>
              <a:noFill/>
            </p:spPr>
            <p:txBody>
              <a:bodyPr wrap="square" rtlCol="0">
                <a:spAutoFit/>
              </a:bodyPr>
              <a:lstStyle/>
              <a:p>
                <a:pPr>
                  <a:spcBef>
                    <a:spcPts val="1200"/>
                  </a:spcBef>
                  <a:spcAft>
                    <a:spcPts val="1200"/>
                  </a:spcAft>
                </a:pPr>
                <a:r>
                  <a:rPr lang="en-GB" b="1" dirty="0">
                    <a:solidFill>
                      <a:srgbClr val="002060"/>
                    </a:solidFill>
                  </a:rPr>
                  <a:t>Derivation (statistical formulation)</a:t>
                </a:r>
                <a:r>
                  <a:rPr lang="en-GB" b="1" baseline="30000" dirty="0">
                    <a:solidFill>
                      <a:srgbClr val="002060"/>
                    </a:solidFill>
                  </a:rPr>
                  <a:t>1</a:t>
                </a:r>
              </a:p>
              <a:p>
                <a:pPr>
                  <a:spcBef>
                    <a:spcPts val="600"/>
                  </a:spcBef>
                  <a:spcAft>
                    <a:spcPts val="1200"/>
                  </a:spcAft>
                </a:pPr>
                <a:r>
                  <a:rPr lang="en-GB" dirty="0">
                    <a:sym typeface="Symbol" panose="05050102010706020507" pitchFamily="18" charset="2"/>
                  </a:rPr>
                  <a:t>Let’s consider an elementary reaction     B + C  P. We will denote an </a:t>
                </a:r>
                <a:r>
                  <a:rPr lang="en-GB" dirty="0">
                    <a:solidFill>
                      <a:srgbClr val="FF0000"/>
                    </a:solidFill>
                    <a:sym typeface="Symbol" panose="05050102010706020507" pitchFamily="18" charset="2"/>
                  </a:rPr>
                  <a:t>activated complex</a:t>
                </a:r>
                <a:r>
                  <a:rPr lang="en-GB" dirty="0">
                    <a:sym typeface="Symbol" panose="05050102010706020507" pitchFamily="18" charset="2"/>
                  </a:rPr>
                  <a:t> by </a:t>
                </a:r>
                <a14:m>
                  <m:oMath xmlns:m="http://schemas.openxmlformats.org/officeDocument/2006/math">
                    <m:sSubSup>
                      <m:sSubSupPr>
                        <m:ctrlPr>
                          <a:rPr lang="en-GB" i="1">
                            <a:latin typeface="Cambria Math" panose="02040503050406030204" pitchFamily="18" charset="0"/>
                            <a:sym typeface="Symbol" panose="05050102010706020507" pitchFamily="18" charset="2"/>
                          </a:rPr>
                        </m:ctrlPr>
                      </m:sSubSupPr>
                      <m:e>
                        <m:r>
                          <m:rPr>
                            <m:sty m:val="p"/>
                          </m:rPr>
                          <a:rPr lang="es-ES">
                            <a:latin typeface="Cambria Math" panose="02040503050406030204" pitchFamily="18" charset="0"/>
                            <a:sym typeface="Symbol" panose="05050102010706020507" pitchFamily="18" charset="2"/>
                          </a:rPr>
                          <m:t>X</m:t>
                        </m:r>
                      </m:e>
                      <m:sub>
                        <m:r>
                          <a:rPr lang="es-ES">
                            <a:latin typeface="Cambria Math" panose="02040503050406030204" pitchFamily="18" charset="0"/>
                            <a:sym typeface="Symbol" panose="05050102010706020507" pitchFamily="18" charset="2"/>
                          </a:rPr>
                          <m:t>𝑓</m:t>
                        </m:r>
                      </m:sub>
                      <m:sup>
                        <m:r>
                          <a:rPr lang="en-GB" i="1">
                            <a:latin typeface="Cambria Math" panose="02040503050406030204" pitchFamily="18" charset="0"/>
                            <a:ea typeface="Cambria Math" panose="02040503050406030204" pitchFamily="18" charset="0"/>
                            <a:sym typeface="Symbol" panose="05050102010706020507" pitchFamily="18" charset="2"/>
                          </a:rPr>
                          <m:t>‡</m:t>
                        </m:r>
                      </m:sup>
                    </m:sSubSup>
                  </m:oMath>
                </a14:m>
                <a:r>
                  <a:rPr lang="en-GB" dirty="0">
                    <a:sym typeface="Symbol" panose="05050102010706020507" pitchFamily="18" charset="2"/>
                  </a:rPr>
                  <a:t>. We may write the elementary reaction as</a:t>
                </a:r>
              </a:p>
              <a:p>
                <a:pPr algn="ctr">
                  <a:spcBef>
                    <a:spcPts val="600"/>
                  </a:spcBef>
                  <a:spcAft>
                    <a:spcPts val="1200"/>
                  </a:spcAft>
                </a:pPr>
                <a:r>
                  <a:rPr lang="en-GB" dirty="0">
                    <a:sym typeface="Symbol" panose="05050102010706020507" pitchFamily="18" charset="2"/>
                  </a:rPr>
                  <a:t>B + C  {</a:t>
                </a:r>
                <a14:m>
                  <m:oMath xmlns:m="http://schemas.openxmlformats.org/officeDocument/2006/math">
                    <m:sSubSup>
                      <m:sSubSupPr>
                        <m:ctrlPr>
                          <a:rPr lang="en-GB" i="1">
                            <a:latin typeface="Cambria Math" panose="02040503050406030204" pitchFamily="18" charset="0"/>
                            <a:sym typeface="Symbol" panose="05050102010706020507" pitchFamily="18" charset="2"/>
                          </a:rPr>
                        </m:ctrlPr>
                      </m:sSubSupPr>
                      <m:e>
                        <m:r>
                          <m:rPr>
                            <m:sty m:val="p"/>
                          </m:rPr>
                          <a:rPr lang="es-ES">
                            <a:latin typeface="Cambria Math" panose="02040503050406030204" pitchFamily="18" charset="0"/>
                            <a:sym typeface="Symbol" panose="05050102010706020507" pitchFamily="18" charset="2"/>
                          </a:rPr>
                          <m:t>X</m:t>
                        </m:r>
                      </m:e>
                      <m:sub>
                        <m:r>
                          <a:rPr lang="es-ES">
                            <a:latin typeface="Cambria Math" panose="02040503050406030204" pitchFamily="18" charset="0"/>
                            <a:sym typeface="Symbol" panose="05050102010706020507" pitchFamily="18" charset="2"/>
                          </a:rPr>
                          <m:t>𝑓</m:t>
                        </m:r>
                      </m:sub>
                      <m:sup>
                        <m:r>
                          <a:rPr lang="en-GB" i="1">
                            <a:latin typeface="Cambria Math" panose="02040503050406030204" pitchFamily="18" charset="0"/>
                            <a:ea typeface="Cambria Math" panose="02040503050406030204" pitchFamily="18" charset="0"/>
                            <a:sym typeface="Symbol" panose="05050102010706020507" pitchFamily="18" charset="2"/>
                          </a:rPr>
                          <m:t>‡</m:t>
                        </m:r>
                      </m:sup>
                    </m:sSubSup>
                  </m:oMath>
                </a14:m>
                <a:r>
                  <a:rPr lang="en-GB" dirty="0">
                    <a:sym typeface="Symbol" panose="05050102010706020507" pitchFamily="18" charset="2"/>
                  </a:rPr>
                  <a:t>}  Products	(7)</a:t>
                </a:r>
              </a:p>
            </p:txBody>
          </p:sp>
        </mc:Choice>
        <mc:Fallback xmlns="">
          <p:sp>
            <p:nvSpPr>
              <p:cNvPr id="60" name="CuadroTexto 59">
                <a:extLst>
                  <a:ext uri="{FF2B5EF4-FFF2-40B4-BE49-F238E27FC236}">
                    <a16:creationId xmlns:a16="http://schemas.microsoft.com/office/drawing/2014/main" id="{BC771969-4317-4967-8A73-4E2D0D6B3EBC}"/>
                  </a:ext>
                </a:extLst>
              </p:cNvPr>
              <p:cNvSpPr txBox="1">
                <a:spLocks noRot="1" noChangeAspect="1" noMove="1" noResize="1" noEditPoints="1" noAdjustHandles="1" noChangeArrowheads="1" noChangeShapeType="1" noTextEdit="1"/>
              </p:cNvSpPr>
              <p:nvPr/>
            </p:nvSpPr>
            <p:spPr>
              <a:xfrm>
                <a:off x="197570" y="587938"/>
                <a:ext cx="3980029" cy="2376676"/>
              </a:xfrm>
              <a:prstGeom prst="rect">
                <a:avLst/>
              </a:prstGeom>
              <a:blipFill>
                <a:blip r:embed="rId5"/>
                <a:stretch>
                  <a:fillRect l="-1225" t="-1282" r="-153" b="-1538"/>
                </a:stretch>
              </a:blipFill>
            </p:spPr>
            <p:txBody>
              <a:bodyPr/>
              <a:lstStyle/>
              <a:p>
                <a:r>
                  <a:rPr lang="es-ES">
                    <a:noFill/>
                  </a:rPr>
                  <a:t> </a:t>
                </a:r>
              </a:p>
            </p:txBody>
          </p:sp>
        </mc:Fallback>
      </mc:AlternateContent>
      <p:sp>
        <p:nvSpPr>
          <p:cNvPr id="33" name="CuadroTexto 32">
            <a:extLst>
              <a:ext uri="{FF2B5EF4-FFF2-40B4-BE49-F238E27FC236}">
                <a16:creationId xmlns:a16="http://schemas.microsoft.com/office/drawing/2014/main" id="{092880AA-BE33-40BB-9FA9-E79C17F48BCD}"/>
              </a:ext>
            </a:extLst>
          </p:cNvPr>
          <p:cNvSpPr txBox="1"/>
          <p:nvPr/>
        </p:nvSpPr>
        <p:spPr>
          <a:xfrm>
            <a:off x="276225" y="6222879"/>
            <a:ext cx="6779356" cy="307777"/>
          </a:xfrm>
          <a:prstGeom prst="rect">
            <a:avLst/>
          </a:prstGeom>
          <a:noFill/>
        </p:spPr>
        <p:txBody>
          <a:bodyPr wrap="none" rtlCol="0">
            <a:spAutoFit/>
          </a:bodyPr>
          <a:lstStyle/>
          <a:p>
            <a:pPr marL="342900" indent="-342900">
              <a:buFontTx/>
              <a:buAutoNum type="arabicPeriod"/>
            </a:pPr>
            <a:r>
              <a:rPr lang="es-ES" sz="1400" dirty="0" err="1"/>
              <a:t>This</a:t>
            </a:r>
            <a:r>
              <a:rPr lang="es-ES" sz="1400" dirty="0"/>
              <a:t> </a:t>
            </a:r>
            <a:r>
              <a:rPr lang="es-ES" sz="1400" dirty="0" err="1"/>
              <a:t>presentation</a:t>
            </a:r>
            <a:r>
              <a:rPr lang="es-ES" sz="1400" dirty="0"/>
              <a:t> </a:t>
            </a:r>
            <a:r>
              <a:rPr lang="es-ES" sz="1400" dirty="0" err="1"/>
              <a:t>follows</a:t>
            </a:r>
            <a:r>
              <a:rPr lang="es-ES" sz="1400" dirty="0"/>
              <a:t> I. N. </a:t>
            </a:r>
            <a:r>
              <a:rPr lang="es-ES" sz="1400" dirty="0" err="1"/>
              <a:t>Levine</a:t>
            </a:r>
            <a:r>
              <a:rPr lang="es-ES" sz="1400" dirty="0"/>
              <a:t>, </a:t>
            </a:r>
            <a:r>
              <a:rPr lang="es-ES" sz="1400" dirty="0" err="1"/>
              <a:t>Physical</a:t>
            </a:r>
            <a:r>
              <a:rPr lang="es-ES" sz="1400" dirty="0"/>
              <a:t> </a:t>
            </a:r>
            <a:r>
              <a:rPr lang="es-ES" sz="1400" dirty="0" err="1"/>
              <a:t>Chemistry</a:t>
            </a:r>
            <a:r>
              <a:rPr lang="es-ES" sz="1400" dirty="0"/>
              <a:t>, 6th ed. McGraw-Hill (2009). </a:t>
            </a:r>
          </a:p>
        </p:txBody>
      </p:sp>
      <p:sp>
        <p:nvSpPr>
          <p:cNvPr id="4" name="Marcador de número de diapositiva 3">
            <a:extLst>
              <a:ext uri="{FF2B5EF4-FFF2-40B4-BE49-F238E27FC236}">
                <a16:creationId xmlns:a16="http://schemas.microsoft.com/office/drawing/2014/main" id="{C2DFC871-790A-43C0-B6B7-C191E24513BD}"/>
              </a:ext>
            </a:extLst>
          </p:cNvPr>
          <p:cNvSpPr>
            <a:spLocks noGrp="1"/>
          </p:cNvSpPr>
          <p:nvPr>
            <p:ph type="sldNum" sz="quarter" idx="12"/>
          </p:nvPr>
        </p:nvSpPr>
        <p:spPr/>
        <p:txBody>
          <a:bodyPr/>
          <a:lstStyle/>
          <a:p>
            <a:fld id="{DFA4F046-044E-46E9-9F2A-D598350E22B2}" type="slidenum">
              <a:rPr lang="es-ES" smtClean="0"/>
              <a:t>4</a:t>
            </a:fld>
            <a:endParaRPr lang="es-ES"/>
          </a:p>
        </p:txBody>
      </p:sp>
      <p:grpSp>
        <p:nvGrpSpPr>
          <p:cNvPr id="7" name="Grupo 6">
            <a:extLst>
              <a:ext uri="{FF2B5EF4-FFF2-40B4-BE49-F238E27FC236}">
                <a16:creationId xmlns:a16="http://schemas.microsoft.com/office/drawing/2014/main" id="{0CDA2EFC-7D58-484D-B0CE-A913E351C36A}"/>
              </a:ext>
            </a:extLst>
          </p:cNvPr>
          <p:cNvGrpSpPr/>
          <p:nvPr/>
        </p:nvGrpSpPr>
        <p:grpSpPr>
          <a:xfrm>
            <a:off x="197570" y="3213947"/>
            <a:ext cx="8656804" cy="2852738"/>
            <a:chOff x="197570" y="3213947"/>
            <a:chExt cx="8656804" cy="2852738"/>
          </a:xfrm>
        </p:grpSpPr>
        <mc:AlternateContent xmlns:mc="http://schemas.openxmlformats.org/markup-compatibility/2006" xmlns:a14="http://schemas.microsoft.com/office/drawing/2010/main">
          <mc:Choice Requires="a14">
            <p:sp>
              <p:nvSpPr>
                <p:cNvPr id="2" name="CuadroTexto 1">
                  <a:extLst>
                    <a:ext uri="{FF2B5EF4-FFF2-40B4-BE49-F238E27FC236}">
                      <a16:creationId xmlns:a16="http://schemas.microsoft.com/office/drawing/2014/main" id="{B727F20D-6240-4B1C-BCEF-9DDD0C5428A4}"/>
                    </a:ext>
                  </a:extLst>
                </p:cNvPr>
                <p:cNvSpPr txBox="1"/>
                <p:nvPr/>
              </p:nvSpPr>
              <p:spPr>
                <a:xfrm>
                  <a:off x="197570" y="5420354"/>
                  <a:ext cx="8656804" cy="646331"/>
                </a:xfrm>
                <a:prstGeom prst="rect">
                  <a:avLst/>
                </a:prstGeom>
                <a:noFill/>
              </p:spPr>
              <p:txBody>
                <a:bodyPr wrap="square" rtlCol="0">
                  <a:spAutoFit/>
                </a:bodyPr>
                <a:lstStyle/>
                <a:p>
                  <a:r>
                    <a:rPr lang="en-GB" dirty="0">
                      <a:sym typeface="Symbol" panose="05050102010706020507" pitchFamily="18" charset="2"/>
                    </a:rPr>
                    <a:t>where </a:t>
                  </a:r>
                  <a:r>
                    <a:rPr lang="en-GB" i="1" dirty="0">
                      <a:latin typeface="Times New Roman" panose="02020603050405020304" pitchFamily="18" charset="0"/>
                      <a:cs typeface="Times New Roman" panose="02020603050405020304" pitchFamily="18" charset="0"/>
                      <a:sym typeface="Symbol" panose="05050102010706020507" pitchFamily="18" charset="2"/>
                    </a:rPr>
                    <a:t>N</a:t>
                  </a:r>
                  <a:r>
                    <a:rPr lang="en-GB" dirty="0">
                      <a:sym typeface="Symbol" panose="05050102010706020507" pitchFamily="18" charset="2"/>
                    </a:rPr>
                    <a:t> denotes number of molecules, </a:t>
                  </a:r>
                  <a:r>
                    <a:rPr lang="en-GB" i="1" dirty="0">
                      <a:latin typeface="Times New Roman" panose="02020603050405020304" pitchFamily="18" charset="0"/>
                      <a:cs typeface="Times New Roman" panose="02020603050405020304" pitchFamily="18" charset="0"/>
                      <a:sym typeface="Symbol" panose="05050102010706020507" pitchFamily="18" charset="2"/>
                    </a:rPr>
                    <a:t>q</a:t>
                  </a:r>
                  <a:r>
                    <a:rPr lang="en-GB" dirty="0">
                      <a:sym typeface="Symbol" panose="05050102010706020507" pitchFamily="18" charset="2"/>
                    </a:rPr>
                    <a:t>, molecular partition functions and </a:t>
                  </a:r>
                  <a14:m>
                    <m:oMath xmlns:m="http://schemas.openxmlformats.org/officeDocument/2006/math">
                      <m:sSub>
                        <m:sSubPr>
                          <m:ctrlPr>
                            <a:rPr lang="es-ES" i="1">
                              <a:latin typeface="Cambria Math" panose="02040503050406030204" pitchFamily="18" charset="0"/>
                              <a:ea typeface="Cambria Math" panose="02040503050406030204" pitchFamily="18" charset="0"/>
                              <a:sym typeface="Symbol" panose="05050102010706020507" pitchFamily="18" charset="2"/>
                            </a:rPr>
                          </m:ctrlPr>
                        </m:sSubPr>
                        <m:e>
                          <m:r>
                            <a:rPr lang="es-ES" i="1">
                              <a:latin typeface="Cambria Math" panose="02040503050406030204" pitchFamily="18" charset="0"/>
                              <a:ea typeface="Cambria Math" panose="02040503050406030204" pitchFamily="18" charset="0"/>
                              <a:sym typeface="Symbol" panose="05050102010706020507" pitchFamily="18" charset="2"/>
                            </a:rPr>
                            <m:t>𝑘</m:t>
                          </m:r>
                        </m:e>
                        <m:sub>
                          <m:r>
                            <m:rPr>
                              <m:sty m:val="p"/>
                            </m:rPr>
                            <a:rPr lang="es-ES">
                              <a:latin typeface="Cambria Math" panose="02040503050406030204" pitchFamily="18" charset="0"/>
                              <a:ea typeface="Cambria Math" panose="02040503050406030204" pitchFamily="18" charset="0"/>
                              <a:sym typeface="Symbol" panose="05050102010706020507" pitchFamily="18" charset="2"/>
                            </a:rPr>
                            <m:t>B</m:t>
                          </m:r>
                        </m:sub>
                      </m:sSub>
                    </m:oMath>
                  </a14:m>
                  <a:r>
                    <a:rPr lang="en-GB" dirty="0">
                      <a:sym typeface="Symbol" panose="05050102010706020507" pitchFamily="18" charset="2"/>
                    </a:rPr>
                    <a:t> is the Boltzmann constant. </a:t>
                  </a:r>
                </a:p>
              </p:txBody>
            </p:sp>
          </mc:Choice>
          <mc:Fallback xmlns="">
            <p:sp>
              <p:nvSpPr>
                <p:cNvPr id="2" name="CuadroTexto 1">
                  <a:extLst>
                    <a:ext uri="{FF2B5EF4-FFF2-40B4-BE49-F238E27FC236}">
                      <a16:creationId xmlns:a16="http://schemas.microsoft.com/office/drawing/2014/main" id="{B727F20D-6240-4B1C-BCEF-9DDD0C5428A4}"/>
                    </a:ext>
                  </a:extLst>
                </p:cNvPr>
                <p:cNvSpPr txBox="1">
                  <a:spLocks noRot="1" noChangeAspect="1" noMove="1" noResize="1" noEditPoints="1" noAdjustHandles="1" noChangeArrowheads="1" noChangeShapeType="1" noTextEdit="1"/>
                </p:cNvSpPr>
                <p:nvPr/>
              </p:nvSpPr>
              <p:spPr>
                <a:xfrm>
                  <a:off x="197570" y="5420354"/>
                  <a:ext cx="8656804" cy="646331"/>
                </a:xfrm>
                <a:prstGeom prst="rect">
                  <a:avLst/>
                </a:prstGeom>
                <a:blipFill>
                  <a:blip r:embed="rId6"/>
                  <a:stretch>
                    <a:fillRect l="-587" t="-3846" b="-11538"/>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 name="CuadroTexto 5">
                  <a:extLst>
                    <a:ext uri="{FF2B5EF4-FFF2-40B4-BE49-F238E27FC236}">
                      <a16:creationId xmlns:a16="http://schemas.microsoft.com/office/drawing/2014/main" id="{BC0F90B9-FEC8-A54D-BC29-D6DDD12C27B5}"/>
                    </a:ext>
                  </a:extLst>
                </p:cNvPr>
                <p:cNvSpPr txBox="1"/>
                <p:nvPr/>
              </p:nvSpPr>
              <p:spPr>
                <a:xfrm>
                  <a:off x="197570" y="3213947"/>
                  <a:ext cx="4483966" cy="2077620"/>
                </a:xfrm>
                <a:prstGeom prst="rect">
                  <a:avLst/>
                </a:prstGeom>
                <a:noFill/>
              </p:spPr>
              <p:txBody>
                <a:bodyPr wrap="square" rtlCol="0">
                  <a:spAutoFit/>
                </a:bodyPr>
                <a:lstStyle/>
                <a:p>
                  <a:pPr>
                    <a:spcBef>
                      <a:spcPts val="600"/>
                    </a:spcBef>
                    <a:spcAft>
                      <a:spcPts val="1200"/>
                    </a:spcAft>
                  </a:pPr>
                  <a:r>
                    <a:rPr lang="en-GB" dirty="0">
                      <a:sym typeface="Symbol" panose="05050102010706020507" pitchFamily="18" charset="2"/>
                    </a:rPr>
                    <a:t>TST postulates a Maxwell-Boltzmann distribution of states for B, C as well as for </a:t>
                  </a:r>
                  <a14:m>
                    <m:oMath xmlns:m="http://schemas.openxmlformats.org/officeDocument/2006/math">
                      <m:sSubSup>
                        <m:sSubSupPr>
                          <m:ctrlPr>
                            <a:rPr lang="en-GB" i="1">
                              <a:latin typeface="Cambria Math" panose="02040503050406030204" pitchFamily="18" charset="0"/>
                              <a:sym typeface="Symbol" panose="05050102010706020507" pitchFamily="18" charset="2"/>
                            </a:rPr>
                          </m:ctrlPr>
                        </m:sSubSupPr>
                        <m:e>
                          <m:r>
                            <m:rPr>
                              <m:sty m:val="p"/>
                            </m:rPr>
                            <a:rPr lang="es-ES">
                              <a:latin typeface="Cambria Math" panose="02040503050406030204" pitchFamily="18" charset="0"/>
                              <a:sym typeface="Symbol" panose="05050102010706020507" pitchFamily="18" charset="2"/>
                            </a:rPr>
                            <m:t>X</m:t>
                          </m:r>
                        </m:e>
                        <m:sub>
                          <m:r>
                            <a:rPr lang="es-ES">
                              <a:latin typeface="Cambria Math" panose="02040503050406030204" pitchFamily="18" charset="0"/>
                              <a:sym typeface="Symbol" panose="05050102010706020507" pitchFamily="18" charset="2"/>
                            </a:rPr>
                            <m:t>𝑓</m:t>
                          </m:r>
                        </m:sub>
                        <m:sup>
                          <m:r>
                            <m:rPr>
                              <m:nor/>
                            </m:rPr>
                            <a:rPr lang="en-GB">
                              <a:sym typeface="Symbol" panose="05050102010706020507" pitchFamily="18" charset="2"/>
                            </a:rPr>
                            <m:t>‡</m:t>
                          </m:r>
                        </m:sup>
                      </m:sSubSup>
                    </m:oMath>
                  </a14:m>
                  <a:r>
                    <a:rPr lang="en-GB" dirty="0">
                      <a:sym typeface="Symbol" panose="05050102010706020507" pitchFamily="18" charset="2"/>
                    </a:rPr>
                    <a:t>. Therefore, according to statistical mechanics (for ideal gases), we may write</a:t>
                  </a:r>
                  <a:r>
                    <a:rPr lang="en-GB" baseline="30000" dirty="0">
                      <a:sym typeface="Symbol" panose="05050102010706020507" pitchFamily="18" charset="2"/>
                    </a:rPr>
                    <a:t> </a:t>
                  </a:r>
                </a:p>
                <a:p>
                  <a:pPr algn="ctr">
                    <a:spcBef>
                      <a:spcPts val="600"/>
                    </a:spcBef>
                    <a:spcAft>
                      <a:spcPts val="1200"/>
                    </a:spcAft>
                  </a:pPr>
                  <a14:m>
                    <m:oMath xmlns:m="http://schemas.openxmlformats.org/officeDocument/2006/math">
                      <m:f>
                        <m:fPr>
                          <m:ctrlPr>
                            <a:rPr lang="en-GB" i="1">
                              <a:latin typeface="Cambria Math" panose="02040503050406030204" pitchFamily="18" charset="0"/>
                              <a:sym typeface="Symbol" panose="05050102010706020507" pitchFamily="18" charset="2"/>
                            </a:rPr>
                          </m:ctrlPr>
                        </m:fPr>
                        <m:num>
                          <m:sSubSup>
                            <m:sSubSupPr>
                              <m:ctrlPr>
                                <a:rPr lang="en-GB" i="1">
                                  <a:latin typeface="Cambria Math" panose="02040503050406030204" pitchFamily="18" charset="0"/>
                                  <a:sym typeface="Symbol" panose="05050102010706020507" pitchFamily="18" charset="2"/>
                                </a:rPr>
                              </m:ctrlPr>
                            </m:sSubSupPr>
                            <m:e>
                              <m:r>
                                <a:rPr lang="es-ES" i="1">
                                  <a:latin typeface="Cambria Math" panose="02040503050406030204" pitchFamily="18" charset="0"/>
                                  <a:sym typeface="Symbol" panose="05050102010706020507" pitchFamily="18" charset="2"/>
                                </a:rPr>
                                <m:t>𝑁</m:t>
                              </m:r>
                            </m:e>
                            <m:sub>
                              <m:r>
                                <a:rPr lang="es-ES">
                                  <a:latin typeface="Cambria Math" panose="02040503050406030204" pitchFamily="18" charset="0"/>
                                  <a:sym typeface="Symbol" panose="05050102010706020507" pitchFamily="18" charset="2"/>
                                </a:rPr>
                                <m:t>𝑓</m:t>
                              </m:r>
                            </m:sub>
                            <m:sup>
                              <m:r>
                                <a:rPr lang="en-GB" i="1">
                                  <a:latin typeface="Cambria Math" panose="02040503050406030204" pitchFamily="18" charset="0"/>
                                  <a:ea typeface="Cambria Math" panose="02040503050406030204" pitchFamily="18" charset="0"/>
                                  <a:sym typeface="Symbol" panose="05050102010706020507" pitchFamily="18" charset="2"/>
                                </a:rPr>
                                <m:t>‡</m:t>
                              </m:r>
                            </m:sup>
                          </m:sSubSup>
                        </m:num>
                        <m:den>
                          <m:sSub>
                            <m:sSubPr>
                              <m:ctrlPr>
                                <a:rPr lang="en-GB" i="1">
                                  <a:latin typeface="Cambria Math" panose="02040503050406030204" pitchFamily="18" charset="0"/>
                                  <a:sym typeface="Symbol" panose="05050102010706020507" pitchFamily="18" charset="2"/>
                                </a:rPr>
                              </m:ctrlPr>
                            </m:sSubPr>
                            <m:e>
                              <m:r>
                                <a:rPr lang="es-ES" i="1">
                                  <a:latin typeface="Cambria Math" panose="02040503050406030204" pitchFamily="18" charset="0"/>
                                  <a:sym typeface="Symbol" panose="05050102010706020507" pitchFamily="18" charset="2"/>
                                </a:rPr>
                                <m:t>𝑁</m:t>
                              </m:r>
                            </m:e>
                            <m:sub>
                              <m:r>
                                <a:rPr lang="es-ES" i="1">
                                  <a:latin typeface="Cambria Math" panose="02040503050406030204" pitchFamily="18" charset="0"/>
                                  <a:sym typeface="Symbol" panose="05050102010706020507" pitchFamily="18" charset="2"/>
                                </a:rPr>
                                <m:t>𝐶</m:t>
                              </m:r>
                            </m:sub>
                          </m:sSub>
                          <m:sSub>
                            <m:sSubPr>
                              <m:ctrlPr>
                                <a:rPr lang="en-GB" i="1">
                                  <a:latin typeface="Cambria Math" panose="02040503050406030204" pitchFamily="18" charset="0"/>
                                  <a:sym typeface="Symbol" panose="05050102010706020507" pitchFamily="18" charset="2"/>
                                </a:rPr>
                              </m:ctrlPr>
                            </m:sSubPr>
                            <m:e>
                              <m:r>
                                <a:rPr lang="es-ES" i="1">
                                  <a:latin typeface="Cambria Math" panose="02040503050406030204" pitchFamily="18" charset="0"/>
                                  <a:sym typeface="Symbol" panose="05050102010706020507" pitchFamily="18" charset="2"/>
                                </a:rPr>
                                <m:t>𝑁</m:t>
                              </m:r>
                            </m:e>
                            <m:sub>
                              <m:r>
                                <a:rPr lang="es-ES" i="1">
                                  <a:latin typeface="Cambria Math" panose="02040503050406030204" pitchFamily="18" charset="0"/>
                                  <a:sym typeface="Symbol" panose="05050102010706020507" pitchFamily="18" charset="2"/>
                                </a:rPr>
                                <m:t>𝐵</m:t>
                              </m:r>
                            </m:sub>
                          </m:sSub>
                        </m:den>
                      </m:f>
                      <m:r>
                        <a:rPr lang="es-ES" i="1">
                          <a:latin typeface="Cambria Math" panose="02040503050406030204" pitchFamily="18" charset="0"/>
                          <a:sym typeface="Symbol" panose="05050102010706020507" pitchFamily="18" charset="2"/>
                        </a:rPr>
                        <m:t>=</m:t>
                      </m:r>
                      <m:f>
                        <m:fPr>
                          <m:ctrlPr>
                            <a:rPr lang="es-ES" i="1">
                              <a:latin typeface="Cambria Math" panose="02040503050406030204" pitchFamily="18" charset="0"/>
                              <a:sym typeface="Symbol" panose="05050102010706020507" pitchFamily="18" charset="2"/>
                            </a:rPr>
                          </m:ctrlPr>
                        </m:fPr>
                        <m:num>
                          <m:sSub>
                            <m:sSubPr>
                              <m:ctrlPr>
                                <a:rPr lang="es-ES" i="1">
                                  <a:latin typeface="Cambria Math" panose="02040503050406030204" pitchFamily="18" charset="0"/>
                                  <a:sym typeface="Symbol" panose="05050102010706020507" pitchFamily="18" charset="2"/>
                                </a:rPr>
                              </m:ctrlPr>
                            </m:sSubPr>
                            <m:e>
                              <m:r>
                                <a:rPr lang="es-ES" i="1">
                                  <a:latin typeface="Cambria Math" panose="02040503050406030204" pitchFamily="18" charset="0"/>
                                  <a:sym typeface="Symbol" panose="05050102010706020507" pitchFamily="18" charset="2"/>
                                </a:rPr>
                                <m:t>𝑞</m:t>
                              </m:r>
                            </m:e>
                            <m:sub>
                              <m:r>
                                <a:rPr lang="en-GB" i="1">
                                  <a:latin typeface="Cambria Math" panose="02040503050406030204" pitchFamily="18" charset="0"/>
                                  <a:ea typeface="Cambria Math" panose="02040503050406030204" pitchFamily="18" charset="0"/>
                                  <a:sym typeface="Symbol" panose="05050102010706020507" pitchFamily="18" charset="2"/>
                                </a:rPr>
                                <m:t>‡</m:t>
                              </m:r>
                            </m:sub>
                          </m:sSub>
                        </m:num>
                        <m:den>
                          <m:sSub>
                            <m:sSubPr>
                              <m:ctrlPr>
                                <a:rPr lang="en-GB" i="1">
                                  <a:latin typeface="Cambria Math" panose="02040503050406030204" pitchFamily="18" charset="0"/>
                                  <a:sym typeface="Symbol" panose="05050102010706020507" pitchFamily="18" charset="2"/>
                                </a:rPr>
                              </m:ctrlPr>
                            </m:sSubPr>
                            <m:e>
                              <m:r>
                                <a:rPr lang="es-ES" i="1">
                                  <a:latin typeface="Cambria Math" panose="02040503050406030204" pitchFamily="18" charset="0"/>
                                  <a:sym typeface="Symbol" panose="05050102010706020507" pitchFamily="18" charset="2"/>
                                </a:rPr>
                                <m:t>𝑞</m:t>
                              </m:r>
                            </m:e>
                            <m:sub>
                              <m:r>
                                <a:rPr lang="es-ES" i="1">
                                  <a:latin typeface="Cambria Math" panose="02040503050406030204" pitchFamily="18" charset="0"/>
                                  <a:sym typeface="Symbol" panose="05050102010706020507" pitchFamily="18" charset="2"/>
                                </a:rPr>
                                <m:t>𝐶</m:t>
                              </m:r>
                            </m:sub>
                          </m:sSub>
                          <m:sSub>
                            <m:sSubPr>
                              <m:ctrlPr>
                                <a:rPr lang="en-GB" i="1">
                                  <a:latin typeface="Cambria Math" panose="02040503050406030204" pitchFamily="18" charset="0"/>
                                  <a:sym typeface="Symbol" panose="05050102010706020507" pitchFamily="18" charset="2"/>
                                </a:rPr>
                              </m:ctrlPr>
                            </m:sSubPr>
                            <m:e>
                              <m:r>
                                <a:rPr lang="es-ES" i="1">
                                  <a:latin typeface="Cambria Math" panose="02040503050406030204" pitchFamily="18" charset="0"/>
                                  <a:sym typeface="Symbol" panose="05050102010706020507" pitchFamily="18" charset="2"/>
                                </a:rPr>
                                <m:t>𝑞</m:t>
                              </m:r>
                            </m:e>
                            <m:sub>
                              <m:r>
                                <a:rPr lang="es-ES" i="1">
                                  <a:latin typeface="Cambria Math" panose="02040503050406030204" pitchFamily="18" charset="0"/>
                                  <a:sym typeface="Symbol" panose="05050102010706020507" pitchFamily="18" charset="2"/>
                                </a:rPr>
                                <m:t>𝐵</m:t>
                              </m:r>
                            </m:sub>
                          </m:sSub>
                        </m:den>
                      </m:f>
                      <m:r>
                        <m:rPr>
                          <m:sty m:val="p"/>
                        </m:rPr>
                        <a:rPr lang="es-ES">
                          <a:latin typeface="Cambria Math" panose="02040503050406030204" pitchFamily="18" charset="0"/>
                          <a:sym typeface="Symbol" panose="05050102010706020507" pitchFamily="18" charset="2"/>
                        </a:rPr>
                        <m:t>exp</m:t>
                      </m:r>
                      <m:r>
                        <a:rPr lang="es-ES" i="1">
                          <a:latin typeface="Cambria Math" panose="02040503050406030204" pitchFamily="18" charset="0"/>
                          <a:sym typeface="Symbol" panose="05050102010706020507" pitchFamily="18" charset="2"/>
                        </a:rPr>
                        <m:t>⁡</m:t>
                      </m:r>
                      <m:d>
                        <m:dPr>
                          <m:ctrlPr>
                            <a:rPr lang="es-ES" i="1">
                              <a:latin typeface="Cambria Math" panose="02040503050406030204" pitchFamily="18" charset="0"/>
                              <a:sym typeface="Symbol" panose="05050102010706020507" pitchFamily="18" charset="2"/>
                            </a:rPr>
                          </m:ctrlPr>
                        </m:dPr>
                        <m:e>
                          <m:r>
                            <a:rPr lang="es-ES" i="1">
                              <a:latin typeface="Cambria Math" panose="02040503050406030204" pitchFamily="18" charset="0"/>
                              <a:sym typeface="Symbol" panose="05050102010706020507" pitchFamily="18" charset="2"/>
                            </a:rPr>
                            <m:t>−</m:t>
                          </m:r>
                          <m:f>
                            <m:fPr>
                              <m:ctrlPr>
                                <a:rPr lang="es-ES" i="1">
                                  <a:latin typeface="Cambria Math" panose="02040503050406030204" pitchFamily="18" charset="0"/>
                                  <a:ea typeface="Cambria Math" panose="02040503050406030204" pitchFamily="18" charset="0"/>
                                  <a:sym typeface="Symbol" panose="05050102010706020507" pitchFamily="18" charset="2"/>
                                </a:rPr>
                              </m:ctrlPr>
                            </m:fPr>
                            <m:num>
                              <m:r>
                                <m:rPr>
                                  <m:sty m:val="p"/>
                                </m:rPr>
                                <a:rPr lang="el-GR" i="1">
                                  <a:latin typeface="Cambria Math" panose="02040503050406030204" pitchFamily="18" charset="0"/>
                                  <a:ea typeface="Cambria Math" panose="02040503050406030204" pitchFamily="18" charset="0"/>
                                  <a:sym typeface="Symbol" panose="05050102010706020507" pitchFamily="18" charset="2"/>
                                </a:rPr>
                                <m:t>Δ</m:t>
                              </m:r>
                              <m:sSubSup>
                                <m:sSubSupPr>
                                  <m:ctrlPr>
                                    <a:rPr lang="el-GR" i="1">
                                      <a:latin typeface="Cambria Math" panose="02040503050406030204" pitchFamily="18" charset="0"/>
                                      <a:ea typeface="Cambria Math" panose="02040503050406030204" pitchFamily="18" charset="0"/>
                                      <a:sym typeface="Symbol" panose="05050102010706020507" pitchFamily="18" charset="2"/>
                                    </a:rPr>
                                  </m:ctrlPr>
                                </m:sSubSupPr>
                                <m:e>
                                  <m:r>
                                    <a:rPr lang="el-GR" i="1">
                                      <a:latin typeface="Cambria Math" panose="02040503050406030204" pitchFamily="18" charset="0"/>
                                      <a:ea typeface="Cambria Math" panose="02040503050406030204" pitchFamily="18" charset="0"/>
                                      <a:sym typeface="Symbol" panose="05050102010706020507" pitchFamily="18" charset="2"/>
                                    </a:rPr>
                                    <m:t>𝜀</m:t>
                                  </m:r>
                                </m:e>
                                <m:sub>
                                  <m:r>
                                    <a:rPr lang="es-ES" i="1">
                                      <a:latin typeface="Cambria Math" panose="02040503050406030204" pitchFamily="18" charset="0"/>
                                      <a:ea typeface="Cambria Math" panose="02040503050406030204" pitchFamily="18" charset="0"/>
                                      <a:sym typeface="Symbol" panose="05050102010706020507" pitchFamily="18" charset="2"/>
                                    </a:rPr>
                                    <m:t>0</m:t>
                                  </m:r>
                                </m:sub>
                                <m:sup>
                                  <m:r>
                                    <a:rPr lang="en-GB" i="1">
                                      <a:latin typeface="Cambria Math" panose="02040503050406030204" pitchFamily="18" charset="0"/>
                                      <a:ea typeface="Cambria Math" panose="02040503050406030204" pitchFamily="18" charset="0"/>
                                      <a:sym typeface="Symbol" panose="05050102010706020507" pitchFamily="18" charset="2"/>
                                    </a:rPr>
                                    <m:t>‡</m:t>
                                  </m:r>
                                </m:sup>
                              </m:sSubSup>
                            </m:num>
                            <m:den>
                              <m:sSub>
                                <m:sSubPr>
                                  <m:ctrlPr>
                                    <a:rPr lang="es-ES" i="1">
                                      <a:latin typeface="Cambria Math" panose="02040503050406030204" pitchFamily="18" charset="0"/>
                                      <a:ea typeface="Cambria Math" panose="02040503050406030204" pitchFamily="18" charset="0"/>
                                      <a:sym typeface="Symbol" panose="05050102010706020507" pitchFamily="18" charset="2"/>
                                    </a:rPr>
                                  </m:ctrlPr>
                                </m:sSubPr>
                                <m:e>
                                  <m:r>
                                    <a:rPr lang="es-ES" i="1">
                                      <a:latin typeface="Cambria Math" panose="02040503050406030204" pitchFamily="18" charset="0"/>
                                      <a:ea typeface="Cambria Math" panose="02040503050406030204" pitchFamily="18" charset="0"/>
                                      <a:sym typeface="Symbol" panose="05050102010706020507" pitchFamily="18" charset="2"/>
                                    </a:rPr>
                                    <m:t>𝑘</m:t>
                                  </m:r>
                                </m:e>
                                <m:sub>
                                  <m:r>
                                    <m:rPr>
                                      <m:sty m:val="p"/>
                                    </m:rPr>
                                    <a:rPr lang="es-ES">
                                      <a:latin typeface="Cambria Math" panose="02040503050406030204" pitchFamily="18" charset="0"/>
                                      <a:ea typeface="Cambria Math" panose="02040503050406030204" pitchFamily="18" charset="0"/>
                                      <a:sym typeface="Symbol" panose="05050102010706020507" pitchFamily="18" charset="2"/>
                                    </a:rPr>
                                    <m:t>B</m:t>
                                  </m:r>
                                </m:sub>
                              </m:sSub>
                              <m:r>
                                <a:rPr lang="es-ES" i="1">
                                  <a:latin typeface="Cambria Math" panose="02040503050406030204" pitchFamily="18" charset="0"/>
                                  <a:ea typeface="Cambria Math" panose="02040503050406030204" pitchFamily="18" charset="0"/>
                                  <a:sym typeface="Symbol" panose="05050102010706020507" pitchFamily="18" charset="2"/>
                                </a:rPr>
                                <m:t>𝑇</m:t>
                              </m:r>
                            </m:den>
                          </m:f>
                        </m:e>
                      </m:d>
                    </m:oMath>
                  </a14:m>
                  <a:r>
                    <a:rPr lang="en-GB" dirty="0">
                      <a:sym typeface="Symbol" panose="05050102010706020507" pitchFamily="18" charset="2"/>
                    </a:rPr>
                    <a:t>	(8)</a:t>
                  </a:r>
                  <a:endParaRPr lang="en-GB" dirty="0"/>
                </a:p>
              </p:txBody>
            </p:sp>
          </mc:Choice>
          <mc:Fallback xmlns="">
            <p:sp>
              <p:nvSpPr>
                <p:cNvPr id="6" name="CuadroTexto 5">
                  <a:extLst>
                    <a:ext uri="{FF2B5EF4-FFF2-40B4-BE49-F238E27FC236}">
                      <a16:creationId xmlns:a16="http://schemas.microsoft.com/office/drawing/2014/main" id="{BC0F90B9-FEC8-A54D-BC29-D6DDD12C27B5}"/>
                    </a:ext>
                  </a:extLst>
                </p:cNvPr>
                <p:cNvSpPr txBox="1">
                  <a:spLocks noRot="1" noChangeAspect="1" noMove="1" noResize="1" noEditPoints="1" noAdjustHandles="1" noChangeArrowheads="1" noChangeShapeType="1" noTextEdit="1"/>
                </p:cNvSpPr>
                <p:nvPr/>
              </p:nvSpPr>
              <p:spPr>
                <a:xfrm>
                  <a:off x="197570" y="3213947"/>
                  <a:ext cx="4483966" cy="2077620"/>
                </a:xfrm>
                <a:prstGeom prst="rect">
                  <a:avLst/>
                </a:prstGeom>
                <a:blipFill>
                  <a:blip r:embed="rId7"/>
                  <a:stretch>
                    <a:fillRect l="-1130" t="-606" r="-1130"/>
                  </a:stretch>
                </a:blipFill>
              </p:spPr>
              <p:txBody>
                <a:bodyPr/>
                <a:lstStyle/>
                <a:p>
                  <a:r>
                    <a:rPr lang="en-GB">
                      <a:noFill/>
                    </a:rPr>
                    <a:t> </a:t>
                  </a:r>
                </a:p>
              </p:txBody>
            </p:sp>
          </mc:Fallback>
        </mc:AlternateContent>
      </p:grpSp>
      <p:sp>
        <p:nvSpPr>
          <p:cNvPr id="35" name="CuadroTexto 34">
            <a:extLst>
              <a:ext uri="{FF2B5EF4-FFF2-40B4-BE49-F238E27FC236}">
                <a16:creationId xmlns:a16="http://schemas.microsoft.com/office/drawing/2014/main" id="{137B8F43-BB28-4879-8827-838540282474}"/>
              </a:ext>
            </a:extLst>
          </p:cNvPr>
          <p:cNvSpPr txBox="1"/>
          <p:nvPr/>
        </p:nvSpPr>
        <p:spPr>
          <a:xfrm>
            <a:off x="0" y="6585789"/>
            <a:ext cx="9144000" cy="276999"/>
          </a:xfrm>
          <a:prstGeom prst="rect">
            <a:avLst/>
          </a:prstGeom>
          <a:solidFill>
            <a:schemeClr val="accent2"/>
          </a:solidFill>
        </p:spPr>
        <p:txBody>
          <a:bodyPr wrap="square" rtlCol="0">
            <a:spAutoFit/>
          </a:bodyPr>
          <a:lstStyle/>
          <a:p>
            <a:r>
              <a:rPr lang="es-ES" sz="1200" b="1" dirty="0">
                <a:solidFill>
                  <a:schemeClr val="bg1"/>
                </a:solidFill>
              </a:rPr>
              <a:t>(</a:t>
            </a:r>
            <a:r>
              <a:rPr lang="es-ES" sz="1200" b="1" dirty="0" err="1">
                <a:solidFill>
                  <a:schemeClr val="bg1"/>
                </a:solidFill>
              </a:rPr>
              <a:t>Statistical</a:t>
            </a:r>
            <a:r>
              <a:rPr lang="es-ES" sz="1200" b="1" dirty="0">
                <a:solidFill>
                  <a:schemeClr val="bg1"/>
                </a:solidFill>
              </a:rPr>
              <a:t>) </a:t>
            </a:r>
            <a:r>
              <a:rPr lang="es-ES" sz="1200" b="1" dirty="0" err="1">
                <a:solidFill>
                  <a:schemeClr val="bg1"/>
                </a:solidFill>
              </a:rPr>
              <a:t>Reaction</a:t>
            </a:r>
            <a:r>
              <a:rPr lang="es-ES" sz="1200" b="1" dirty="0">
                <a:solidFill>
                  <a:schemeClr val="bg1"/>
                </a:solidFill>
              </a:rPr>
              <a:t> </a:t>
            </a:r>
            <a:r>
              <a:rPr lang="es-ES" sz="1200" b="1" dirty="0" err="1">
                <a:solidFill>
                  <a:schemeClr val="bg1"/>
                </a:solidFill>
              </a:rPr>
              <a:t>Rate</a:t>
            </a:r>
            <a:r>
              <a:rPr lang="es-ES" sz="1200" b="1" dirty="0">
                <a:solidFill>
                  <a:schemeClr val="bg1"/>
                </a:solidFill>
              </a:rPr>
              <a:t> </a:t>
            </a:r>
            <a:r>
              <a:rPr lang="es-ES" sz="1200" b="1" dirty="0" err="1">
                <a:solidFill>
                  <a:schemeClr val="bg1"/>
                </a:solidFill>
              </a:rPr>
              <a:t>Theories</a:t>
            </a:r>
            <a:endParaRPr lang="es-ES" sz="1200" b="1" dirty="0">
              <a:solidFill>
                <a:schemeClr val="bg1"/>
              </a:solidFill>
            </a:endParaRPr>
          </a:p>
        </p:txBody>
      </p:sp>
    </p:spTree>
    <p:extLst>
      <p:ext uri="{BB962C8B-B14F-4D97-AF65-F5344CB8AC3E}">
        <p14:creationId xmlns:p14="http://schemas.microsoft.com/office/powerpoint/2010/main" val="143264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Box 64">
            <a:extLst>
              <a:ext uri="{FF2B5EF4-FFF2-40B4-BE49-F238E27FC236}">
                <a16:creationId xmlns:a16="http://schemas.microsoft.com/office/drawing/2014/main" id="{1ABFF68C-D3FA-488D-922A-B540A90C4EA7}"/>
              </a:ext>
            </a:extLst>
          </p:cNvPr>
          <p:cNvSpPr txBox="1">
            <a:spLocks noChangeArrowheads="1"/>
          </p:cNvSpPr>
          <p:nvPr/>
        </p:nvSpPr>
        <p:spPr bwMode="auto">
          <a:xfrm>
            <a:off x="-1" y="0"/>
            <a:ext cx="9143999" cy="369332"/>
          </a:xfrm>
          <a:prstGeom prst="rect">
            <a:avLst/>
          </a:prstGeom>
          <a:solidFill>
            <a:schemeClr val="bg2"/>
          </a:solidFill>
          <a:ln w="9525">
            <a:noFill/>
            <a:miter lim="800000"/>
            <a:headEnd/>
            <a:tailEnd/>
          </a:ln>
        </p:spPr>
        <p:txBody>
          <a:bodyPr wrap="square">
            <a:spAutoFit/>
          </a:bodyPr>
          <a:lstStyle/>
          <a:p>
            <a:r>
              <a:rPr lang="en-US" b="1">
                <a:solidFill>
                  <a:schemeClr val="accent2"/>
                </a:solidFill>
                <a:latin typeface="Verdana" pitchFamily="34" charset="0"/>
              </a:rPr>
              <a:t>Transition State Theory </a:t>
            </a:r>
            <a:r>
              <a:rPr lang="en-US" sz="1600" b="1">
                <a:solidFill>
                  <a:schemeClr val="accent2"/>
                </a:solidFill>
                <a:latin typeface="Verdana" pitchFamily="34" charset="0"/>
              </a:rPr>
              <a:t>			</a:t>
            </a:r>
            <a:r>
              <a:rPr lang="en-US" b="1">
                <a:solidFill>
                  <a:schemeClr val="accent2"/>
                </a:solidFill>
                <a:latin typeface="Verdana" pitchFamily="34" charset="0"/>
              </a:rPr>
              <a:t> </a:t>
            </a:r>
            <a:r>
              <a:rPr lang="en-US" b="1">
                <a:solidFill>
                  <a:srgbClr val="002060"/>
                </a:solidFill>
              </a:rPr>
              <a:t>Statistical Formulation</a:t>
            </a:r>
            <a:endParaRPr lang="en-US" b="1">
              <a:solidFill>
                <a:schemeClr val="accent2"/>
              </a:solidFill>
              <a:latin typeface="Verdana" pitchFamily="34" charset="0"/>
            </a:endParaRPr>
          </a:p>
        </p:txBody>
      </p:sp>
      <mc:AlternateContent xmlns:mc="http://schemas.openxmlformats.org/markup-compatibility/2006" xmlns:a14="http://schemas.microsoft.com/office/drawing/2010/main">
        <mc:Choice Requires="a14">
          <p:sp>
            <p:nvSpPr>
              <p:cNvPr id="4" name="CuadroTexto 3">
                <a:extLst>
                  <a:ext uri="{FF2B5EF4-FFF2-40B4-BE49-F238E27FC236}">
                    <a16:creationId xmlns:a16="http://schemas.microsoft.com/office/drawing/2014/main" id="{D09854F6-CAF9-4187-8134-B194B97DEBA7}"/>
                  </a:ext>
                </a:extLst>
              </p:cNvPr>
              <p:cNvSpPr txBox="1"/>
              <p:nvPr/>
            </p:nvSpPr>
            <p:spPr>
              <a:xfrm>
                <a:off x="525295" y="587938"/>
                <a:ext cx="8287966" cy="1237903"/>
              </a:xfrm>
              <a:prstGeom prst="rect">
                <a:avLst/>
              </a:prstGeom>
              <a:noFill/>
            </p:spPr>
            <p:txBody>
              <a:bodyPr wrap="square" rtlCol="0">
                <a:spAutoFit/>
              </a:bodyPr>
              <a:lstStyle/>
              <a:p>
                <a:pPr>
                  <a:spcBef>
                    <a:spcPts val="1200"/>
                  </a:spcBef>
                  <a:spcAft>
                    <a:spcPts val="1200"/>
                  </a:spcAft>
                </a:pPr>
                <a:r>
                  <a:rPr lang="en-GB" dirty="0"/>
                  <a:t>Dividing by Avogadro’s constant and volume</a:t>
                </a:r>
                <a:endParaRPr lang="en-GB" dirty="0">
                  <a:sym typeface="Symbol" panose="05050102010706020507" pitchFamily="18" charset="2"/>
                </a:endParaRPr>
              </a:p>
              <a:p>
                <a:pPr>
                  <a:spcBef>
                    <a:spcPts val="1200"/>
                  </a:spcBef>
                  <a:spcAft>
                    <a:spcPts val="1200"/>
                  </a:spcAft>
                </a:pPr>
                <a:r>
                  <a:rPr lang="en-GB" dirty="0">
                    <a:sym typeface="Symbol" panose="05050102010706020507" pitchFamily="18" charset="2"/>
                  </a:rPr>
                  <a:t>	</a:t>
                </a:r>
                <a14:m>
                  <m:oMath xmlns:m="http://schemas.openxmlformats.org/officeDocument/2006/math">
                    <m:sSup>
                      <m:sSupPr>
                        <m:ctrlPr>
                          <a:rPr lang="en-GB" i="1" smtClean="0">
                            <a:latin typeface="Cambria Math" panose="02040503050406030204" pitchFamily="18" charset="0"/>
                            <a:sym typeface="Symbol" panose="05050102010706020507" pitchFamily="18" charset="2"/>
                          </a:rPr>
                        </m:ctrlPr>
                      </m:sSupPr>
                      <m:e>
                        <m:r>
                          <a:rPr lang="es-ES" b="0" i="1" smtClean="0">
                            <a:latin typeface="Cambria Math" panose="02040503050406030204" pitchFamily="18" charset="0"/>
                            <a:sym typeface="Symbol" panose="05050102010706020507" pitchFamily="18" charset="2"/>
                          </a:rPr>
                          <m:t>𝐾</m:t>
                        </m:r>
                      </m:e>
                      <m:sup>
                        <m:r>
                          <a:rPr lang="en-GB" i="1">
                            <a:latin typeface="Cambria Math" panose="02040503050406030204" pitchFamily="18" charset="0"/>
                            <a:ea typeface="Cambria Math" panose="02040503050406030204" pitchFamily="18" charset="0"/>
                            <a:sym typeface="Symbol" panose="05050102010706020507" pitchFamily="18" charset="2"/>
                          </a:rPr>
                          <m:t>‡</m:t>
                        </m:r>
                      </m:sup>
                    </m:sSup>
                    <m:r>
                      <a:rPr lang="es-ES" b="0" i="1" smtClean="0">
                        <a:latin typeface="Cambria Math" panose="02040503050406030204" pitchFamily="18" charset="0"/>
                        <a:ea typeface="Cambria Math" panose="02040503050406030204" pitchFamily="18" charset="0"/>
                        <a:sym typeface="Symbol" panose="05050102010706020507" pitchFamily="18" charset="2"/>
                      </a:rPr>
                      <m:t>≡</m:t>
                    </m:r>
                    <m:f>
                      <m:fPr>
                        <m:ctrlPr>
                          <a:rPr lang="en-GB" i="1">
                            <a:latin typeface="Cambria Math" panose="02040503050406030204" pitchFamily="18" charset="0"/>
                            <a:sym typeface="Symbol" panose="05050102010706020507" pitchFamily="18" charset="2"/>
                          </a:rPr>
                        </m:ctrlPr>
                      </m:fPr>
                      <m:num>
                        <m:d>
                          <m:dPr>
                            <m:begChr m:val="["/>
                            <m:endChr m:val="]"/>
                            <m:ctrlPr>
                              <a:rPr lang="en-GB" i="1" smtClean="0">
                                <a:latin typeface="Cambria Math" panose="02040503050406030204" pitchFamily="18" charset="0"/>
                                <a:sym typeface="Symbol" panose="05050102010706020507" pitchFamily="18" charset="2"/>
                              </a:rPr>
                            </m:ctrlPr>
                          </m:dPr>
                          <m:e>
                            <m:sSubSup>
                              <m:sSubSupPr>
                                <m:ctrlPr>
                                  <a:rPr lang="en-GB" i="1">
                                    <a:latin typeface="Cambria Math" panose="02040503050406030204" pitchFamily="18" charset="0"/>
                                    <a:sym typeface="Symbol" panose="05050102010706020507" pitchFamily="18" charset="2"/>
                                  </a:rPr>
                                </m:ctrlPr>
                              </m:sSubSupPr>
                              <m:e>
                                <m:r>
                                  <m:rPr>
                                    <m:sty m:val="p"/>
                                  </m:rPr>
                                  <a:rPr lang="es-ES" b="0" i="0" smtClean="0">
                                    <a:latin typeface="Cambria Math" panose="02040503050406030204" pitchFamily="18" charset="0"/>
                                    <a:sym typeface="Symbol" panose="05050102010706020507" pitchFamily="18" charset="2"/>
                                  </a:rPr>
                                  <m:t>X</m:t>
                                </m:r>
                              </m:e>
                              <m:sub>
                                <m:r>
                                  <a:rPr lang="es-ES">
                                    <a:latin typeface="Cambria Math" panose="02040503050406030204" pitchFamily="18" charset="0"/>
                                    <a:sym typeface="Symbol" panose="05050102010706020507" pitchFamily="18" charset="2"/>
                                  </a:rPr>
                                  <m:t>𝑓</m:t>
                                </m:r>
                              </m:sub>
                              <m:sup>
                                <m:r>
                                  <a:rPr lang="en-GB" i="1">
                                    <a:latin typeface="Cambria Math" panose="02040503050406030204" pitchFamily="18" charset="0"/>
                                    <a:ea typeface="Cambria Math" panose="02040503050406030204" pitchFamily="18" charset="0"/>
                                    <a:sym typeface="Symbol" panose="05050102010706020507" pitchFamily="18" charset="2"/>
                                  </a:rPr>
                                  <m:t>‡</m:t>
                                </m:r>
                              </m:sup>
                            </m:sSubSup>
                          </m:e>
                        </m:d>
                      </m:num>
                      <m:den>
                        <m:r>
                          <a:rPr lang="es-ES" b="0" i="1" smtClean="0">
                            <a:latin typeface="Cambria Math" panose="02040503050406030204" pitchFamily="18" charset="0"/>
                            <a:sym typeface="Symbol" panose="05050102010706020507" pitchFamily="18" charset="2"/>
                          </a:rPr>
                          <m:t>[</m:t>
                        </m:r>
                        <m:r>
                          <m:rPr>
                            <m:sty m:val="p"/>
                          </m:rPr>
                          <a:rPr lang="es-ES" b="0" i="0" smtClean="0">
                            <a:latin typeface="Cambria Math" panose="02040503050406030204" pitchFamily="18" charset="0"/>
                            <a:sym typeface="Symbol" panose="05050102010706020507" pitchFamily="18" charset="2"/>
                          </a:rPr>
                          <m:t>B</m:t>
                        </m:r>
                        <m:r>
                          <a:rPr lang="es-ES" b="0" i="1" smtClean="0">
                            <a:latin typeface="Cambria Math" panose="02040503050406030204" pitchFamily="18" charset="0"/>
                            <a:sym typeface="Symbol" panose="05050102010706020507" pitchFamily="18" charset="2"/>
                          </a:rPr>
                          <m:t>]</m:t>
                        </m:r>
                        <m:r>
                          <a:rPr lang="es-ES" i="1">
                            <a:latin typeface="Cambria Math" panose="02040503050406030204" pitchFamily="18" charset="0"/>
                            <a:sym typeface="Symbol" panose="05050102010706020507" pitchFamily="18" charset="2"/>
                          </a:rPr>
                          <m:t>[</m:t>
                        </m:r>
                        <m:r>
                          <m:rPr>
                            <m:sty m:val="p"/>
                          </m:rPr>
                          <a:rPr lang="es-ES" b="0" i="0" smtClean="0">
                            <a:latin typeface="Cambria Math" panose="02040503050406030204" pitchFamily="18" charset="0"/>
                            <a:sym typeface="Symbol" panose="05050102010706020507" pitchFamily="18" charset="2"/>
                          </a:rPr>
                          <m:t>C</m:t>
                        </m:r>
                        <m:r>
                          <a:rPr lang="es-ES" i="1">
                            <a:latin typeface="Cambria Math" panose="02040503050406030204" pitchFamily="18" charset="0"/>
                            <a:sym typeface="Symbol" panose="05050102010706020507" pitchFamily="18" charset="2"/>
                          </a:rPr>
                          <m:t>]</m:t>
                        </m:r>
                      </m:den>
                    </m:f>
                    <m:r>
                      <a:rPr lang="es-ES" i="1">
                        <a:latin typeface="Cambria Math" panose="02040503050406030204" pitchFamily="18" charset="0"/>
                        <a:sym typeface="Symbol" panose="05050102010706020507" pitchFamily="18" charset="2"/>
                      </a:rPr>
                      <m:t>=</m:t>
                    </m:r>
                    <m:f>
                      <m:fPr>
                        <m:ctrlPr>
                          <a:rPr lang="es-ES" i="1">
                            <a:latin typeface="Cambria Math" panose="02040503050406030204" pitchFamily="18" charset="0"/>
                            <a:sym typeface="Symbol" panose="05050102010706020507" pitchFamily="18" charset="2"/>
                          </a:rPr>
                        </m:ctrlPr>
                      </m:fPr>
                      <m:num>
                        <m:sSub>
                          <m:sSubPr>
                            <m:ctrlPr>
                              <a:rPr lang="es-ES" i="1">
                                <a:latin typeface="Cambria Math" panose="02040503050406030204" pitchFamily="18" charset="0"/>
                                <a:sym typeface="Symbol" panose="05050102010706020507" pitchFamily="18" charset="2"/>
                              </a:rPr>
                            </m:ctrlPr>
                          </m:sSubPr>
                          <m:e>
                            <m:r>
                              <a:rPr lang="es-ES" i="1">
                                <a:latin typeface="Cambria Math" panose="02040503050406030204" pitchFamily="18" charset="0"/>
                                <a:sym typeface="Symbol" panose="05050102010706020507" pitchFamily="18" charset="2"/>
                              </a:rPr>
                              <m:t>𝑞</m:t>
                            </m:r>
                          </m:e>
                          <m:sub>
                            <m:r>
                              <a:rPr lang="en-GB" i="1">
                                <a:latin typeface="Cambria Math" panose="02040503050406030204" pitchFamily="18" charset="0"/>
                                <a:ea typeface="Cambria Math" panose="02040503050406030204" pitchFamily="18" charset="0"/>
                                <a:sym typeface="Symbol" panose="05050102010706020507" pitchFamily="18" charset="2"/>
                              </a:rPr>
                              <m:t>‡</m:t>
                            </m:r>
                          </m:sub>
                        </m:sSub>
                        <m:r>
                          <a:rPr lang="es-ES" b="0" i="1" smtClean="0">
                            <a:latin typeface="Cambria Math" panose="02040503050406030204" pitchFamily="18" charset="0"/>
                            <a:sym typeface="Symbol" panose="05050102010706020507" pitchFamily="18" charset="2"/>
                          </a:rPr>
                          <m:t>/</m:t>
                        </m:r>
                        <m:sSub>
                          <m:sSubPr>
                            <m:ctrlPr>
                              <a:rPr lang="es-ES" b="0" i="1" smtClean="0">
                                <a:latin typeface="Cambria Math" panose="02040503050406030204" pitchFamily="18" charset="0"/>
                                <a:sym typeface="Symbol" panose="05050102010706020507" pitchFamily="18" charset="2"/>
                              </a:rPr>
                            </m:ctrlPr>
                          </m:sSubPr>
                          <m:e>
                            <m:r>
                              <a:rPr lang="es-ES" b="0" i="1" smtClean="0">
                                <a:latin typeface="Cambria Math" panose="02040503050406030204" pitchFamily="18" charset="0"/>
                                <a:sym typeface="Symbol" panose="05050102010706020507" pitchFamily="18" charset="2"/>
                              </a:rPr>
                              <m:t>𝑁</m:t>
                            </m:r>
                          </m:e>
                          <m:sub>
                            <m:r>
                              <a:rPr lang="es-ES" b="0" i="1" smtClean="0">
                                <a:latin typeface="Cambria Math" panose="02040503050406030204" pitchFamily="18" charset="0"/>
                                <a:sym typeface="Symbol" panose="05050102010706020507" pitchFamily="18" charset="2"/>
                              </a:rPr>
                              <m:t>𝐴</m:t>
                            </m:r>
                          </m:sub>
                        </m:sSub>
                        <m:r>
                          <a:rPr lang="es-ES" b="0" i="1" smtClean="0">
                            <a:latin typeface="Cambria Math" panose="02040503050406030204" pitchFamily="18" charset="0"/>
                            <a:sym typeface="Symbol" panose="05050102010706020507" pitchFamily="18" charset="2"/>
                          </a:rPr>
                          <m:t>𝑉</m:t>
                        </m:r>
                      </m:num>
                      <m:den>
                        <m:sSub>
                          <m:sSubPr>
                            <m:ctrlPr>
                              <a:rPr lang="en-GB" i="1">
                                <a:latin typeface="Cambria Math" panose="02040503050406030204" pitchFamily="18" charset="0"/>
                                <a:sym typeface="Symbol" panose="05050102010706020507" pitchFamily="18" charset="2"/>
                              </a:rPr>
                            </m:ctrlPr>
                          </m:sSubPr>
                          <m:e>
                            <m:r>
                              <a:rPr lang="es-ES" b="0" i="1" smtClean="0">
                                <a:latin typeface="Cambria Math" panose="02040503050406030204" pitchFamily="18" charset="0"/>
                                <a:sym typeface="Symbol" panose="05050102010706020507" pitchFamily="18" charset="2"/>
                              </a:rPr>
                              <m:t>(</m:t>
                            </m:r>
                            <m:r>
                              <a:rPr lang="es-ES" i="1">
                                <a:latin typeface="Cambria Math" panose="02040503050406030204" pitchFamily="18" charset="0"/>
                                <a:sym typeface="Symbol" panose="05050102010706020507" pitchFamily="18" charset="2"/>
                              </a:rPr>
                              <m:t>𝑞</m:t>
                            </m:r>
                          </m:e>
                          <m:sub>
                            <m:r>
                              <m:rPr>
                                <m:sty m:val="p"/>
                              </m:rPr>
                              <a:rPr lang="es-ES" b="0" i="0" smtClean="0">
                                <a:latin typeface="Cambria Math" panose="02040503050406030204" pitchFamily="18" charset="0"/>
                                <a:sym typeface="Symbol" panose="05050102010706020507" pitchFamily="18" charset="2"/>
                              </a:rPr>
                              <m:t>B</m:t>
                            </m:r>
                          </m:sub>
                        </m:sSub>
                        <m:r>
                          <a:rPr lang="es-ES" b="0" i="1" smtClean="0">
                            <a:latin typeface="Cambria Math" panose="02040503050406030204" pitchFamily="18" charset="0"/>
                            <a:sym typeface="Symbol" panose="05050102010706020507" pitchFamily="18" charset="2"/>
                          </a:rPr>
                          <m:t>/</m:t>
                        </m:r>
                        <m:sSub>
                          <m:sSubPr>
                            <m:ctrlPr>
                              <a:rPr lang="es-ES" i="1">
                                <a:latin typeface="Cambria Math" panose="02040503050406030204" pitchFamily="18" charset="0"/>
                                <a:sym typeface="Symbol" panose="05050102010706020507" pitchFamily="18" charset="2"/>
                              </a:rPr>
                            </m:ctrlPr>
                          </m:sSubPr>
                          <m:e>
                            <m:r>
                              <a:rPr lang="es-ES" i="1">
                                <a:latin typeface="Cambria Math" panose="02040503050406030204" pitchFamily="18" charset="0"/>
                                <a:sym typeface="Symbol" panose="05050102010706020507" pitchFamily="18" charset="2"/>
                              </a:rPr>
                              <m:t>𝑁</m:t>
                            </m:r>
                          </m:e>
                          <m:sub>
                            <m:r>
                              <a:rPr lang="es-ES" i="1">
                                <a:latin typeface="Cambria Math" panose="02040503050406030204" pitchFamily="18" charset="0"/>
                                <a:sym typeface="Symbol" panose="05050102010706020507" pitchFamily="18" charset="2"/>
                              </a:rPr>
                              <m:t>𝐴</m:t>
                            </m:r>
                          </m:sub>
                        </m:sSub>
                        <m:r>
                          <a:rPr lang="es-ES" i="1">
                            <a:latin typeface="Cambria Math" panose="02040503050406030204" pitchFamily="18" charset="0"/>
                            <a:sym typeface="Symbol" panose="05050102010706020507" pitchFamily="18" charset="2"/>
                          </a:rPr>
                          <m:t>𝑉</m:t>
                        </m:r>
                        <m:r>
                          <a:rPr lang="es-ES" b="0" i="1" smtClean="0">
                            <a:latin typeface="Cambria Math" panose="02040503050406030204" pitchFamily="18" charset="0"/>
                            <a:sym typeface="Symbol" panose="05050102010706020507" pitchFamily="18" charset="2"/>
                          </a:rPr>
                          <m:t>)</m:t>
                        </m:r>
                        <m:sSub>
                          <m:sSubPr>
                            <m:ctrlPr>
                              <a:rPr lang="en-GB" i="1">
                                <a:latin typeface="Cambria Math" panose="02040503050406030204" pitchFamily="18" charset="0"/>
                                <a:sym typeface="Symbol" panose="05050102010706020507" pitchFamily="18" charset="2"/>
                              </a:rPr>
                            </m:ctrlPr>
                          </m:sSubPr>
                          <m:e>
                            <m:r>
                              <a:rPr lang="es-ES" i="1">
                                <a:latin typeface="Cambria Math" panose="02040503050406030204" pitchFamily="18" charset="0"/>
                                <a:sym typeface="Symbol" panose="05050102010706020507" pitchFamily="18" charset="2"/>
                              </a:rPr>
                              <m:t>(</m:t>
                            </m:r>
                            <m:r>
                              <a:rPr lang="es-ES" i="1">
                                <a:latin typeface="Cambria Math" panose="02040503050406030204" pitchFamily="18" charset="0"/>
                                <a:sym typeface="Symbol" panose="05050102010706020507" pitchFamily="18" charset="2"/>
                              </a:rPr>
                              <m:t>𝑞</m:t>
                            </m:r>
                          </m:e>
                          <m:sub>
                            <m:r>
                              <m:rPr>
                                <m:sty m:val="p"/>
                              </m:rPr>
                              <a:rPr lang="es-ES" i="0">
                                <a:latin typeface="Cambria Math" panose="02040503050406030204" pitchFamily="18" charset="0"/>
                                <a:sym typeface="Symbol" panose="05050102010706020507" pitchFamily="18" charset="2"/>
                              </a:rPr>
                              <m:t>C</m:t>
                            </m:r>
                          </m:sub>
                        </m:sSub>
                        <m:r>
                          <a:rPr lang="es-ES" i="1">
                            <a:latin typeface="Cambria Math" panose="02040503050406030204" pitchFamily="18" charset="0"/>
                            <a:sym typeface="Symbol" panose="05050102010706020507" pitchFamily="18" charset="2"/>
                          </a:rPr>
                          <m:t>/</m:t>
                        </m:r>
                        <m:sSub>
                          <m:sSubPr>
                            <m:ctrlPr>
                              <a:rPr lang="es-ES" i="1">
                                <a:latin typeface="Cambria Math" panose="02040503050406030204" pitchFamily="18" charset="0"/>
                                <a:sym typeface="Symbol" panose="05050102010706020507" pitchFamily="18" charset="2"/>
                              </a:rPr>
                            </m:ctrlPr>
                          </m:sSubPr>
                          <m:e>
                            <m:r>
                              <a:rPr lang="es-ES" i="1">
                                <a:latin typeface="Cambria Math" panose="02040503050406030204" pitchFamily="18" charset="0"/>
                                <a:sym typeface="Symbol" panose="05050102010706020507" pitchFamily="18" charset="2"/>
                              </a:rPr>
                              <m:t>𝑁</m:t>
                            </m:r>
                          </m:e>
                          <m:sub>
                            <m:r>
                              <a:rPr lang="es-ES" i="1">
                                <a:latin typeface="Cambria Math" panose="02040503050406030204" pitchFamily="18" charset="0"/>
                                <a:sym typeface="Symbol" panose="05050102010706020507" pitchFamily="18" charset="2"/>
                              </a:rPr>
                              <m:t>𝐴</m:t>
                            </m:r>
                          </m:sub>
                        </m:sSub>
                        <m:r>
                          <a:rPr lang="es-ES" i="1">
                            <a:latin typeface="Cambria Math" panose="02040503050406030204" pitchFamily="18" charset="0"/>
                            <a:sym typeface="Symbol" panose="05050102010706020507" pitchFamily="18" charset="2"/>
                          </a:rPr>
                          <m:t>𝑉</m:t>
                        </m:r>
                        <m:r>
                          <a:rPr lang="es-ES" i="1">
                            <a:latin typeface="Cambria Math" panose="02040503050406030204" pitchFamily="18" charset="0"/>
                            <a:sym typeface="Symbol" panose="05050102010706020507" pitchFamily="18" charset="2"/>
                          </a:rPr>
                          <m:t>)</m:t>
                        </m:r>
                      </m:den>
                    </m:f>
                    <m:r>
                      <m:rPr>
                        <m:sty m:val="p"/>
                      </m:rPr>
                      <a:rPr lang="es-ES">
                        <a:latin typeface="Cambria Math" panose="02040503050406030204" pitchFamily="18" charset="0"/>
                        <a:sym typeface="Symbol" panose="05050102010706020507" pitchFamily="18" charset="2"/>
                      </a:rPr>
                      <m:t>exp</m:t>
                    </m:r>
                    <m:r>
                      <a:rPr lang="es-ES" i="1">
                        <a:latin typeface="Cambria Math" panose="02040503050406030204" pitchFamily="18" charset="0"/>
                        <a:sym typeface="Symbol" panose="05050102010706020507" pitchFamily="18" charset="2"/>
                      </a:rPr>
                      <m:t>⁡</m:t>
                    </m:r>
                    <m:d>
                      <m:dPr>
                        <m:ctrlPr>
                          <a:rPr lang="es-ES" i="1">
                            <a:latin typeface="Cambria Math" panose="02040503050406030204" pitchFamily="18" charset="0"/>
                            <a:sym typeface="Symbol" panose="05050102010706020507" pitchFamily="18" charset="2"/>
                          </a:rPr>
                        </m:ctrlPr>
                      </m:dPr>
                      <m:e>
                        <m:r>
                          <a:rPr lang="es-ES" i="1">
                            <a:latin typeface="Cambria Math" panose="02040503050406030204" pitchFamily="18" charset="0"/>
                            <a:sym typeface="Symbol" panose="05050102010706020507" pitchFamily="18" charset="2"/>
                          </a:rPr>
                          <m:t>−</m:t>
                        </m:r>
                        <m:f>
                          <m:fPr>
                            <m:ctrlPr>
                              <a:rPr lang="es-ES" i="1">
                                <a:latin typeface="Cambria Math" panose="02040503050406030204" pitchFamily="18" charset="0"/>
                                <a:ea typeface="Cambria Math" panose="02040503050406030204" pitchFamily="18" charset="0"/>
                                <a:sym typeface="Symbol" panose="05050102010706020507" pitchFamily="18" charset="2"/>
                              </a:rPr>
                            </m:ctrlPr>
                          </m:fPr>
                          <m:num>
                            <m:r>
                              <m:rPr>
                                <m:sty m:val="p"/>
                              </m:rPr>
                              <a:rPr lang="el-GR" i="1">
                                <a:latin typeface="Cambria Math" panose="02040503050406030204" pitchFamily="18" charset="0"/>
                                <a:ea typeface="Cambria Math" panose="02040503050406030204" pitchFamily="18" charset="0"/>
                                <a:sym typeface="Symbol" panose="05050102010706020507" pitchFamily="18" charset="2"/>
                              </a:rPr>
                              <m:t>Δ</m:t>
                            </m:r>
                            <m:sSubSup>
                              <m:sSubSupPr>
                                <m:ctrlPr>
                                  <a:rPr lang="el-GR" i="1">
                                    <a:latin typeface="Cambria Math" panose="02040503050406030204" pitchFamily="18" charset="0"/>
                                    <a:ea typeface="Cambria Math" panose="02040503050406030204" pitchFamily="18" charset="0"/>
                                    <a:sym typeface="Symbol" panose="05050102010706020507" pitchFamily="18" charset="2"/>
                                  </a:rPr>
                                </m:ctrlPr>
                              </m:sSubSupPr>
                              <m:e>
                                <m:r>
                                  <a:rPr lang="el-GR" i="1">
                                    <a:latin typeface="Cambria Math" panose="02040503050406030204" pitchFamily="18" charset="0"/>
                                    <a:ea typeface="Cambria Math" panose="02040503050406030204" pitchFamily="18" charset="0"/>
                                    <a:sym typeface="Symbol" panose="05050102010706020507" pitchFamily="18" charset="2"/>
                                  </a:rPr>
                                  <m:t>𝜀</m:t>
                                </m:r>
                              </m:e>
                              <m:sub>
                                <m:r>
                                  <a:rPr lang="es-ES" i="1">
                                    <a:latin typeface="Cambria Math" panose="02040503050406030204" pitchFamily="18" charset="0"/>
                                    <a:ea typeface="Cambria Math" panose="02040503050406030204" pitchFamily="18" charset="0"/>
                                    <a:sym typeface="Symbol" panose="05050102010706020507" pitchFamily="18" charset="2"/>
                                  </a:rPr>
                                  <m:t>0</m:t>
                                </m:r>
                              </m:sub>
                              <m:sup>
                                <m:r>
                                  <a:rPr lang="en-GB" i="1">
                                    <a:latin typeface="Cambria Math" panose="02040503050406030204" pitchFamily="18" charset="0"/>
                                    <a:ea typeface="Cambria Math" panose="02040503050406030204" pitchFamily="18" charset="0"/>
                                    <a:sym typeface="Symbol" panose="05050102010706020507" pitchFamily="18" charset="2"/>
                                  </a:rPr>
                                  <m:t>‡</m:t>
                                </m:r>
                              </m:sup>
                            </m:sSubSup>
                          </m:num>
                          <m:den>
                            <m:sSub>
                              <m:sSubPr>
                                <m:ctrlPr>
                                  <a:rPr lang="es-ES" i="1">
                                    <a:latin typeface="Cambria Math" panose="02040503050406030204" pitchFamily="18" charset="0"/>
                                    <a:ea typeface="Cambria Math" panose="02040503050406030204" pitchFamily="18" charset="0"/>
                                    <a:sym typeface="Symbol" panose="05050102010706020507" pitchFamily="18" charset="2"/>
                                  </a:rPr>
                                </m:ctrlPr>
                              </m:sSubPr>
                              <m:e>
                                <m:r>
                                  <a:rPr lang="es-ES" i="1">
                                    <a:latin typeface="Cambria Math" panose="02040503050406030204" pitchFamily="18" charset="0"/>
                                    <a:ea typeface="Cambria Math" panose="02040503050406030204" pitchFamily="18" charset="0"/>
                                    <a:sym typeface="Symbol" panose="05050102010706020507" pitchFamily="18" charset="2"/>
                                  </a:rPr>
                                  <m:t>𝑘</m:t>
                                </m:r>
                              </m:e>
                              <m:sub>
                                <m:r>
                                  <m:rPr>
                                    <m:sty m:val="p"/>
                                  </m:rPr>
                                  <a:rPr lang="es-ES">
                                    <a:latin typeface="Cambria Math" panose="02040503050406030204" pitchFamily="18" charset="0"/>
                                    <a:ea typeface="Cambria Math" panose="02040503050406030204" pitchFamily="18" charset="0"/>
                                    <a:sym typeface="Symbol" panose="05050102010706020507" pitchFamily="18" charset="2"/>
                                  </a:rPr>
                                  <m:t>B</m:t>
                                </m:r>
                              </m:sub>
                            </m:sSub>
                            <m:r>
                              <a:rPr lang="es-ES" i="1">
                                <a:latin typeface="Cambria Math" panose="02040503050406030204" pitchFamily="18" charset="0"/>
                                <a:ea typeface="Cambria Math" panose="02040503050406030204" pitchFamily="18" charset="0"/>
                                <a:sym typeface="Symbol" panose="05050102010706020507" pitchFamily="18" charset="2"/>
                              </a:rPr>
                              <m:t>𝑇</m:t>
                            </m:r>
                          </m:den>
                        </m:f>
                      </m:e>
                    </m:d>
                  </m:oMath>
                </a14:m>
                <a:r>
                  <a:rPr lang="en-GB" dirty="0">
                    <a:sym typeface="Symbol" panose="05050102010706020507" pitchFamily="18" charset="2"/>
                  </a:rPr>
                  <a:t>			(9)</a:t>
                </a:r>
              </a:p>
            </p:txBody>
          </p:sp>
        </mc:Choice>
        <mc:Fallback xmlns="">
          <p:sp>
            <p:nvSpPr>
              <p:cNvPr id="4" name="CuadroTexto 3">
                <a:extLst>
                  <a:ext uri="{FF2B5EF4-FFF2-40B4-BE49-F238E27FC236}">
                    <a16:creationId xmlns:a16="http://schemas.microsoft.com/office/drawing/2014/main" id="{D09854F6-CAF9-4187-8134-B194B97DEBA7}"/>
                  </a:ext>
                </a:extLst>
              </p:cNvPr>
              <p:cNvSpPr txBox="1">
                <a:spLocks noRot="1" noChangeAspect="1" noMove="1" noResize="1" noEditPoints="1" noAdjustHandles="1" noChangeArrowheads="1" noChangeShapeType="1" noTextEdit="1"/>
              </p:cNvSpPr>
              <p:nvPr/>
            </p:nvSpPr>
            <p:spPr>
              <a:xfrm>
                <a:off x="525295" y="587938"/>
                <a:ext cx="8287966" cy="1237903"/>
              </a:xfrm>
              <a:prstGeom prst="rect">
                <a:avLst/>
              </a:prstGeom>
              <a:blipFill>
                <a:blip r:embed="rId3"/>
                <a:stretch>
                  <a:fillRect l="-459" t="-1010"/>
                </a:stretch>
              </a:blipFill>
            </p:spPr>
            <p:txBody>
              <a:bodyPr/>
              <a:lstStyle/>
              <a:p>
                <a:r>
                  <a:rPr lang="en-GB">
                    <a:noFill/>
                  </a:rPr>
                  <a:t> </a:t>
                </a:r>
              </a:p>
            </p:txBody>
          </p:sp>
        </mc:Fallback>
      </mc:AlternateContent>
      <p:sp>
        <p:nvSpPr>
          <p:cNvPr id="2" name="Marcador de número de diapositiva 1">
            <a:extLst>
              <a:ext uri="{FF2B5EF4-FFF2-40B4-BE49-F238E27FC236}">
                <a16:creationId xmlns:a16="http://schemas.microsoft.com/office/drawing/2014/main" id="{C5591988-6602-48B0-9312-6D02CB3939F3}"/>
              </a:ext>
            </a:extLst>
          </p:cNvPr>
          <p:cNvSpPr>
            <a:spLocks noGrp="1"/>
          </p:cNvSpPr>
          <p:nvPr>
            <p:ph type="sldNum" sz="quarter" idx="12"/>
          </p:nvPr>
        </p:nvSpPr>
        <p:spPr/>
        <p:txBody>
          <a:bodyPr/>
          <a:lstStyle/>
          <a:p>
            <a:fld id="{DFA4F046-044E-46E9-9F2A-D598350E22B2}" type="slidenum">
              <a:rPr lang="es-ES" smtClean="0"/>
              <a:t>5</a:t>
            </a:fld>
            <a:endParaRPr lang="es-ES"/>
          </a:p>
        </p:txBody>
      </p:sp>
      <mc:AlternateContent xmlns:mc="http://schemas.openxmlformats.org/markup-compatibility/2006" xmlns:a14="http://schemas.microsoft.com/office/drawing/2010/main">
        <mc:Choice Requires="a14">
          <p:sp>
            <p:nvSpPr>
              <p:cNvPr id="3" name="CuadroTexto 2">
                <a:extLst>
                  <a:ext uri="{FF2B5EF4-FFF2-40B4-BE49-F238E27FC236}">
                    <a16:creationId xmlns:a16="http://schemas.microsoft.com/office/drawing/2014/main" id="{3288D8E9-865F-BA48-AFA9-0D5204CAAAAE}"/>
                  </a:ext>
                </a:extLst>
              </p:cNvPr>
              <p:cNvSpPr txBox="1"/>
              <p:nvPr/>
            </p:nvSpPr>
            <p:spPr>
              <a:xfrm>
                <a:off x="525295" y="2002915"/>
                <a:ext cx="7973812" cy="2499980"/>
              </a:xfrm>
              <a:prstGeom prst="rect">
                <a:avLst/>
              </a:prstGeom>
              <a:noFill/>
            </p:spPr>
            <p:txBody>
              <a:bodyPr wrap="square" rtlCol="0">
                <a:spAutoFit/>
              </a:bodyPr>
              <a:lstStyle/>
              <a:p>
                <a:pPr>
                  <a:spcBef>
                    <a:spcPts val="1200"/>
                  </a:spcBef>
                  <a:spcAft>
                    <a:spcPts val="1200"/>
                  </a:spcAft>
                </a:pPr>
                <a:r>
                  <a:rPr lang="en-GB" dirty="0">
                    <a:sym typeface="Symbol" panose="05050102010706020507" pitchFamily="18" charset="2"/>
                  </a:rPr>
                  <a:t>According to postulate 4, we treat the motion along the reaction coordinate as a classical translation in one dimension. Therefore, we may write:</a:t>
                </a:r>
              </a:p>
              <a:p>
                <a:pPr>
                  <a:spcBef>
                    <a:spcPts val="600"/>
                  </a:spcBef>
                  <a:spcAft>
                    <a:spcPts val="600"/>
                  </a:spcAft>
                </a:pPr>
                <a:r>
                  <a:rPr lang="en-GB" dirty="0">
                    <a:sym typeface="Symbol" panose="05050102010706020507" pitchFamily="18" charset="2"/>
                  </a:rPr>
                  <a:t>	</a:t>
                </a:r>
                <a14:m>
                  <m:oMath xmlns:m="http://schemas.openxmlformats.org/officeDocument/2006/math">
                    <m:sSub>
                      <m:sSubPr>
                        <m:ctrlPr>
                          <a:rPr lang="en-GB" i="1">
                            <a:latin typeface="Cambria Math" panose="02040503050406030204" pitchFamily="18" charset="0"/>
                            <a:sym typeface="Symbol" panose="05050102010706020507" pitchFamily="18" charset="2"/>
                          </a:rPr>
                        </m:ctrlPr>
                      </m:sSubPr>
                      <m:e>
                        <m:r>
                          <a:rPr lang="es-ES" i="1">
                            <a:latin typeface="Cambria Math" panose="02040503050406030204" pitchFamily="18" charset="0"/>
                            <a:sym typeface="Symbol" panose="05050102010706020507" pitchFamily="18" charset="2"/>
                          </a:rPr>
                          <m:t>𝑞</m:t>
                        </m:r>
                      </m:e>
                      <m:sub>
                        <m:r>
                          <a:rPr lang="en-GB" i="1">
                            <a:latin typeface="Cambria Math" panose="02040503050406030204" pitchFamily="18" charset="0"/>
                            <a:ea typeface="Cambria Math" panose="02040503050406030204" pitchFamily="18" charset="0"/>
                            <a:sym typeface="Symbol" panose="05050102010706020507" pitchFamily="18" charset="2"/>
                          </a:rPr>
                          <m:t>‡</m:t>
                        </m:r>
                      </m:sub>
                    </m:sSub>
                    <m:r>
                      <a:rPr lang="es-ES" i="1">
                        <a:latin typeface="Cambria Math" panose="02040503050406030204" pitchFamily="18" charset="0"/>
                        <a:sym typeface="Symbol" panose="05050102010706020507" pitchFamily="18" charset="2"/>
                      </a:rPr>
                      <m:t>=</m:t>
                    </m:r>
                    <m:sSub>
                      <m:sSubPr>
                        <m:ctrlPr>
                          <a:rPr lang="es-ES" i="1">
                            <a:latin typeface="Cambria Math" panose="02040503050406030204" pitchFamily="18" charset="0"/>
                            <a:sym typeface="Symbol" panose="05050102010706020507" pitchFamily="18" charset="2"/>
                          </a:rPr>
                        </m:ctrlPr>
                      </m:sSubPr>
                      <m:e>
                        <m:r>
                          <a:rPr lang="es-ES" i="1">
                            <a:latin typeface="Cambria Math" panose="02040503050406030204" pitchFamily="18" charset="0"/>
                            <a:sym typeface="Symbol" panose="05050102010706020507" pitchFamily="18" charset="2"/>
                          </a:rPr>
                          <m:t>𝑞</m:t>
                        </m:r>
                      </m:e>
                      <m:sub>
                        <m:r>
                          <a:rPr lang="es-ES" i="1">
                            <a:latin typeface="Cambria Math" panose="02040503050406030204" pitchFamily="18" charset="0"/>
                            <a:sym typeface="Symbol" panose="05050102010706020507" pitchFamily="18" charset="2"/>
                          </a:rPr>
                          <m:t>𝑠</m:t>
                        </m:r>
                      </m:sub>
                    </m:sSub>
                    <m:sSubSup>
                      <m:sSubSupPr>
                        <m:ctrlPr>
                          <a:rPr lang="en-GB" i="1">
                            <a:latin typeface="Cambria Math" panose="02040503050406030204" pitchFamily="18" charset="0"/>
                            <a:sym typeface="Symbol" panose="05050102010706020507" pitchFamily="18" charset="2"/>
                          </a:rPr>
                        </m:ctrlPr>
                      </m:sSubSupPr>
                      <m:e>
                        <m:r>
                          <a:rPr lang="es-ES" i="1">
                            <a:latin typeface="Cambria Math" panose="02040503050406030204" pitchFamily="18" charset="0"/>
                            <a:sym typeface="Symbol" panose="05050102010706020507" pitchFamily="18" charset="2"/>
                          </a:rPr>
                          <m:t>𝑞</m:t>
                        </m:r>
                      </m:e>
                      <m:sub>
                        <m:r>
                          <a:rPr lang="en-GB" i="1">
                            <a:latin typeface="Cambria Math" panose="02040503050406030204" pitchFamily="18" charset="0"/>
                            <a:ea typeface="Cambria Math" panose="02040503050406030204" pitchFamily="18" charset="0"/>
                            <a:sym typeface="Symbol" panose="05050102010706020507" pitchFamily="18" charset="2"/>
                          </a:rPr>
                          <m:t>‡</m:t>
                        </m:r>
                      </m:sub>
                      <m:sup>
                        <m:r>
                          <a:rPr lang="es-ES" i="1">
                            <a:latin typeface="Cambria Math" panose="02040503050406030204" pitchFamily="18" charset="0"/>
                            <a:sym typeface="Symbol" panose="05050102010706020507" pitchFamily="18" charset="2"/>
                          </a:rPr>
                          <m:t>′</m:t>
                        </m:r>
                      </m:sup>
                    </m:sSubSup>
                  </m:oMath>
                </a14:m>
                <a:r>
                  <a:rPr lang="en-GB" dirty="0">
                    <a:sym typeface="Symbol" panose="05050102010706020507" pitchFamily="18" charset="2"/>
                  </a:rPr>
                  <a:t>						(10)</a:t>
                </a:r>
              </a:p>
              <a:p>
                <a:pPr>
                  <a:spcBef>
                    <a:spcPts val="600"/>
                  </a:spcBef>
                  <a:spcAft>
                    <a:spcPts val="600"/>
                  </a:spcAft>
                </a:pPr>
                <a:r>
                  <a:rPr lang="en-GB" dirty="0">
                    <a:sym typeface="Symbol" panose="05050102010706020507" pitchFamily="18" charset="2"/>
                  </a:rPr>
                  <a:t>	 </a:t>
                </a:r>
                <a14:m>
                  <m:oMath xmlns:m="http://schemas.openxmlformats.org/officeDocument/2006/math">
                    <m:sSub>
                      <m:sSubPr>
                        <m:ctrlPr>
                          <a:rPr lang="en-GB" i="1">
                            <a:latin typeface="Cambria Math" panose="02040503050406030204" pitchFamily="18" charset="0"/>
                            <a:sym typeface="Symbol" panose="05050102010706020507" pitchFamily="18" charset="2"/>
                          </a:rPr>
                        </m:ctrlPr>
                      </m:sSubPr>
                      <m:e>
                        <m:r>
                          <a:rPr lang="es-ES" i="1">
                            <a:latin typeface="Cambria Math" panose="02040503050406030204" pitchFamily="18" charset="0"/>
                            <a:sym typeface="Symbol" panose="05050102010706020507" pitchFamily="18" charset="2"/>
                          </a:rPr>
                          <m:t>𝑞</m:t>
                        </m:r>
                      </m:e>
                      <m:sub>
                        <m:r>
                          <a:rPr lang="es-ES" i="1">
                            <a:latin typeface="Cambria Math" panose="02040503050406030204" pitchFamily="18" charset="0"/>
                            <a:sym typeface="Symbol" panose="05050102010706020507" pitchFamily="18" charset="2"/>
                          </a:rPr>
                          <m:t>𝑠</m:t>
                        </m:r>
                      </m:sub>
                    </m:sSub>
                    <m:r>
                      <a:rPr lang="es-ES" i="1">
                        <a:latin typeface="Cambria Math" panose="02040503050406030204" pitchFamily="18" charset="0"/>
                        <a:sym typeface="Symbol" panose="05050102010706020507" pitchFamily="18" charset="2"/>
                      </a:rPr>
                      <m:t>=</m:t>
                    </m:r>
                    <m:f>
                      <m:fPr>
                        <m:ctrlPr>
                          <a:rPr lang="es-ES" i="1">
                            <a:latin typeface="Cambria Math" panose="02040503050406030204" pitchFamily="18" charset="0"/>
                            <a:ea typeface="Cambria Math" panose="02040503050406030204" pitchFamily="18" charset="0"/>
                            <a:sym typeface="Symbol" panose="05050102010706020507" pitchFamily="18" charset="2"/>
                          </a:rPr>
                        </m:ctrlPr>
                      </m:fPr>
                      <m:num>
                        <m:sSup>
                          <m:sSupPr>
                            <m:ctrlPr>
                              <a:rPr lang="es-ES" i="1">
                                <a:latin typeface="Cambria Math" panose="02040503050406030204" pitchFamily="18" charset="0"/>
                                <a:sym typeface="Symbol" panose="05050102010706020507" pitchFamily="18" charset="2"/>
                              </a:rPr>
                            </m:ctrlPr>
                          </m:sSupPr>
                          <m:e>
                            <m:r>
                              <a:rPr lang="es-ES" i="1">
                                <a:latin typeface="Cambria Math" panose="02040503050406030204" pitchFamily="18" charset="0"/>
                                <a:sym typeface="Symbol" panose="05050102010706020507" pitchFamily="18" charset="2"/>
                              </a:rPr>
                              <m:t>(2</m:t>
                            </m:r>
                            <m:r>
                              <a:rPr lang="es-ES" i="1">
                                <a:latin typeface="Cambria Math" panose="02040503050406030204" pitchFamily="18" charset="0"/>
                                <a:ea typeface="Cambria Math" panose="02040503050406030204" pitchFamily="18" charset="0"/>
                                <a:sym typeface="Symbol" panose="05050102010706020507" pitchFamily="18" charset="2"/>
                              </a:rPr>
                              <m:t>𝜋</m:t>
                            </m:r>
                            <m:sSub>
                              <m:sSubPr>
                                <m:ctrlPr>
                                  <a:rPr lang="es-ES" i="1">
                                    <a:latin typeface="Cambria Math" panose="02040503050406030204" pitchFamily="18" charset="0"/>
                                    <a:ea typeface="Cambria Math" panose="02040503050406030204" pitchFamily="18" charset="0"/>
                                    <a:sym typeface="Symbol" panose="05050102010706020507" pitchFamily="18" charset="2"/>
                                  </a:rPr>
                                </m:ctrlPr>
                              </m:sSubPr>
                              <m:e>
                                <m:r>
                                  <a:rPr lang="es-ES" i="1">
                                    <a:latin typeface="Cambria Math" panose="02040503050406030204" pitchFamily="18" charset="0"/>
                                    <a:ea typeface="Cambria Math" panose="02040503050406030204" pitchFamily="18" charset="0"/>
                                    <a:sym typeface="Symbol" panose="05050102010706020507" pitchFamily="18" charset="2"/>
                                  </a:rPr>
                                  <m:t>𝜇</m:t>
                                </m:r>
                              </m:e>
                              <m:sub>
                                <m:r>
                                  <a:rPr lang="es-ES" i="1">
                                    <a:latin typeface="Cambria Math" panose="02040503050406030204" pitchFamily="18" charset="0"/>
                                    <a:ea typeface="Cambria Math" panose="02040503050406030204" pitchFamily="18" charset="0"/>
                                    <a:sym typeface="Symbol" panose="05050102010706020507" pitchFamily="18" charset="2"/>
                                  </a:rPr>
                                  <m:t>𝑠</m:t>
                                </m:r>
                              </m:sub>
                            </m:sSub>
                            <m:sSub>
                              <m:sSubPr>
                                <m:ctrlPr>
                                  <a:rPr lang="es-ES" i="1">
                                    <a:latin typeface="Cambria Math" panose="02040503050406030204" pitchFamily="18" charset="0"/>
                                    <a:ea typeface="Cambria Math" panose="02040503050406030204" pitchFamily="18" charset="0"/>
                                    <a:sym typeface="Symbol" panose="05050102010706020507" pitchFamily="18" charset="2"/>
                                  </a:rPr>
                                </m:ctrlPr>
                              </m:sSubPr>
                              <m:e>
                                <m:r>
                                  <a:rPr lang="es-ES" i="1">
                                    <a:latin typeface="Cambria Math" panose="02040503050406030204" pitchFamily="18" charset="0"/>
                                    <a:ea typeface="Cambria Math" panose="02040503050406030204" pitchFamily="18" charset="0"/>
                                    <a:sym typeface="Symbol" panose="05050102010706020507" pitchFamily="18" charset="2"/>
                                  </a:rPr>
                                  <m:t>𝑘</m:t>
                                </m:r>
                              </m:e>
                              <m:sub>
                                <m:r>
                                  <m:rPr>
                                    <m:sty m:val="p"/>
                                  </m:rPr>
                                  <a:rPr lang="es-ES">
                                    <a:latin typeface="Cambria Math" panose="02040503050406030204" pitchFamily="18" charset="0"/>
                                    <a:ea typeface="Cambria Math" panose="02040503050406030204" pitchFamily="18" charset="0"/>
                                    <a:sym typeface="Symbol" panose="05050102010706020507" pitchFamily="18" charset="2"/>
                                  </a:rPr>
                                  <m:t>B</m:t>
                                </m:r>
                              </m:sub>
                            </m:sSub>
                            <m:r>
                              <a:rPr lang="es-ES" i="1">
                                <a:latin typeface="Cambria Math" panose="02040503050406030204" pitchFamily="18" charset="0"/>
                                <a:sym typeface="Symbol" panose="05050102010706020507" pitchFamily="18" charset="2"/>
                              </a:rPr>
                              <m:t>𝑇</m:t>
                            </m:r>
                            <m:r>
                              <a:rPr lang="es-ES" i="1">
                                <a:latin typeface="Cambria Math" panose="02040503050406030204" pitchFamily="18" charset="0"/>
                                <a:sym typeface="Symbol" panose="05050102010706020507" pitchFamily="18" charset="2"/>
                              </a:rPr>
                              <m:t>)</m:t>
                            </m:r>
                          </m:e>
                          <m:sup>
                            <m:f>
                              <m:fPr>
                                <m:ctrlPr>
                                  <a:rPr lang="es-ES" i="1">
                                    <a:latin typeface="Cambria Math" panose="02040503050406030204" pitchFamily="18" charset="0"/>
                                    <a:sym typeface="Symbol" panose="05050102010706020507" pitchFamily="18" charset="2"/>
                                  </a:rPr>
                                </m:ctrlPr>
                              </m:fPr>
                              <m:num>
                                <m:r>
                                  <a:rPr lang="es-ES" i="1">
                                    <a:latin typeface="Cambria Math" panose="02040503050406030204" pitchFamily="18" charset="0"/>
                                    <a:sym typeface="Symbol" panose="05050102010706020507" pitchFamily="18" charset="2"/>
                                  </a:rPr>
                                  <m:t>1</m:t>
                                </m:r>
                              </m:num>
                              <m:den>
                                <m:r>
                                  <a:rPr lang="es-ES" i="1">
                                    <a:latin typeface="Cambria Math" panose="02040503050406030204" pitchFamily="18" charset="0"/>
                                    <a:sym typeface="Symbol" panose="05050102010706020507" pitchFamily="18" charset="2"/>
                                  </a:rPr>
                                  <m:t>2</m:t>
                                </m:r>
                              </m:den>
                            </m:f>
                          </m:sup>
                        </m:sSup>
                        <m:r>
                          <m:rPr>
                            <m:sty m:val="p"/>
                          </m:rPr>
                          <a:rPr lang="el-GR" i="1">
                            <a:latin typeface="Cambria Math" panose="02040503050406030204" pitchFamily="18" charset="0"/>
                            <a:ea typeface="Cambria Math" panose="02040503050406030204" pitchFamily="18" charset="0"/>
                            <a:sym typeface="Symbol" panose="05050102010706020507" pitchFamily="18" charset="2"/>
                          </a:rPr>
                          <m:t>δ</m:t>
                        </m:r>
                      </m:num>
                      <m:den>
                        <m:r>
                          <a:rPr lang="es-ES" i="1">
                            <a:latin typeface="Cambria Math" panose="02040503050406030204" pitchFamily="18" charset="0"/>
                            <a:ea typeface="Cambria Math" panose="02040503050406030204" pitchFamily="18" charset="0"/>
                            <a:sym typeface="Symbol" panose="05050102010706020507" pitchFamily="18" charset="2"/>
                          </a:rPr>
                          <m:t>2</m:t>
                        </m:r>
                        <m:r>
                          <a:rPr lang="es-ES" i="1">
                            <a:latin typeface="Cambria Math" panose="02040503050406030204" pitchFamily="18" charset="0"/>
                            <a:ea typeface="Cambria Math" panose="02040503050406030204" pitchFamily="18" charset="0"/>
                            <a:sym typeface="Symbol" panose="05050102010706020507" pitchFamily="18" charset="2"/>
                          </a:rPr>
                          <m:t>h</m:t>
                        </m:r>
                      </m:den>
                    </m:f>
                  </m:oMath>
                </a14:m>
                <a:r>
                  <a:rPr lang="es-ES" dirty="0">
                    <a:ea typeface="Cambria Math" panose="02040503050406030204" pitchFamily="18" charset="0"/>
                    <a:sym typeface="Symbol" panose="05050102010706020507" pitchFamily="18" charset="2"/>
                  </a:rPr>
                  <a:t>	       (</a:t>
                </a:r>
                <a:r>
                  <a:rPr lang="en-US" dirty="0">
                    <a:ea typeface="Cambria Math" panose="02040503050406030204" pitchFamily="18" charset="0"/>
                    <a:sym typeface="Symbol" panose="05050102010706020507" pitchFamily="18" charset="2"/>
                  </a:rPr>
                  <a:t>only states moving forward</a:t>
                </a:r>
                <a:r>
                  <a:rPr lang="es-ES" dirty="0">
                    <a:ea typeface="Cambria Math" panose="02040503050406030204" pitchFamily="18" charset="0"/>
                    <a:sym typeface="Symbol" panose="05050102010706020507" pitchFamily="18" charset="2"/>
                  </a:rPr>
                  <a:t>)		(11)</a:t>
                </a:r>
              </a:p>
              <a:p>
                <a:pPr>
                  <a:spcAft>
                    <a:spcPts val="1200"/>
                  </a:spcAft>
                </a:pPr>
                <a:r>
                  <a:rPr lang="en-GB" dirty="0">
                    <a:sym typeface="Symbol" panose="05050102010706020507" pitchFamily="18" charset="2"/>
                  </a:rPr>
                  <a:t>where </a:t>
                </a:r>
                <a:r>
                  <a:rPr lang="en-GB" i="1" dirty="0">
                    <a:latin typeface="Times New Roman" panose="02020603050405020304" pitchFamily="18" charset="0"/>
                    <a:cs typeface="Times New Roman" panose="02020603050405020304" pitchFamily="18" charset="0"/>
                    <a:sym typeface="Symbol" panose="05050102010706020507" pitchFamily="18" charset="2"/>
                  </a:rPr>
                  <a:t>h</a:t>
                </a:r>
                <a:r>
                  <a:rPr lang="en-GB" dirty="0">
                    <a:sym typeface="Symbol" panose="05050102010706020507" pitchFamily="18" charset="2"/>
                  </a:rPr>
                  <a:t> is Planck’s constant and </a:t>
                </a:r>
                <a14:m>
                  <m:oMath xmlns:m="http://schemas.openxmlformats.org/officeDocument/2006/math">
                    <m:sSub>
                      <m:sSubPr>
                        <m:ctrlPr>
                          <a:rPr lang="es-ES" i="1">
                            <a:latin typeface="Cambria Math" panose="02040503050406030204" pitchFamily="18" charset="0"/>
                            <a:ea typeface="Cambria Math" panose="02040503050406030204" pitchFamily="18" charset="0"/>
                            <a:sym typeface="Symbol" panose="05050102010706020507" pitchFamily="18" charset="2"/>
                          </a:rPr>
                        </m:ctrlPr>
                      </m:sSubPr>
                      <m:e>
                        <m:r>
                          <a:rPr lang="es-ES" i="1">
                            <a:latin typeface="Cambria Math" panose="02040503050406030204" pitchFamily="18" charset="0"/>
                            <a:ea typeface="Cambria Math" panose="02040503050406030204" pitchFamily="18" charset="0"/>
                            <a:sym typeface="Symbol" panose="05050102010706020507" pitchFamily="18" charset="2"/>
                          </a:rPr>
                          <m:t>𝜇</m:t>
                        </m:r>
                      </m:e>
                      <m:sub>
                        <m:r>
                          <a:rPr lang="es-ES" i="1">
                            <a:latin typeface="Cambria Math" panose="02040503050406030204" pitchFamily="18" charset="0"/>
                            <a:ea typeface="Cambria Math" panose="02040503050406030204" pitchFamily="18" charset="0"/>
                            <a:sym typeface="Symbol" panose="05050102010706020507" pitchFamily="18" charset="2"/>
                          </a:rPr>
                          <m:t>𝑠</m:t>
                        </m:r>
                      </m:sub>
                    </m:sSub>
                  </m:oMath>
                </a14:m>
                <a:r>
                  <a:rPr lang="en-GB" dirty="0">
                    <a:sym typeface="Symbol" panose="05050102010706020507" pitchFamily="18" charset="2"/>
                  </a:rPr>
                  <a:t> is the reduce mass for motion across the dividing surface. </a:t>
                </a:r>
              </a:p>
            </p:txBody>
          </p:sp>
        </mc:Choice>
        <mc:Fallback xmlns="">
          <p:sp>
            <p:nvSpPr>
              <p:cNvPr id="3" name="CuadroTexto 2">
                <a:extLst>
                  <a:ext uri="{FF2B5EF4-FFF2-40B4-BE49-F238E27FC236}">
                    <a16:creationId xmlns:a16="http://schemas.microsoft.com/office/drawing/2014/main" id="{3288D8E9-865F-BA48-AFA9-0D5204CAAAAE}"/>
                  </a:ext>
                </a:extLst>
              </p:cNvPr>
              <p:cNvSpPr txBox="1">
                <a:spLocks noRot="1" noChangeAspect="1" noMove="1" noResize="1" noEditPoints="1" noAdjustHandles="1" noChangeArrowheads="1" noChangeShapeType="1" noTextEdit="1"/>
              </p:cNvSpPr>
              <p:nvPr/>
            </p:nvSpPr>
            <p:spPr>
              <a:xfrm>
                <a:off x="525295" y="2002915"/>
                <a:ext cx="7973812" cy="2499980"/>
              </a:xfrm>
              <a:prstGeom prst="rect">
                <a:avLst/>
              </a:prstGeom>
              <a:blipFill>
                <a:blip r:embed="rId4"/>
                <a:stretch>
                  <a:fillRect l="-477" t="-1010" b="-2525"/>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 name="CuadroTexto 4">
                <a:extLst>
                  <a:ext uri="{FF2B5EF4-FFF2-40B4-BE49-F238E27FC236}">
                    <a16:creationId xmlns:a16="http://schemas.microsoft.com/office/drawing/2014/main" id="{7A4D3818-F218-8C48-A56B-D16E4511F931}"/>
                  </a:ext>
                </a:extLst>
              </p:cNvPr>
              <p:cNvSpPr txBox="1"/>
              <p:nvPr/>
            </p:nvSpPr>
            <p:spPr>
              <a:xfrm>
                <a:off x="525295" y="4638892"/>
                <a:ext cx="7973812" cy="1915011"/>
              </a:xfrm>
              <a:prstGeom prst="rect">
                <a:avLst/>
              </a:prstGeom>
              <a:noFill/>
            </p:spPr>
            <p:txBody>
              <a:bodyPr wrap="square" rtlCol="0">
                <a:spAutoFit/>
              </a:bodyPr>
              <a:lstStyle/>
              <a:p>
                <a:pPr>
                  <a:spcAft>
                    <a:spcPts val="1200"/>
                  </a:spcAft>
                </a:pPr>
                <a:r>
                  <a:rPr lang="en-GB" dirty="0">
                    <a:sym typeface="Symbol" panose="05050102010706020507" pitchFamily="18" charset="2"/>
                  </a:rPr>
                  <a:t>The rate of reaction is given by the rate at which the activated complexes cross the dividing surface. Let </a:t>
                </a:r>
                <a:r>
                  <a:rPr lang="en-GB" i="1" dirty="0">
                    <a:sym typeface="Symbol" panose="05050102010706020507" pitchFamily="18" charset="2"/>
                  </a:rPr>
                  <a:t></a:t>
                </a:r>
                <a:r>
                  <a:rPr lang="en-GB" dirty="0">
                    <a:sym typeface="Symbol" panose="05050102010706020507" pitchFamily="18" charset="2"/>
                  </a:rPr>
                  <a:t> be the average time needed to cross the dividing surface (</a:t>
                </a:r>
                <a14:m>
                  <m:oMath xmlns:m="http://schemas.openxmlformats.org/officeDocument/2006/math">
                    <m:r>
                      <a:rPr lang="el-GR" i="1">
                        <a:latin typeface="Cambria Math" panose="02040503050406030204" pitchFamily="18" charset="0"/>
                        <a:ea typeface="Cambria Math" panose="02040503050406030204" pitchFamily="18" charset="0"/>
                        <a:sym typeface="Symbol" panose="05050102010706020507" pitchFamily="18" charset="2"/>
                      </a:rPr>
                      <m:t>𝜏</m:t>
                    </m:r>
                    <m:r>
                      <a:rPr lang="es-ES" i="1">
                        <a:latin typeface="Cambria Math" panose="02040503050406030204" pitchFamily="18" charset="0"/>
                        <a:ea typeface="Cambria Math" panose="02040503050406030204" pitchFamily="18" charset="0"/>
                        <a:sym typeface="Symbol" panose="05050102010706020507" pitchFamily="18" charset="2"/>
                      </a:rPr>
                      <m:t>=</m:t>
                    </m:r>
                    <m:r>
                      <m:rPr>
                        <m:nor/>
                      </m:rPr>
                      <a:rPr lang="el-GR" i="1">
                        <a:latin typeface="Cambria Math" panose="02040503050406030204" pitchFamily="18" charset="0"/>
                        <a:ea typeface="Cambria Math" panose="02040503050406030204" pitchFamily="18" charset="0"/>
                        <a:sym typeface="Symbol" panose="05050102010706020507" pitchFamily="18" charset="2"/>
                      </a:rPr>
                      <m:t>δ</m:t>
                    </m:r>
                    <m:r>
                      <m:rPr>
                        <m:nor/>
                      </m:rPr>
                      <a:rPr lang="es-ES">
                        <a:latin typeface="Cambria Math" panose="02040503050406030204" pitchFamily="18" charset="0"/>
                        <a:ea typeface="Cambria Math" panose="02040503050406030204" pitchFamily="18" charset="0"/>
                        <a:sym typeface="Symbol" panose="05050102010706020507" pitchFamily="18" charset="2"/>
                      </a:rPr>
                      <m:t>/</m:t>
                    </m:r>
                    <m:d>
                      <m:dPr>
                        <m:begChr m:val="⟨"/>
                        <m:endChr m:val="⟩"/>
                        <m:ctrlPr>
                          <a:rPr lang="es-ES" i="1">
                            <a:latin typeface="Cambria Math" panose="02040503050406030204" pitchFamily="18" charset="0"/>
                            <a:ea typeface="Cambria Math" panose="02040503050406030204" pitchFamily="18" charset="0"/>
                            <a:sym typeface="Symbol" panose="05050102010706020507" pitchFamily="18" charset="2"/>
                          </a:rPr>
                        </m:ctrlPr>
                      </m:dPr>
                      <m:e>
                        <m:sSub>
                          <m:sSubPr>
                            <m:ctrlPr>
                              <a:rPr lang="es-ES" i="1">
                                <a:latin typeface="Cambria Math" panose="02040503050406030204" pitchFamily="18" charset="0"/>
                                <a:ea typeface="Cambria Math" panose="02040503050406030204" pitchFamily="18" charset="0"/>
                                <a:sym typeface="Symbol" panose="05050102010706020507" pitchFamily="18" charset="2"/>
                              </a:rPr>
                            </m:ctrlPr>
                          </m:sSubPr>
                          <m:e>
                            <m:r>
                              <a:rPr lang="es-ES" i="1">
                                <a:latin typeface="Cambria Math" panose="02040503050406030204" pitchFamily="18" charset="0"/>
                                <a:ea typeface="Cambria Math" panose="02040503050406030204" pitchFamily="18" charset="0"/>
                                <a:sym typeface="Symbol" panose="05050102010706020507" pitchFamily="18" charset="2"/>
                              </a:rPr>
                              <m:t>𝑣</m:t>
                            </m:r>
                          </m:e>
                          <m:sub>
                            <m:r>
                              <a:rPr lang="es-ES" i="1">
                                <a:latin typeface="Cambria Math" panose="02040503050406030204" pitchFamily="18" charset="0"/>
                                <a:ea typeface="Cambria Math" panose="02040503050406030204" pitchFamily="18" charset="0"/>
                                <a:sym typeface="Symbol" panose="05050102010706020507" pitchFamily="18" charset="2"/>
                              </a:rPr>
                              <m:t>𝑠</m:t>
                            </m:r>
                          </m:sub>
                        </m:sSub>
                      </m:e>
                    </m:d>
                  </m:oMath>
                </a14:m>
                <a:r>
                  <a:rPr lang="en-GB" dirty="0">
                    <a:sym typeface="Symbol" panose="05050102010706020507" pitchFamily="18" charset="2"/>
                  </a:rPr>
                  <a:t>). The reaction rate will be</a:t>
                </a:r>
              </a:p>
              <a:p>
                <a:r>
                  <a:rPr lang="es-ES" dirty="0">
                    <a:sym typeface="Symbol" panose="05050102010706020507" pitchFamily="18" charset="2"/>
                  </a:rPr>
                  <a:t>	</a:t>
                </a:r>
                <a14:m>
                  <m:oMath xmlns:m="http://schemas.openxmlformats.org/officeDocument/2006/math">
                    <m:r>
                      <a:rPr lang="es-ES" i="1">
                        <a:latin typeface="Cambria Math" panose="02040503050406030204" pitchFamily="18" charset="0"/>
                        <a:sym typeface="Symbol" panose="05050102010706020507" pitchFamily="18" charset="2"/>
                      </a:rPr>
                      <m:t>𝑟</m:t>
                    </m:r>
                    <m:r>
                      <a:rPr lang="es-ES" i="1">
                        <a:latin typeface="Cambria Math" panose="02040503050406030204" pitchFamily="18" charset="0"/>
                        <a:sym typeface="Symbol" panose="05050102010706020507" pitchFamily="18" charset="2"/>
                      </a:rPr>
                      <m:t>=</m:t>
                    </m:r>
                    <m:f>
                      <m:fPr>
                        <m:ctrlPr>
                          <a:rPr lang="es-ES" i="1">
                            <a:latin typeface="Cambria Math" panose="02040503050406030204" pitchFamily="18" charset="0"/>
                            <a:sym typeface="Symbol" panose="05050102010706020507" pitchFamily="18" charset="2"/>
                          </a:rPr>
                        </m:ctrlPr>
                      </m:fPr>
                      <m:num>
                        <m:d>
                          <m:dPr>
                            <m:begChr m:val="["/>
                            <m:endChr m:val="]"/>
                            <m:ctrlPr>
                              <a:rPr lang="en-GB" i="1">
                                <a:latin typeface="Cambria Math" panose="02040503050406030204" pitchFamily="18" charset="0"/>
                                <a:sym typeface="Symbol" panose="05050102010706020507" pitchFamily="18" charset="2"/>
                              </a:rPr>
                            </m:ctrlPr>
                          </m:dPr>
                          <m:e>
                            <m:sSubSup>
                              <m:sSubSupPr>
                                <m:ctrlPr>
                                  <a:rPr lang="en-GB" i="1">
                                    <a:latin typeface="Cambria Math" panose="02040503050406030204" pitchFamily="18" charset="0"/>
                                    <a:sym typeface="Symbol" panose="05050102010706020507" pitchFamily="18" charset="2"/>
                                  </a:rPr>
                                </m:ctrlPr>
                              </m:sSubSupPr>
                              <m:e>
                                <m:r>
                                  <m:rPr>
                                    <m:sty m:val="p"/>
                                  </m:rPr>
                                  <a:rPr lang="es-ES">
                                    <a:latin typeface="Cambria Math" panose="02040503050406030204" pitchFamily="18" charset="0"/>
                                    <a:sym typeface="Symbol" panose="05050102010706020507" pitchFamily="18" charset="2"/>
                                  </a:rPr>
                                  <m:t>X</m:t>
                                </m:r>
                              </m:e>
                              <m:sub>
                                <m:r>
                                  <a:rPr lang="es-ES">
                                    <a:latin typeface="Cambria Math" panose="02040503050406030204" pitchFamily="18" charset="0"/>
                                    <a:sym typeface="Symbol" panose="05050102010706020507" pitchFamily="18" charset="2"/>
                                  </a:rPr>
                                  <m:t>𝑓</m:t>
                                </m:r>
                              </m:sub>
                              <m:sup>
                                <m:r>
                                  <a:rPr lang="en-GB" i="1">
                                    <a:latin typeface="Cambria Math" panose="02040503050406030204" pitchFamily="18" charset="0"/>
                                    <a:ea typeface="Cambria Math" panose="02040503050406030204" pitchFamily="18" charset="0"/>
                                    <a:sym typeface="Symbol" panose="05050102010706020507" pitchFamily="18" charset="2"/>
                                  </a:rPr>
                                  <m:t>‡</m:t>
                                </m:r>
                              </m:sup>
                            </m:sSubSup>
                          </m:e>
                        </m:d>
                      </m:num>
                      <m:den>
                        <m:r>
                          <a:rPr lang="es-ES" i="1">
                            <a:latin typeface="Cambria Math" panose="02040503050406030204" pitchFamily="18" charset="0"/>
                            <a:ea typeface="Cambria Math" panose="02040503050406030204" pitchFamily="18" charset="0"/>
                            <a:sym typeface="Symbol" panose="05050102010706020507" pitchFamily="18" charset="2"/>
                          </a:rPr>
                          <m:t>𝜏</m:t>
                        </m:r>
                      </m:den>
                    </m:f>
                    <m:r>
                      <a:rPr lang="es-ES" i="1">
                        <a:latin typeface="Cambria Math" panose="02040503050406030204" pitchFamily="18" charset="0"/>
                        <a:sym typeface="Symbol" panose="05050102010706020507" pitchFamily="18" charset="2"/>
                      </a:rPr>
                      <m:t>=</m:t>
                    </m:r>
                    <m:f>
                      <m:fPr>
                        <m:ctrlPr>
                          <a:rPr lang="es-ES" i="1">
                            <a:latin typeface="Cambria Math" panose="02040503050406030204" pitchFamily="18" charset="0"/>
                            <a:sym typeface="Symbol" panose="05050102010706020507" pitchFamily="18" charset="2"/>
                          </a:rPr>
                        </m:ctrlPr>
                      </m:fPr>
                      <m:num>
                        <m:d>
                          <m:dPr>
                            <m:begChr m:val="["/>
                            <m:endChr m:val="]"/>
                            <m:ctrlPr>
                              <a:rPr lang="en-GB" i="1">
                                <a:latin typeface="Cambria Math" panose="02040503050406030204" pitchFamily="18" charset="0"/>
                                <a:sym typeface="Symbol" panose="05050102010706020507" pitchFamily="18" charset="2"/>
                              </a:rPr>
                            </m:ctrlPr>
                          </m:dPr>
                          <m:e>
                            <m:sSubSup>
                              <m:sSubSupPr>
                                <m:ctrlPr>
                                  <a:rPr lang="en-GB" i="1">
                                    <a:latin typeface="Cambria Math" panose="02040503050406030204" pitchFamily="18" charset="0"/>
                                    <a:sym typeface="Symbol" panose="05050102010706020507" pitchFamily="18" charset="2"/>
                                  </a:rPr>
                                </m:ctrlPr>
                              </m:sSubSupPr>
                              <m:e>
                                <m:r>
                                  <m:rPr>
                                    <m:sty m:val="p"/>
                                  </m:rPr>
                                  <a:rPr lang="es-ES">
                                    <a:latin typeface="Cambria Math" panose="02040503050406030204" pitchFamily="18" charset="0"/>
                                    <a:sym typeface="Symbol" panose="05050102010706020507" pitchFamily="18" charset="2"/>
                                  </a:rPr>
                                  <m:t>X</m:t>
                                </m:r>
                              </m:e>
                              <m:sub>
                                <m:r>
                                  <a:rPr lang="es-ES">
                                    <a:latin typeface="Cambria Math" panose="02040503050406030204" pitchFamily="18" charset="0"/>
                                    <a:sym typeface="Symbol" panose="05050102010706020507" pitchFamily="18" charset="2"/>
                                  </a:rPr>
                                  <m:t>𝑓</m:t>
                                </m:r>
                              </m:sub>
                              <m:sup>
                                <m:r>
                                  <a:rPr lang="en-GB" i="1">
                                    <a:latin typeface="Cambria Math" panose="02040503050406030204" pitchFamily="18" charset="0"/>
                                    <a:ea typeface="Cambria Math" panose="02040503050406030204" pitchFamily="18" charset="0"/>
                                    <a:sym typeface="Symbol" panose="05050102010706020507" pitchFamily="18" charset="2"/>
                                  </a:rPr>
                                  <m:t>‡</m:t>
                                </m:r>
                              </m:sup>
                            </m:sSubSup>
                          </m:e>
                        </m:d>
                      </m:num>
                      <m:den>
                        <m:r>
                          <a:rPr lang="en-GB" i="1">
                            <a:latin typeface="Cambria Math" panose="02040503050406030204" pitchFamily="18" charset="0"/>
                            <a:ea typeface="Cambria Math" panose="02040503050406030204" pitchFamily="18" charset="0"/>
                            <a:sym typeface="Symbol" panose="05050102010706020507" pitchFamily="18" charset="2"/>
                          </a:rPr>
                          <m:t>𝛿</m:t>
                        </m:r>
                      </m:den>
                    </m:f>
                    <m:d>
                      <m:dPr>
                        <m:begChr m:val="⟨"/>
                        <m:endChr m:val="⟩"/>
                        <m:ctrlPr>
                          <a:rPr lang="es-ES" i="1">
                            <a:latin typeface="Cambria Math" panose="02040503050406030204" pitchFamily="18" charset="0"/>
                            <a:ea typeface="Cambria Math" panose="02040503050406030204" pitchFamily="18" charset="0"/>
                            <a:sym typeface="Symbol" panose="05050102010706020507" pitchFamily="18" charset="2"/>
                          </a:rPr>
                        </m:ctrlPr>
                      </m:dPr>
                      <m:e>
                        <m:sSub>
                          <m:sSubPr>
                            <m:ctrlPr>
                              <a:rPr lang="es-ES" i="1">
                                <a:latin typeface="Cambria Math" panose="02040503050406030204" pitchFamily="18" charset="0"/>
                                <a:ea typeface="Cambria Math" panose="02040503050406030204" pitchFamily="18" charset="0"/>
                                <a:sym typeface="Symbol" panose="05050102010706020507" pitchFamily="18" charset="2"/>
                              </a:rPr>
                            </m:ctrlPr>
                          </m:sSubPr>
                          <m:e>
                            <m:r>
                              <a:rPr lang="es-ES" i="1">
                                <a:latin typeface="Cambria Math" panose="02040503050406030204" pitchFamily="18" charset="0"/>
                                <a:ea typeface="Cambria Math" panose="02040503050406030204" pitchFamily="18" charset="0"/>
                                <a:sym typeface="Symbol" panose="05050102010706020507" pitchFamily="18" charset="2"/>
                              </a:rPr>
                              <m:t>𝑣</m:t>
                            </m:r>
                          </m:e>
                          <m:sub>
                            <m:r>
                              <a:rPr lang="es-ES" i="1">
                                <a:latin typeface="Cambria Math" panose="02040503050406030204" pitchFamily="18" charset="0"/>
                                <a:ea typeface="Cambria Math" panose="02040503050406030204" pitchFamily="18" charset="0"/>
                                <a:sym typeface="Symbol" panose="05050102010706020507" pitchFamily="18" charset="2"/>
                              </a:rPr>
                              <m:t>𝑠</m:t>
                            </m:r>
                          </m:sub>
                        </m:sSub>
                      </m:e>
                    </m:d>
                    <m:r>
                      <a:rPr lang="es-ES">
                        <a:latin typeface="Cambria Math" panose="02040503050406030204" pitchFamily="18" charset="0"/>
                        <a:ea typeface="Cambria Math" panose="02040503050406030204" pitchFamily="18" charset="0"/>
                        <a:sym typeface="Symbol" panose="05050102010706020507" pitchFamily="18" charset="2"/>
                      </a:rPr>
                      <m:t>=</m:t>
                    </m:r>
                    <m:f>
                      <m:fPr>
                        <m:ctrlPr>
                          <a:rPr lang="es-ES" i="1">
                            <a:latin typeface="Cambria Math" panose="02040503050406030204" pitchFamily="18" charset="0"/>
                            <a:ea typeface="Cambria Math" panose="02040503050406030204" pitchFamily="18" charset="0"/>
                            <a:sym typeface="Symbol" panose="05050102010706020507" pitchFamily="18" charset="2"/>
                          </a:rPr>
                        </m:ctrlPr>
                      </m:fPr>
                      <m:num>
                        <m:d>
                          <m:dPr>
                            <m:begChr m:val="⟨"/>
                            <m:endChr m:val="⟩"/>
                            <m:ctrlPr>
                              <a:rPr lang="es-ES" i="1">
                                <a:latin typeface="Cambria Math" panose="02040503050406030204" pitchFamily="18" charset="0"/>
                                <a:ea typeface="Cambria Math" panose="02040503050406030204" pitchFamily="18" charset="0"/>
                                <a:sym typeface="Symbol" panose="05050102010706020507" pitchFamily="18" charset="2"/>
                              </a:rPr>
                            </m:ctrlPr>
                          </m:dPr>
                          <m:e>
                            <m:sSub>
                              <m:sSubPr>
                                <m:ctrlPr>
                                  <a:rPr lang="es-ES" i="1">
                                    <a:latin typeface="Cambria Math" panose="02040503050406030204" pitchFamily="18" charset="0"/>
                                    <a:ea typeface="Cambria Math" panose="02040503050406030204" pitchFamily="18" charset="0"/>
                                    <a:sym typeface="Symbol" panose="05050102010706020507" pitchFamily="18" charset="2"/>
                                  </a:rPr>
                                </m:ctrlPr>
                              </m:sSubPr>
                              <m:e>
                                <m:r>
                                  <a:rPr lang="es-ES" i="1">
                                    <a:latin typeface="Cambria Math" panose="02040503050406030204" pitchFamily="18" charset="0"/>
                                    <a:ea typeface="Cambria Math" panose="02040503050406030204" pitchFamily="18" charset="0"/>
                                    <a:sym typeface="Symbol" panose="05050102010706020507" pitchFamily="18" charset="2"/>
                                  </a:rPr>
                                  <m:t>𝑣</m:t>
                                </m:r>
                              </m:e>
                              <m:sub>
                                <m:r>
                                  <a:rPr lang="es-ES" i="1">
                                    <a:latin typeface="Cambria Math" panose="02040503050406030204" pitchFamily="18" charset="0"/>
                                    <a:ea typeface="Cambria Math" panose="02040503050406030204" pitchFamily="18" charset="0"/>
                                    <a:sym typeface="Symbol" panose="05050102010706020507" pitchFamily="18" charset="2"/>
                                  </a:rPr>
                                  <m:t>𝑠</m:t>
                                </m:r>
                              </m:sub>
                            </m:sSub>
                          </m:e>
                        </m:d>
                      </m:num>
                      <m:den>
                        <m:r>
                          <a:rPr lang="en-GB" i="1">
                            <a:latin typeface="Cambria Math" panose="02040503050406030204" pitchFamily="18" charset="0"/>
                            <a:ea typeface="Cambria Math" panose="02040503050406030204" pitchFamily="18" charset="0"/>
                            <a:sym typeface="Symbol" panose="05050102010706020507" pitchFamily="18" charset="2"/>
                          </a:rPr>
                          <m:t>𝛿</m:t>
                        </m:r>
                      </m:den>
                    </m:f>
                    <m:f>
                      <m:fPr>
                        <m:ctrlPr>
                          <a:rPr lang="es-ES" i="1">
                            <a:latin typeface="Cambria Math" panose="02040503050406030204" pitchFamily="18" charset="0"/>
                            <a:sym typeface="Symbol" panose="05050102010706020507" pitchFamily="18" charset="2"/>
                          </a:rPr>
                        </m:ctrlPr>
                      </m:fPr>
                      <m:num>
                        <m:sSub>
                          <m:sSubPr>
                            <m:ctrlPr>
                              <a:rPr lang="es-ES" i="1">
                                <a:latin typeface="Cambria Math" panose="02040503050406030204" pitchFamily="18" charset="0"/>
                                <a:sym typeface="Symbol" panose="05050102010706020507" pitchFamily="18" charset="2"/>
                              </a:rPr>
                            </m:ctrlPr>
                          </m:sSubPr>
                          <m:e>
                            <m:r>
                              <a:rPr lang="es-ES" i="1">
                                <a:latin typeface="Cambria Math" panose="02040503050406030204" pitchFamily="18" charset="0"/>
                                <a:sym typeface="Symbol" panose="05050102010706020507" pitchFamily="18" charset="2"/>
                              </a:rPr>
                              <m:t>𝑞</m:t>
                            </m:r>
                          </m:e>
                          <m:sub>
                            <m:r>
                              <a:rPr lang="es-ES" i="1">
                                <a:latin typeface="Cambria Math" panose="02040503050406030204" pitchFamily="18" charset="0"/>
                                <a:sym typeface="Symbol" panose="05050102010706020507" pitchFamily="18" charset="2"/>
                              </a:rPr>
                              <m:t>𝑠</m:t>
                            </m:r>
                          </m:sub>
                        </m:sSub>
                        <m:sSubSup>
                          <m:sSubSupPr>
                            <m:ctrlPr>
                              <a:rPr lang="es-ES" i="1">
                                <a:latin typeface="Cambria Math" panose="02040503050406030204" pitchFamily="18" charset="0"/>
                                <a:sym typeface="Symbol" panose="05050102010706020507" pitchFamily="18" charset="2"/>
                              </a:rPr>
                            </m:ctrlPr>
                          </m:sSubSupPr>
                          <m:e>
                            <m:r>
                              <a:rPr lang="es-ES" i="1">
                                <a:latin typeface="Cambria Math" panose="02040503050406030204" pitchFamily="18" charset="0"/>
                                <a:sym typeface="Symbol" panose="05050102010706020507" pitchFamily="18" charset="2"/>
                              </a:rPr>
                              <m:t>𝑞</m:t>
                            </m:r>
                          </m:e>
                          <m:sub>
                            <m:r>
                              <a:rPr lang="en-GB" i="1">
                                <a:latin typeface="Cambria Math" panose="02040503050406030204" pitchFamily="18" charset="0"/>
                                <a:ea typeface="Cambria Math" panose="02040503050406030204" pitchFamily="18" charset="0"/>
                                <a:sym typeface="Symbol" panose="05050102010706020507" pitchFamily="18" charset="2"/>
                              </a:rPr>
                              <m:t>‡</m:t>
                            </m:r>
                          </m:sub>
                          <m:sup>
                            <m:r>
                              <a:rPr lang="es-ES" i="1">
                                <a:latin typeface="Cambria Math" panose="02040503050406030204" pitchFamily="18" charset="0"/>
                                <a:sym typeface="Symbol" panose="05050102010706020507" pitchFamily="18" charset="2"/>
                              </a:rPr>
                              <m:t>′</m:t>
                            </m:r>
                          </m:sup>
                        </m:sSubSup>
                        <m:r>
                          <a:rPr lang="es-ES" i="1">
                            <a:latin typeface="Cambria Math" panose="02040503050406030204" pitchFamily="18" charset="0"/>
                            <a:sym typeface="Symbol" panose="05050102010706020507" pitchFamily="18" charset="2"/>
                          </a:rPr>
                          <m:t>/</m:t>
                        </m:r>
                        <m:sSub>
                          <m:sSubPr>
                            <m:ctrlPr>
                              <a:rPr lang="es-ES" i="1">
                                <a:latin typeface="Cambria Math" panose="02040503050406030204" pitchFamily="18" charset="0"/>
                                <a:sym typeface="Symbol" panose="05050102010706020507" pitchFamily="18" charset="2"/>
                              </a:rPr>
                            </m:ctrlPr>
                          </m:sSubPr>
                          <m:e>
                            <m:r>
                              <a:rPr lang="es-ES" i="1">
                                <a:latin typeface="Cambria Math" panose="02040503050406030204" pitchFamily="18" charset="0"/>
                                <a:sym typeface="Symbol" panose="05050102010706020507" pitchFamily="18" charset="2"/>
                              </a:rPr>
                              <m:t>𝑁</m:t>
                            </m:r>
                          </m:e>
                          <m:sub>
                            <m:r>
                              <a:rPr lang="es-ES" i="1">
                                <a:latin typeface="Cambria Math" panose="02040503050406030204" pitchFamily="18" charset="0"/>
                                <a:sym typeface="Symbol" panose="05050102010706020507" pitchFamily="18" charset="2"/>
                              </a:rPr>
                              <m:t>𝐴</m:t>
                            </m:r>
                          </m:sub>
                        </m:sSub>
                        <m:r>
                          <a:rPr lang="es-ES" i="1">
                            <a:latin typeface="Cambria Math" panose="02040503050406030204" pitchFamily="18" charset="0"/>
                            <a:sym typeface="Symbol" panose="05050102010706020507" pitchFamily="18" charset="2"/>
                          </a:rPr>
                          <m:t>𝑉</m:t>
                        </m:r>
                      </m:num>
                      <m:den>
                        <m:sSub>
                          <m:sSubPr>
                            <m:ctrlPr>
                              <a:rPr lang="en-GB" i="1">
                                <a:latin typeface="Cambria Math" panose="02040503050406030204" pitchFamily="18" charset="0"/>
                                <a:sym typeface="Symbol" panose="05050102010706020507" pitchFamily="18" charset="2"/>
                              </a:rPr>
                            </m:ctrlPr>
                          </m:sSubPr>
                          <m:e>
                            <m:r>
                              <a:rPr lang="es-ES" i="1">
                                <a:latin typeface="Cambria Math" panose="02040503050406030204" pitchFamily="18" charset="0"/>
                                <a:sym typeface="Symbol" panose="05050102010706020507" pitchFamily="18" charset="2"/>
                              </a:rPr>
                              <m:t>(</m:t>
                            </m:r>
                            <m:r>
                              <a:rPr lang="es-ES" i="1">
                                <a:latin typeface="Cambria Math" panose="02040503050406030204" pitchFamily="18" charset="0"/>
                                <a:sym typeface="Symbol" panose="05050102010706020507" pitchFamily="18" charset="2"/>
                              </a:rPr>
                              <m:t>𝑞</m:t>
                            </m:r>
                          </m:e>
                          <m:sub>
                            <m:r>
                              <m:rPr>
                                <m:sty m:val="p"/>
                              </m:rPr>
                              <a:rPr lang="es-ES">
                                <a:latin typeface="Cambria Math" panose="02040503050406030204" pitchFamily="18" charset="0"/>
                                <a:sym typeface="Symbol" panose="05050102010706020507" pitchFamily="18" charset="2"/>
                              </a:rPr>
                              <m:t>B</m:t>
                            </m:r>
                          </m:sub>
                        </m:sSub>
                        <m:r>
                          <a:rPr lang="es-ES" i="1">
                            <a:latin typeface="Cambria Math" panose="02040503050406030204" pitchFamily="18" charset="0"/>
                            <a:sym typeface="Symbol" panose="05050102010706020507" pitchFamily="18" charset="2"/>
                          </a:rPr>
                          <m:t>/</m:t>
                        </m:r>
                        <m:sSub>
                          <m:sSubPr>
                            <m:ctrlPr>
                              <a:rPr lang="es-ES" i="1">
                                <a:latin typeface="Cambria Math" panose="02040503050406030204" pitchFamily="18" charset="0"/>
                                <a:sym typeface="Symbol" panose="05050102010706020507" pitchFamily="18" charset="2"/>
                              </a:rPr>
                            </m:ctrlPr>
                          </m:sSubPr>
                          <m:e>
                            <m:r>
                              <a:rPr lang="es-ES" i="1">
                                <a:latin typeface="Cambria Math" panose="02040503050406030204" pitchFamily="18" charset="0"/>
                                <a:sym typeface="Symbol" panose="05050102010706020507" pitchFamily="18" charset="2"/>
                              </a:rPr>
                              <m:t>𝑁</m:t>
                            </m:r>
                          </m:e>
                          <m:sub>
                            <m:r>
                              <a:rPr lang="es-ES" i="1">
                                <a:latin typeface="Cambria Math" panose="02040503050406030204" pitchFamily="18" charset="0"/>
                                <a:sym typeface="Symbol" panose="05050102010706020507" pitchFamily="18" charset="2"/>
                              </a:rPr>
                              <m:t>𝐴</m:t>
                            </m:r>
                          </m:sub>
                        </m:sSub>
                        <m:r>
                          <a:rPr lang="es-ES" i="1">
                            <a:latin typeface="Cambria Math" panose="02040503050406030204" pitchFamily="18" charset="0"/>
                            <a:sym typeface="Symbol" panose="05050102010706020507" pitchFamily="18" charset="2"/>
                          </a:rPr>
                          <m:t>𝑉</m:t>
                        </m:r>
                        <m:r>
                          <a:rPr lang="es-ES" i="1">
                            <a:latin typeface="Cambria Math" panose="02040503050406030204" pitchFamily="18" charset="0"/>
                            <a:sym typeface="Symbol" panose="05050102010706020507" pitchFamily="18" charset="2"/>
                          </a:rPr>
                          <m:t>)</m:t>
                        </m:r>
                        <m:sSub>
                          <m:sSubPr>
                            <m:ctrlPr>
                              <a:rPr lang="en-GB" i="1">
                                <a:latin typeface="Cambria Math" panose="02040503050406030204" pitchFamily="18" charset="0"/>
                                <a:sym typeface="Symbol" panose="05050102010706020507" pitchFamily="18" charset="2"/>
                              </a:rPr>
                            </m:ctrlPr>
                          </m:sSubPr>
                          <m:e>
                            <m:r>
                              <a:rPr lang="es-ES" i="1">
                                <a:latin typeface="Cambria Math" panose="02040503050406030204" pitchFamily="18" charset="0"/>
                                <a:sym typeface="Symbol" panose="05050102010706020507" pitchFamily="18" charset="2"/>
                              </a:rPr>
                              <m:t>(</m:t>
                            </m:r>
                            <m:r>
                              <a:rPr lang="es-ES" i="1">
                                <a:latin typeface="Cambria Math" panose="02040503050406030204" pitchFamily="18" charset="0"/>
                                <a:sym typeface="Symbol" panose="05050102010706020507" pitchFamily="18" charset="2"/>
                              </a:rPr>
                              <m:t>𝑞</m:t>
                            </m:r>
                          </m:e>
                          <m:sub>
                            <m:r>
                              <m:rPr>
                                <m:sty m:val="p"/>
                              </m:rPr>
                              <a:rPr lang="es-ES">
                                <a:latin typeface="Cambria Math" panose="02040503050406030204" pitchFamily="18" charset="0"/>
                                <a:sym typeface="Symbol" panose="05050102010706020507" pitchFamily="18" charset="2"/>
                              </a:rPr>
                              <m:t>C</m:t>
                            </m:r>
                          </m:sub>
                        </m:sSub>
                        <m:r>
                          <a:rPr lang="es-ES" i="1">
                            <a:latin typeface="Cambria Math" panose="02040503050406030204" pitchFamily="18" charset="0"/>
                            <a:sym typeface="Symbol" panose="05050102010706020507" pitchFamily="18" charset="2"/>
                          </a:rPr>
                          <m:t>/</m:t>
                        </m:r>
                        <m:sSub>
                          <m:sSubPr>
                            <m:ctrlPr>
                              <a:rPr lang="es-ES" i="1">
                                <a:latin typeface="Cambria Math" panose="02040503050406030204" pitchFamily="18" charset="0"/>
                                <a:sym typeface="Symbol" panose="05050102010706020507" pitchFamily="18" charset="2"/>
                              </a:rPr>
                            </m:ctrlPr>
                          </m:sSubPr>
                          <m:e>
                            <m:r>
                              <a:rPr lang="es-ES" i="1">
                                <a:latin typeface="Cambria Math" panose="02040503050406030204" pitchFamily="18" charset="0"/>
                                <a:sym typeface="Symbol" panose="05050102010706020507" pitchFamily="18" charset="2"/>
                              </a:rPr>
                              <m:t>𝑁</m:t>
                            </m:r>
                          </m:e>
                          <m:sub>
                            <m:r>
                              <a:rPr lang="es-ES" i="1">
                                <a:latin typeface="Cambria Math" panose="02040503050406030204" pitchFamily="18" charset="0"/>
                                <a:sym typeface="Symbol" panose="05050102010706020507" pitchFamily="18" charset="2"/>
                              </a:rPr>
                              <m:t>𝐴</m:t>
                            </m:r>
                          </m:sub>
                        </m:sSub>
                        <m:r>
                          <a:rPr lang="es-ES" i="1">
                            <a:latin typeface="Cambria Math" panose="02040503050406030204" pitchFamily="18" charset="0"/>
                            <a:sym typeface="Symbol" panose="05050102010706020507" pitchFamily="18" charset="2"/>
                          </a:rPr>
                          <m:t>𝑉</m:t>
                        </m:r>
                        <m:r>
                          <a:rPr lang="es-ES" i="1">
                            <a:latin typeface="Cambria Math" panose="02040503050406030204" pitchFamily="18" charset="0"/>
                            <a:sym typeface="Symbol" panose="05050102010706020507" pitchFamily="18" charset="2"/>
                          </a:rPr>
                          <m:t>)</m:t>
                        </m:r>
                      </m:den>
                    </m:f>
                    <m:func>
                      <m:funcPr>
                        <m:ctrlPr>
                          <a:rPr lang="es-ES" i="1">
                            <a:latin typeface="Cambria Math" panose="02040503050406030204" pitchFamily="18" charset="0"/>
                            <a:sym typeface="Symbol" panose="05050102010706020507" pitchFamily="18" charset="2"/>
                          </a:rPr>
                        </m:ctrlPr>
                      </m:funcPr>
                      <m:fName>
                        <m:r>
                          <m:rPr>
                            <m:sty m:val="p"/>
                          </m:rPr>
                          <a:rPr lang="es-ES">
                            <a:latin typeface="Cambria Math" panose="02040503050406030204" pitchFamily="18" charset="0"/>
                            <a:sym typeface="Symbol" panose="05050102010706020507" pitchFamily="18" charset="2"/>
                          </a:rPr>
                          <m:t>exp</m:t>
                        </m:r>
                      </m:fName>
                      <m:e>
                        <m:d>
                          <m:dPr>
                            <m:ctrlPr>
                              <a:rPr lang="es-ES" i="1">
                                <a:latin typeface="Cambria Math" panose="02040503050406030204" pitchFamily="18" charset="0"/>
                                <a:sym typeface="Symbol" panose="05050102010706020507" pitchFamily="18" charset="2"/>
                              </a:rPr>
                            </m:ctrlPr>
                          </m:dPr>
                          <m:e>
                            <m:r>
                              <a:rPr lang="es-ES" i="1">
                                <a:latin typeface="Cambria Math" panose="02040503050406030204" pitchFamily="18" charset="0"/>
                                <a:sym typeface="Symbol" panose="05050102010706020507" pitchFamily="18" charset="2"/>
                              </a:rPr>
                              <m:t>−</m:t>
                            </m:r>
                            <m:f>
                              <m:fPr>
                                <m:ctrlPr>
                                  <a:rPr lang="es-ES" i="1">
                                    <a:latin typeface="Cambria Math" panose="02040503050406030204" pitchFamily="18" charset="0"/>
                                    <a:ea typeface="Cambria Math" panose="02040503050406030204" pitchFamily="18" charset="0"/>
                                    <a:sym typeface="Symbol" panose="05050102010706020507" pitchFamily="18" charset="2"/>
                                  </a:rPr>
                                </m:ctrlPr>
                              </m:fPr>
                              <m:num>
                                <m:r>
                                  <m:rPr>
                                    <m:sty m:val="p"/>
                                  </m:rPr>
                                  <a:rPr lang="el-GR" i="1">
                                    <a:latin typeface="Cambria Math" panose="02040503050406030204" pitchFamily="18" charset="0"/>
                                    <a:ea typeface="Cambria Math" panose="02040503050406030204" pitchFamily="18" charset="0"/>
                                    <a:sym typeface="Symbol" panose="05050102010706020507" pitchFamily="18" charset="2"/>
                                  </a:rPr>
                                  <m:t>Δ</m:t>
                                </m:r>
                                <m:sSubSup>
                                  <m:sSubSupPr>
                                    <m:ctrlPr>
                                      <a:rPr lang="el-GR" i="1">
                                        <a:latin typeface="Cambria Math" panose="02040503050406030204" pitchFamily="18" charset="0"/>
                                        <a:ea typeface="Cambria Math" panose="02040503050406030204" pitchFamily="18" charset="0"/>
                                        <a:sym typeface="Symbol" panose="05050102010706020507" pitchFamily="18" charset="2"/>
                                      </a:rPr>
                                    </m:ctrlPr>
                                  </m:sSubSupPr>
                                  <m:e>
                                    <m:r>
                                      <a:rPr lang="el-GR" i="1">
                                        <a:latin typeface="Cambria Math" panose="02040503050406030204" pitchFamily="18" charset="0"/>
                                        <a:ea typeface="Cambria Math" panose="02040503050406030204" pitchFamily="18" charset="0"/>
                                        <a:sym typeface="Symbol" panose="05050102010706020507" pitchFamily="18" charset="2"/>
                                      </a:rPr>
                                      <m:t>𝜀</m:t>
                                    </m:r>
                                  </m:e>
                                  <m:sub>
                                    <m:r>
                                      <a:rPr lang="es-ES" i="1">
                                        <a:latin typeface="Cambria Math" panose="02040503050406030204" pitchFamily="18" charset="0"/>
                                        <a:ea typeface="Cambria Math" panose="02040503050406030204" pitchFamily="18" charset="0"/>
                                        <a:sym typeface="Symbol" panose="05050102010706020507" pitchFamily="18" charset="2"/>
                                      </a:rPr>
                                      <m:t>0</m:t>
                                    </m:r>
                                  </m:sub>
                                  <m:sup>
                                    <m:r>
                                      <a:rPr lang="en-GB" i="1">
                                        <a:latin typeface="Cambria Math" panose="02040503050406030204" pitchFamily="18" charset="0"/>
                                        <a:ea typeface="Cambria Math" panose="02040503050406030204" pitchFamily="18" charset="0"/>
                                        <a:sym typeface="Symbol" panose="05050102010706020507" pitchFamily="18" charset="2"/>
                                      </a:rPr>
                                      <m:t>‡</m:t>
                                    </m:r>
                                  </m:sup>
                                </m:sSubSup>
                              </m:num>
                              <m:den>
                                <m:sSub>
                                  <m:sSubPr>
                                    <m:ctrlPr>
                                      <a:rPr lang="es-ES" i="1">
                                        <a:latin typeface="Cambria Math" panose="02040503050406030204" pitchFamily="18" charset="0"/>
                                        <a:ea typeface="Cambria Math" panose="02040503050406030204" pitchFamily="18" charset="0"/>
                                        <a:sym typeface="Symbol" panose="05050102010706020507" pitchFamily="18" charset="2"/>
                                      </a:rPr>
                                    </m:ctrlPr>
                                  </m:sSubPr>
                                  <m:e>
                                    <m:r>
                                      <a:rPr lang="es-ES" i="1">
                                        <a:latin typeface="Cambria Math" panose="02040503050406030204" pitchFamily="18" charset="0"/>
                                        <a:ea typeface="Cambria Math" panose="02040503050406030204" pitchFamily="18" charset="0"/>
                                        <a:sym typeface="Symbol" panose="05050102010706020507" pitchFamily="18" charset="2"/>
                                      </a:rPr>
                                      <m:t>𝑘</m:t>
                                    </m:r>
                                  </m:e>
                                  <m:sub>
                                    <m:r>
                                      <m:rPr>
                                        <m:sty m:val="p"/>
                                      </m:rPr>
                                      <a:rPr lang="es-ES">
                                        <a:latin typeface="Cambria Math" panose="02040503050406030204" pitchFamily="18" charset="0"/>
                                        <a:ea typeface="Cambria Math" panose="02040503050406030204" pitchFamily="18" charset="0"/>
                                        <a:sym typeface="Symbol" panose="05050102010706020507" pitchFamily="18" charset="2"/>
                                      </a:rPr>
                                      <m:t>B</m:t>
                                    </m:r>
                                  </m:sub>
                                </m:sSub>
                                <m:r>
                                  <a:rPr lang="es-ES" i="1">
                                    <a:latin typeface="Cambria Math" panose="02040503050406030204" pitchFamily="18" charset="0"/>
                                    <a:ea typeface="Cambria Math" panose="02040503050406030204" pitchFamily="18" charset="0"/>
                                    <a:sym typeface="Symbol" panose="05050102010706020507" pitchFamily="18" charset="2"/>
                                  </a:rPr>
                                  <m:t>𝑇</m:t>
                                </m:r>
                              </m:den>
                            </m:f>
                          </m:e>
                        </m:d>
                        <m:d>
                          <m:dPr>
                            <m:begChr m:val="["/>
                            <m:endChr m:val="]"/>
                            <m:ctrlPr>
                              <a:rPr lang="es-ES" i="1">
                                <a:latin typeface="Cambria Math" panose="02040503050406030204" pitchFamily="18" charset="0"/>
                                <a:ea typeface="Cambria Math" panose="02040503050406030204" pitchFamily="18" charset="0"/>
                                <a:sym typeface="Symbol" panose="05050102010706020507" pitchFamily="18" charset="2"/>
                              </a:rPr>
                            </m:ctrlPr>
                          </m:dPr>
                          <m:e>
                            <m:r>
                              <m:rPr>
                                <m:sty m:val="p"/>
                              </m:rPr>
                              <a:rPr lang="es-ES">
                                <a:latin typeface="Cambria Math" panose="02040503050406030204" pitchFamily="18" charset="0"/>
                                <a:ea typeface="Cambria Math" panose="02040503050406030204" pitchFamily="18" charset="0"/>
                                <a:sym typeface="Symbol" panose="05050102010706020507" pitchFamily="18" charset="2"/>
                              </a:rPr>
                              <m:t>B</m:t>
                            </m:r>
                          </m:e>
                        </m:d>
                      </m:e>
                    </m:func>
                    <m:r>
                      <a:rPr lang="es-ES">
                        <a:latin typeface="Cambria Math" panose="02040503050406030204" pitchFamily="18" charset="0"/>
                        <a:ea typeface="Cambria Math" panose="02040503050406030204" pitchFamily="18" charset="0"/>
                        <a:sym typeface="Symbol" panose="05050102010706020507" pitchFamily="18" charset="2"/>
                      </a:rPr>
                      <m:t>[</m:t>
                    </m:r>
                    <m:r>
                      <m:rPr>
                        <m:sty m:val="p"/>
                      </m:rPr>
                      <a:rPr lang="es-ES">
                        <a:latin typeface="Cambria Math" panose="02040503050406030204" pitchFamily="18" charset="0"/>
                        <a:ea typeface="Cambria Math" panose="02040503050406030204" pitchFamily="18" charset="0"/>
                        <a:sym typeface="Symbol" panose="05050102010706020507" pitchFamily="18" charset="2"/>
                      </a:rPr>
                      <m:t>C</m:t>
                    </m:r>
                    <m:r>
                      <a:rPr lang="es-ES">
                        <a:latin typeface="Cambria Math" panose="02040503050406030204" pitchFamily="18" charset="0"/>
                        <a:ea typeface="Cambria Math" panose="02040503050406030204" pitchFamily="18" charset="0"/>
                        <a:sym typeface="Symbol" panose="05050102010706020507" pitchFamily="18" charset="2"/>
                      </a:rPr>
                      <m:t>]</m:t>
                    </m:r>
                  </m:oMath>
                </a14:m>
                <a:r>
                  <a:rPr lang="en-GB" dirty="0">
                    <a:sym typeface="Symbol" panose="05050102010706020507" pitchFamily="18" charset="2"/>
                  </a:rPr>
                  <a:t>	(12)</a:t>
                </a:r>
              </a:p>
              <a:p>
                <a:endParaRPr lang="en-GB" dirty="0"/>
              </a:p>
            </p:txBody>
          </p:sp>
        </mc:Choice>
        <mc:Fallback xmlns="">
          <p:sp>
            <p:nvSpPr>
              <p:cNvPr id="5" name="CuadroTexto 4">
                <a:extLst>
                  <a:ext uri="{FF2B5EF4-FFF2-40B4-BE49-F238E27FC236}">
                    <a16:creationId xmlns:a16="http://schemas.microsoft.com/office/drawing/2014/main" id="{7A4D3818-F218-8C48-A56B-D16E4511F931}"/>
                  </a:ext>
                </a:extLst>
              </p:cNvPr>
              <p:cNvSpPr txBox="1">
                <a:spLocks noRot="1" noChangeAspect="1" noMove="1" noResize="1" noEditPoints="1" noAdjustHandles="1" noChangeArrowheads="1" noChangeShapeType="1" noTextEdit="1"/>
              </p:cNvSpPr>
              <p:nvPr/>
            </p:nvSpPr>
            <p:spPr>
              <a:xfrm>
                <a:off x="525295" y="4638892"/>
                <a:ext cx="7973812" cy="1915011"/>
              </a:xfrm>
              <a:prstGeom prst="rect">
                <a:avLst/>
              </a:prstGeom>
              <a:blipFill>
                <a:blip r:embed="rId5"/>
                <a:stretch>
                  <a:fillRect l="-477" t="-658"/>
                </a:stretch>
              </a:blipFill>
            </p:spPr>
            <p:txBody>
              <a:bodyPr/>
              <a:lstStyle/>
              <a:p>
                <a:r>
                  <a:rPr lang="en-GB">
                    <a:noFill/>
                  </a:rPr>
                  <a:t> </a:t>
                </a:r>
              </a:p>
            </p:txBody>
          </p:sp>
        </mc:Fallback>
      </mc:AlternateContent>
      <p:sp>
        <p:nvSpPr>
          <p:cNvPr id="9" name="CuadroTexto 8">
            <a:extLst>
              <a:ext uri="{FF2B5EF4-FFF2-40B4-BE49-F238E27FC236}">
                <a16:creationId xmlns:a16="http://schemas.microsoft.com/office/drawing/2014/main" id="{E7B67018-1A8B-4906-95D2-B5BD3EE7C0E2}"/>
              </a:ext>
            </a:extLst>
          </p:cNvPr>
          <p:cNvSpPr txBox="1"/>
          <p:nvPr/>
        </p:nvSpPr>
        <p:spPr>
          <a:xfrm>
            <a:off x="0" y="6585789"/>
            <a:ext cx="9144000" cy="276999"/>
          </a:xfrm>
          <a:prstGeom prst="rect">
            <a:avLst/>
          </a:prstGeom>
          <a:solidFill>
            <a:schemeClr val="accent2"/>
          </a:solidFill>
        </p:spPr>
        <p:txBody>
          <a:bodyPr wrap="square" rtlCol="0">
            <a:spAutoFit/>
          </a:bodyPr>
          <a:lstStyle/>
          <a:p>
            <a:r>
              <a:rPr lang="es-ES" sz="1200" b="1" dirty="0">
                <a:solidFill>
                  <a:schemeClr val="bg1"/>
                </a:solidFill>
              </a:rPr>
              <a:t>(</a:t>
            </a:r>
            <a:r>
              <a:rPr lang="es-ES" sz="1200" b="1" dirty="0" err="1">
                <a:solidFill>
                  <a:schemeClr val="bg1"/>
                </a:solidFill>
              </a:rPr>
              <a:t>Statistical</a:t>
            </a:r>
            <a:r>
              <a:rPr lang="es-ES" sz="1200" b="1" dirty="0">
                <a:solidFill>
                  <a:schemeClr val="bg1"/>
                </a:solidFill>
              </a:rPr>
              <a:t>) </a:t>
            </a:r>
            <a:r>
              <a:rPr lang="es-ES" sz="1200" b="1" dirty="0" err="1">
                <a:solidFill>
                  <a:schemeClr val="bg1"/>
                </a:solidFill>
              </a:rPr>
              <a:t>Reaction</a:t>
            </a:r>
            <a:r>
              <a:rPr lang="es-ES" sz="1200" b="1" dirty="0">
                <a:solidFill>
                  <a:schemeClr val="bg1"/>
                </a:solidFill>
              </a:rPr>
              <a:t> </a:t>
            </a:r>
            <a:r>
              <a:rPr lang="es-ES" sz="1200" b="1" dirty="0" err="1">
                <a:solidFill>
                  <a:schemeClr val="bg1"/>
                </a:solidFill>
              </a:rPr>
              <a:t>Rate</a:t>
            </a:r>
            <a:r>
              <a:rPr lang="es-ES" sz="1200" b="1" dirty="0">
                <a:solidFill>
                  <a:schemeClr val="bg1"/>
                </a:solidFill>
              </a:rPr>
              <a:t> </a:t>
            </a:r>
            <a:r>
              <a:rPr lang="es-ES" sz="1200" b="1" dirty="0" err="1">
                <a:solidFill>
                  <a:schemeClr val="bg1"/>
                </a:solidFill>
              </a:rPr>
              <a:t>Theories</a:t>
            </a:r>
            <a:endParaRPr lang="es-ES" sz="1200" b="1" dirty="0">
              <a:solidFill>
                <a:schemeClr val="bg1"/>
              </a:solidFill>
            </a:endParaRPr>
          </a:p>
        </p:txBody>
      </p:sp>
    </p:spTree>
    <p:extLst>
      <p:ext uri="{BB962C8B-B14F-4D97-AF65-F5344CB8AC3E}">
        <p14:creationId xmlns:p14="http://schemas.microsoft.com/office/powerpoint/2010/main" val="3610002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Box 64">
            <a:extLst>
              <a:ext uri="{FF2B5EF4-FFF2-40B4-BE49-F238E27FC236}">
                <a16:creationId xmlns:a16="http://schemas.microsoft.com/office/drawing/2014/main" id="{1ABFF68C-D3FA-488D-922A-B540A90C4EA7}"/>
              </a:ext>
            </a:extLst>
          </p:cNvPr>
          <p:cNvSpPr txBox="1">
            <a:spLocks noChangeArrowheads="1"/>
          </p:cNvSpPr>
          <p:nvPr/>
        </p:nvSpPr>
        <p:spPr bwMode="auto">
          <a:xfrm>
            <a:off x="-1" y="0"/>
            <a:ext cx="9143999" cy="369332"/>
          </a:xfrm>
          <a:prstGeom prst="rect">
            <a:avLst/>
          </a:prstGeom>
          <a:solidFill>
            <a:schemeClr val="bg2"/>
          </a:solidFill>
          <a:ln w="9525">
            <a:noFill/>
            <a:miter lim="800000"/>
            <a:headEnd/>
            <a:tailEnd/>
          </a:ln>
        </p:spPr>
        <p:txBody>
          <a:bodyPr wrap="square">
            <a:spAutoFit/>
          </a:bodyPr>
          <a:lstStyle/>
          <a:p>
            <a:r>
              <a:rPr lang="en-US" b="1">
                <a:solidFill>
                  <a:schemeClr val="accent2"/>
                </a:solidFill>
                <a:latin typeface="Verdana" pitchFamily="34" charset="0"/>
              </a:rPr>
              <a:t>Transition State Theory			 </a:t>
            </a:r>
            <a:r>
              <a:rPr lang="en-US" b="1">
                <a:solidFill>
                  <a:srgbClr val="002060"/>
                </a:solidFill>
              </a:rPr>
              <a:t>Statistical Formulation</a:t>
            </a:r>
            <a:endParaRPr lang="en-US" b="1">
              <a:solidFill>
                <a:schemeClr val="accent2"/>
              </a:solidFill>
              <a:latin typeface="Verdana" pitchFamily="34" charset="0"/>
            </a:endParaRPr>
          </a:p>
        </p:txBody>
      </p:sp>
      <mc:AlternateContent xmlns:mc="http://schemas.openxmlformats.org/markup-compatibility/2006" xmlns:a14="http://schemas.microsoft.com/office/drawing/2010/main">
        <mc:Choice Requires="a14">
          <p:sp>
            <p:nvSpPr>
              <p:cNvPr id="4" name="CuadroTexto 3">
                <a:extLst>
                  <a:ext uri="{FF2B5EF4-FFF2-40B4-BE49-F238E27FC236}">
                    <a16:creationId xmlns:a16="http://schemas.microsoft.com/office/drawing/2014/main" id="{D09854F6-CAF9-4187-8134-B194B97DEBA7}"/>
                  </a:ext>
                </a:extLst>
              </p:cNvPr>
              <p:cNvSpPr txBox="1"/>
              <p:nvPr/>
            </p:nvSpPr>
            <p:spPr>
              <a:xfrm>
                <a:off x="430402" y="587938"/>
                <a:ext cx="8578131" cy="1621149"/>
              </a:xfrm>
              <a:prstGeom prst="rect">
                <a:avLst/>
              </a:prstGeom>
              <a:noFill/>
              <a:ln>
                <a:noFill/>
              </a:ln>
            </p:spPr>
            <p:txBody>
              <a:bodyPr wrap="square" rtlCol="0">
                <a:spAutoFit/>
              </a:bodyPr>
              <a:lstStyle/>
              <a:p>
                <a:pPr>
                  <a:spcBef>
                    <a:spcPts val="1200"/>
                  </a:spcBef>
                  <a:spcAft>
                    <a:spcPts val="1200"/>
                  </a:spcAft>
                </a:pPr>
                <a:r>
                  <a:rPr lang="en-GB" dirty="0"/>
                  <a:t>The average velocity for crossing the dividing surface (</a:t>
                </a:r>
                <a14:m>
                  <m:oMath xmlns:m="http://schemas.openxmlformats.org/officeDocument/2006/math">
                    <m:d>
                      <m:dPr>
                        <m:begChr m:val="⟨"/>
                        <m:endChr m:val="⟩"/>
                        <m:ctrlPr>
                          <a:rPr lang="es-ES" i="1">
                            <a:latin typeface="Cambria Math" panose="02040503050406030204" pitchFamily="18" charset="0"/>
                            <a:sym typeface="Symbol" panose="05050102010706020507" pitchFamily="18" charset="2"/>
                          </a:rPr>
                        </m:ctrlPr>
                      </m:dPr>
                      <m:e>
                        <m:sSub>
                          <m:sSubPr>
                            <m:ctrlPr>
                              <a:rPr lang="es-ES" i="1">
                                <a:latin typeface="Cambria Math" panose="02040503050406030204" pitchFamily="18" charset="0"/>
                                <a:sym typeface="Symbol" panose="05050102010706020507" pitchFamily="18" charset="2"/>
                              </a:rPr>
                            </m:ctrlPr>
                          </m:sSubPr>
                          <m:e>
                            <m:r>
                              <a:rPr lang="es-ES">
                                <a:latin typeface="Cambria Math" panose="02040503050406030204" pitchFamily="18" charset="0"/>
                                <a:sym typeface="Symbol" panose="05050102010706020507" pitchFamily="18" charset="2"/>
                              </a:rPr>
                              <m:t>𝑣</m:t>
                            </m:r>
                          </m:e>
                          <m:sub>
                            <m:r>
                              <a:rPr lang="es-ES">
                                <a:latin typeface="Cambria Math" panose="02040503050406030204" pitchFamily="18" charset="0"/>
                                <a:sym typeface="Symbol" panose="05050102010706020507" pitchFamily="18" charset="2"/>
                              </a:rPr>
                              <m:t>𝑠</m:t>
                            </m:r>
                          </m:sub>
                        </m:sSub>
                      </m:e>
                    </m:d>
                  </m:oMath>
                </a14:m>
                <a:r>
                  <a:rPr lang="en-GB" dirty="0"/>
                  <a:t>) is (kinetic theory of gases):</a:t>
                </a:r>
              </a:p>
              <a:p>
                <a:pPr>
                  <a:spcBef>
                    <a:spcPts val="1200"/>
                  </a:spcBef>
                  <a:spcAft>
                    <a:spcPts val="1200"/>
                  </a:spcAft>
                </a:pPr>
                <a:r>
                  <a:rPr lang="es-ES" dirty="0">
                    <a:sym typeface="Symbol" panose="05050102010706020507" pitchFamily="18" charset="2"/>
                  </a:rPr>
                  <a:t>	</a:t>
                </a:r>
                <a14:m>
                  <m:oMath xmlns:m="http://schemas.openxmlformats.org/officeDocument/2006/math">
                    <m:d>
                      <m:dPr>
                        <m:begChr m:val="⟨"/>
                        <m:endChr m:val="⟩"/>
                        <m:ctrlPr>
                          <a:rPr lang="es-ES" i="1">
                            <a:latin typeface="Cambria Math" panose="02040503050406030204" pitchFamily="18" charset="0"/>
                            <a:sym typeface="Symbol" panose="05050102010706020507" pitchFamily="18" charset="2"/>
                          </a:rPr>
                        </m:ctrlPr>
                      </m:dPr>
                      <m:e>
                        <m:sSub>
                          <m:sSubPr>
                            <m:ctrlPr>
                              <a:rPr lang="es-ES" i="1">
                                <a:latin typeface="Cambria Math" panose="02040503050406030204" pitchFamily="18" charset="0"/>
                                <a:sym typeface="Symbol" panose="05050102010706020507" pitchFamily="18" charset="2"/>
                              </a:rPr>
                            </m:ctrlPr>
                          </m:sSubPr>
                          <m:e>
                            <m:r>
                              <a:rPr lang="es-ES">
                                <a:latin typeface="Cambria Math" panose="02040503050406030204" pitchFamily="18" charset="0"/>
                                <a:sym typeface="Symbol" panose="05050102010706020507" pitchFamily="18" charset="2"/>
                              </a:rPr>
                              <m:t>𝑣</m:t>
                            </m:r>
                          </m:e>
                          <m:sub>
                            <m:r>
                              <a:rPr lang="es-ES">
                                <a:latin typeface="Cambria Math" panose="02040503050406030204" pitchFamily="18" charset="0"/>
                                <a:sym typeface="Symbol" panose="05050102010706020507" pitchFamily="18" charset="2"/>
                              </a:rPr>
                              <m:t>𝑠</m:t>
                            </m:r>
                          </m:sub>
                        </m:sSub>
                      </m:e>
                    </m:d>
                    <m:r>
                      <a:rPr lang="es-ES" b="0" i="1" smtClean="0">
                        <a:latin typeface="Cambria Math" panose="02040503050406030204" pitchFamily="18" charset="0"/>
                        <a:sym typeface="Symbol" panose="05050102010706020507" pitchFamily="18" charset="2"/>
                      </a:rPr>
                      <m:t>=</m:t>
                    </m:r>
                    <m:f>
                      <m:fPr>
                        <m:ctrlPr>
                          <a:rPr lang="es-ES" b="0" i="1" smtClean="0">
                            <a:latin typeface="Cambria Math" panose="02040503050406030204" pitchFamily="18" charset="0"/>
                            <a:sym typeface="Symbol" panose="05050102010706020507" pitchFamily="18" charset="2"/>
                          </a:rPr>
                        </m:ctrlPr>
                      </m:fPr>
                      <m:num>
                        <m:nary>
                          <m:naryPr>
                            <m:ctrlPr>
                              <a:rPr lang="es-ES" b="0" i="1" smtClean="0">
                                <a:latin typeface="Cambria Math" panose="02040503050406030204" pitchFamily="18" charset="0"/>
                                <a:sym typeface="Symbol" panose="05050102010706020507" pitchFamily="18" charset="2"/>
                              </a:rPr>
                            </m:ctrlPr>
                          </m:naryPr>
                          <m:sub>
                            <m:r>
                              <m:rPr>
                                <m:brk m:alnAt="23"/>
                              </m:rPr>
                              <a:rPr lang="es-ES" b="0" i="1" smtClean="0">
                                <a:latin typeface="Cambria Math" panose="02040503050406030204" pitchFamily="18" charset="0"/>
                                <a:sym typeface="Symbol" panose="05050102010706020507" pitchFamily="18" charset="2"/>
                              </a:rPr>
                              <m:t>0</m:t>
                            </m:r>
                          </m:sub>
                          <m:sup>
                            <m:r>
                              <a:rPr lang="es-ES" b="0" i="1" smtClean="0">
                                <a:latin typeface="Cambria Math" panose="02040503050406030204" pitchFamily="18" charset="0"/>
                                <a:ea typeface="Cambria Math" panose="02040503050406030204" pitchFamily="18" charset="0"/>
                                <a:sym typeface="Symbol" panose="05050102010706020507" pitchFamily="18" charset="2"/>
                              </a:rPr>
                              <m:t>∞</m:t>
                            </m:r>
                          </m:sup>
                          <m:e>
                            <m:sSub>
                              <m:sSubPr>
                                <m:ctrlPr>
                                  <a:rPr lang="es-ES" b="0" i="1" smtClean="0">
                                    <a:latin typeface="Cambria Math" panose="02040503050406030204" pitchFamily="18" charset="0"/>
                                    <a:sym typeface="Symbol" panose="05050102010706020507" pitchFamily="18" charset="2"/>
                                  </a:rPr>
                                </m:ctrlPr>
                              </m:sSubPr>
                              <m:e>
                                <m:r>
                                  <a:rPr lang="es-ES" b="0" i="1" smtClean="0">
                                    <a:latin typeface="Cambria Math" panose="02040503050406030204" pitchFamily="18" charset="0"/>
                                    <a:sym typeface="Symbol" panose="05050102010706020507" pitchFamily="18" charset="2"/>
                                  </a:rPr>
                                  <m:t>𝑣</m:t>
                                </m:r>
                              </m:e>
                              <m:sub>
                                <m:r>
                                  <a:rPr lang="es-ES" b="0" i="1" smtClean="0">
                                    <a:latin typeface="Cambria Math" panose="02040503050406030204" pitchFamily="18" charset="0"/>
                                    <a:sym typeface="Symbol" panose="05050102010706020507" pitchFamily="18" charset="2"/>
                                  </a:rPr>
                                  <m:t>𝑠</m:t>
                                </m:r>
                              </m:sub>
                            </m:sSub>
                            <m:sSup>
                              <m:sSupPr>
                                <m:ctrlPr>
                                  <a:rPr lang="es-ES" b="0" i="1" smtClean="0">
                                    <a:latin typeface="Cambria Math" panose="02040503050406030204" pitchFamily="18" charset="0"/>
                                    <a:sym typeface="Symbol" panose="05050102010706020507" pitchFamily="18" charset="2"/>
                                  </a:rPr>
                                </m:ctrlPr>
                              </m:sSupPr>
                              <m:e>
                                <m:r>
                                  <a:rPr lang="es-ES" b="0" i="1" smtClean="0">
                                    <a:latin typeface="Cambria Math" panose="02040503050406030204" pitchFamily="18" charset="0"/>
                                    <a:sym typeface="Symbol" panose="05050102010706020507" pitchFamily="18" charset="2"/>
                                  </a:rPr>
                                  <m:t>𝑒</m:t>
                                </m:r>
                              </m:e>
                              <m:sup>
                                <m:r>
                                  <a:rPr lang="es-ES" b="0" i="1" smtClean="0">
                                    <a:latin typeface="Cambria Math" panose="02040503050406030204" pitchFamily="18" charset="0"/>
                                    <a:sym typeface="Symbol" panose="05050102010706020507" pitchFamily="18" charset="2"/>
                                  </a:rPr>
                                  <m:t>(−</m:t>
                                </m:r>
                                <m:f>
                                  <m:fPr>
                                    <m:ctrlPr>
                                      <a:rPr lang="es-ES" b="0" i="1" smtClean="0">
                                        <a:latin typeface="Cambria Math" panose="02040503050406030204" pitchFamily="18" charset="0"/>
                                        <a:sym typeface="Symbol" panose="05050102010706020507" pitchFamily="18" charset="2"/>
                                      </a:rPr>
                                    </m:ctrlPr>
                                  </m:fPr>
                                  <m:num>
                                    <m:sSub>
                                      <m:sSubPr>
                                        <m:ctrlPr>
                                          <a:rPr lang="es-ES" b="0" i="1" smtClean="0">
                                            <a:latin typeface="Cambria Math" panose="02040503050406030204" pitchFamily="18" charset="0"/>
                                            <a:sym typeface="Symbol" panose="05050102010706020507" pitchFamily="18" charset="2"/>
                                          </a:rPr>
                                        </m:ctrlPr>
                                      </m:sSubPr>
                                      <m:e>
                                        <m:r>
                                          <a:rPr lang="es-ES" b="0" i="1" smtClean="0">
                                            <a:latin typeface="Cambria Math" panose="02040503050406030204" pitchFamily="18" charset="0"/>
                                            <a:ea typeface="Cambria Math" panose="02040503050406030204" pitchFamily="18" charset="0"/>
                                            <a:sym typeface="Symbol" panose="05050102010706020507" pitchFamily="18" charset="2"/>
                                          </a:rPr>
                                          <m:t>𝜇</m:t>
                                        </m:r>
                                      </m:e>
                                      <m:sub>
                                        <m:r>
                                          <a:rPr lang="es-ES" b="0" i="1" smtClean="0">
                                            <a:latin typeface="Cambria Math" panose="02040503050406030204" pitchFamily="18" charset="0"/>
                                            <a:sym typeface="Symbol" panose="05050102010706020507" pitchFamily="18" charset="2"/>
                                          </a:rPr>
                                          <m:t>𝑠</m:t>
                                        </m:r>
                                      </m:sub>
                                    </m:sSub>
                                    <m:sSubSup>
                                      <m:sSubSupPr>
                                        <m:ctrlPr>
                                          <a:rPr lang="es-ES" b="0" i="1" smtClean="0">
                                            <a:latin typeface="Cambria Math" panose="02040503050406030204" pitchFamily="18" charset="0"/>
                                            <a:sym typeface="Symbol" panose="05050102010706020507" pitchFamily="18" charset="2"/>
                                          </a:rPr>
                                        </m:ctrlPr>
                                      </m:sSubSupPr>
                                      <m:e>
                                        <m:r>
                                          <a:rPr lang="es-ES" b="0" i="1" smtClean="0">
                                            <a:latin typeface="Cambria Math" panose="02040503050406030204" pitchFamily="18" charset="0"/>
                                            <a:sym typeface="Symbol" panose="05050102010706020507" pitchFamily="18" charset="2"/>
                                          </a:rPr>
                                          <m:t>𝑣</m:t>
                                        </m:r>
                                      </m:e>
                                      <m:sub>
                                        <m:r>
                                          <a:rPr lang="es-ES" b="0" i="1" smtClean="0">
                                            <a:latin typeface="Cambria Math" panose="02040503050406030204" pitchFamily="18" charset="0"/>
                                            <a:sym typeface="Symbol" panose="05050102010706020507" pitchFamily="18" charset="2"/>
                                          </a:rPr>
                                          <m:t>𝑠</m:t>
                                        </m:r>
                                      </m:sub>
                                      <m:sup>
                                        <m:r>
                                          <a:rPr lang="es-ES" b="0" i="1" smtClean="0">
                                            <a:latin typeface="Cambria Math" panose="02040503050406030204" pitchFamily="18" charset="0"/>
                                            <a:sym typeface="Symbol" panose="05050102010706020507" pitchFamily="18" charset="2"/>
                                          </a:rPr>
                                          <m:t>2</m:t>
                                        </m:r>
                                      </m:sup>
                                    </m:sSubSup>
                                  </m:num>
                                  <m:den>
                                    <m:r>
                                      <a:rPr lang="es-ES" b="0" i="1" smtClean="0">
                                        <a:latin typeface="Cambria Math" panose="02040503050406030204" pitchFamily="18" charset="0"/>
                                        <a:sym typeface="Symbol" panose="05050102010706020507" pitchFamily="18" charset="2"/>
                                      </a:rPr>
                                      <m:t>2</m:t>
                                    </m:r>
                                    <m:sSub>
                                      <m:sSubPr>
                                        <m:ctrlPr>
                                          <a:rPr lang="es-ES" i="1">
                                            <a:latin typeface="Cambria Math" panose="02040503050406030204" pitchFamily="18" charset="0"/>
                                            <a:ea typeface="Cambria Math" panose="02040503050406030204" pitchFamily="18" charset="0"/>
                                            <a:sym typeface="Symbol" panose="05050102010706020507" pitchFamily="18" charset="2"/>
                                          </a:rPr>
                                        </m:ctrlPr>
                                      </m:sSubPr>
                                      <m:e>
                                        <m:r>
                                          <a:rPr lang="es-ES" i="1">
                                            <a:latin typeface="Cambria Math" panose="02040503050406030204" pitchFamily="18" charset="0"/>
                                            <a:ea typeface="Cambria Math" panose="02040503050406030204" pitchFamily="18" charset="0"/>
                                            <a:sym typeface="Symbol" panose="05050102010706020507" pitchFamily="18" charset="2"/>
                                          </a:rPr>
                                          <m:t>𝑘</m:t>
                                        </m:r>
                                      </m:e>
                                      <m:sub>
                                        <m:r>
                                          <m:rPr>
                                            <m:sty m:val="p"/>
                                          </m:rPr>
                                          <a:rPr lang="es-ES">
                                            <a:latin typeface="Cambria Math" panose="02040503050406030204" pitchFamily="18" charset="0"/>
                                            <a:ea typeface="Cambria Math" panose="02040503050406030204" pitchFamily="18" charset="0"/>
                                            <a:sym typeface="Symbol" panose="05050102010706020507" pitchFamily="18" charset="2"/>
                                          </a:rPr>
                                          <m:t>B</m:t>
                                        </m:r>
                                      </m:sub>
                                    </m:sSub>
                                    <m:r>
                                      <a:rPr lang="es-ES" b="0" i="1" smtClean="0">
                                        <a:latin typeface="Cambria Math" panose="02040503050406030204" pitchFamily="18" charset="0"/>
                                        <a:sym typeface="Symbol" panose="05050102010706020507" pitchFamily="18" charset="2"/>
                                      </a:rPr>
                                      <m:t>𝑇</m:t>
                                    </m:r>
                                  </m:den>
                                </m:f>
                                <m:r>
                                  <a:rPr lang="es-ES" b="0" i="1" smtClean="0">
                                    <a:latin typeface="Cambria Math" panose="02040503050406030204" pitchFamily="18" charset="0"/>
                                    <a:sym typeface="Symbol" panose="05050102010706020507" pitchFamily="18" charset="2"/>
                                  </a:rPr>
                                  <m:t>)</m:t>
                                </m:r>
                              </m:sup>
                            </m:sSup>
                            <m:r>
                              <a:rPr lang="es-ES" b="0" i="1" smtClean="0">
                                <a:latin typeface="Cambria Math" panose="02040503050406030204" pitchFamily="18" charset="0"/>
                                <a:sym typeface="Symbol" panose="05050102010706020507" pitchFamily="18" charset="2"/>
                              </a:rPr>
                              <m:t>𝑑</m:t>
                            </m:r>
                            <m:sSub>
                              <m:sSubPr>
                                <m:ctrlPr>
                                  <a:rPr lang="es-ES" b="0" i="1" smtClean="0">
                                    <a:latin typeface="Cambria Math" panose="02040503050406030204" pitchFamily="18" charset="0"/>
                                    <a:sym typeface="Symbol" panose="05050102010706020507" pitchFamily="18" charset="2"/>
                                  </a:rPr>
                                </m:ctrlPr>
                              </m:sSubPr>
                              <m:e>
                                <m:r>
                                  <a:rPr lang="es-ES" b="0" i="1" smtClean="0">
                                    <a:latin typeface="Cambria Math" panose="02040503050406030204" pitchFamily="18" charset="0"/>
                                    <a:sym typeface="Symbol" panose="05050102010706020507" pitchFamily="18" charset="2"/>
                                  </a:rPr>
                                  <m:t>𝑣</m:t>
                                </m:r>
                              </m:e>
                              <m:sub>
                                <m:r>
                                  <a:rPr lang="es-ES" b="0" i="1" smtClean="0">
                                    <a:latin typeface="Cambria Math" panose="02040503050406030204" pitchFamily="18" charset="0"/>
                                    <a:sym typeface="Symbol" panose="05050102010706020507" pitchFamily="18" charset="2"/>
                                  </a:rPr>
                                  <m:t>𝑠</m:t>
                                </m:r>
                              </m:sub>
                            </m:sSub>
                          </m:e>
                        </m:nary>
                      </m:num>
                      <m:den>
                        <m:nary>
                          <m:naryPr>
                            <m:ctrlPr>
                              <a:rPr lang="es-ES" i="1">
                                <a:latin typeface="Cambria Math" panose="02040503050406030204" pitchFamily="18" charset="0"/>
                                <a:sym typeface="Symbol" panose="05050102010706020507" pitchFamily="18" charset="2"/>
                              </a:rPr>
                            </m:ctrlPr>
                          </m:naryPr>
                          <m:sub>
                            <m:r>
                              <m:rPr>
                                <m:brk m:alnAt="23"/>
                              </m:rPr>
                              <a:rPr lang="es-ES" i="1">
                                <a:latin typeface="Cambria Math" panose="02040503050406030204" pitchFamily="18" charset="0"/>
                                <a:sym typeface="Symbol" panose="05050102010706020507" pitchFamily="18" charset="2"/>
                              </a:rPr>
                              <m:t>0</m:t>
                            </m:r>
                          </m:sub>
                          <m:sup>
                            <m:r>
                              <a:rPr lang="es-ES" i="1">
                                <a:latin typeface="Cambria Math" panose="02040503050406030204" pitchFamily="18" charset="0"/>
                                <a:ea typeface="Cambria Math" panose="02040503050406030204" pitchFamily="18" charset="0"/>
                                <a:sym typeface="Symbol" panose="05050102010706020507" pitchFamily="18" charset="2"/>
                              </a:rPr>
                              <m:t>∞</m:t>
                            </m:r>
                          </m:sup>
                          <m:e>
                            <m:sSup>
                              <m:sSupPr>
                                <m:ctrlPr>
                                  <a:rPr lang="es-ES" i="1">
                                    <a:latin typeface="Cambria Math" panose="02040503050406030204" pitchFamily="18" charset="0"/>
                                    <a:sym typeface="Symbol" panose="05050102010706020507" pitchFamily="18" charset="2"/>
                                  </a:rPr>
                                </m:ctrlPr>
                              </m:sSupPr>
                              <m:e>
                                <m:r>
                                  <a:rPr lang="es-ES" i="1">
                                    <a:latin typeface="Cambria Math" panose="02040503050406030204" pitchFamily="18" charset="0"/>
                                    <a:sym typeface="Symbol" panose="05050102010706020507" pitchFamily="18" charset="2"/>
                                  </a:rPr>
                                  <m:t>𝑒</m:t>
                                </m:r>
                              </m:e>
                              <m:sup>
                                <m:r>
                                  <a:rPr lang="es-ES" i="1">
                                    <a:latin typeface="Cambria Math" panose="02040503050406030204" pitchFamily="18" charset="0"/>
                                    <a:sym typeface="Symbol" panose="05050102010706020507" pitchFamily="18" charset="2"/>
                                  </a:rPr>
                                  <m:t>(−</m:t>
                                </m:r>
                                <m:f>
                                  <m:fPr>
                                    <m:ctrlPr>
                                      <a:rPr lang="es-ES" i="1">
                                        <a:latin typeface="Cambria Math" panose="02040503050406030204" pitchFamily="18" charset="0"/>
                                        <a:sym typeface="Symbol" panose="05050102010706020507" pitchFamily="18" charset="2"/>
                                      </a:rPr>
                                    </m:ctrlPr>
                                  </m:fPr>
                                  <m:num>
                                    <m:sSub>
                                      <m:sSubPr>
                                        <m:ctrlPr>
                                          <a:rPr lang="es-ES" i="1">
                                            <a:latin typeface="Cambria Math" panose="02040503050406030204" pitchFamily="18" charset="0"/>
                                            <a:sym typeface="Symbol" panose="05050102010706020507" pitchFamily="18" charset="2"/>
                                          </a:rPr>
                                        </m:ctrlPr>
                                      </m:sSubPr>
                                      <m:e>
                                        <m:r>
                                          <a:rPr lang="es-ES" i="1">
                                            <a:latin typeface="Cambria Math" panose="02040503050406030204" pitchFamily="18" charset="0"/>
                                            <a:ea typeface="Cambria Math" panose="02040503050406030204" pitchFamily="18" charset="0"/>
                                            <a:sym typeface="Symbol" panose="05050102010706020507" pitchFamily="18" charset="2"/>
                                          </a:rPr>
                                          <m:t>𝜇</m:t>
                                        </m:r>
                                      </m:e>
                                      <m:sub>
                                        <m:r>
                                          <a:rPr lang="es-ES" i="1">
                                            <a:latin typeface="Cambria Math" panose="02040503050406030204" pitchFamily="18" charset="0"/>
                                            <a:sym typeface="Symbol" panose="05050102010706020507" pitchFamily="18" charset="2"/>
                                          </a:rPr>
                                          <m:t>𝑠</m:t>
                                        </m:r>
                                      </m:sub>
                                    </m:sSub>
                                    <m:sSubSup>
                                      <m:sSubSupPr>
                                        <m:ctrlPr>
                                          <a:rPr lang="es-ES" i="1">
                                            <a:latin typeface="Cambria Math" panose="02040503050406030204" pitchFamily="18" charset="0"/>
                                            <a:sym typeface="Symbol" panose="05050102010706020507" pitchFamily="18" charset="2"/>
                                          </a:rPr>
                                        </m:ctrlPr>
                                      </m:sSubSupPr>
                                      <m:e>
                                        <m:r>
                                          <a:rPr lang="es-ES" i="1">
                                            <a:latin typeface="Cambria Math" panose="02040503050406030204" pitchFamily="18" charset="0"/>
                                            <a:sym typeface="Symbol" panose="05050102010706020507" pitchFamily="18" charset="2"/>
                                          </a:rPr>
                                          <m:t>𝑣</m:t>
                                        </m:r>
                                      </m:e>
                                      <m:sub>
                                        <m:r>
                                          <a:rPr lang="es-ES" i="1">
                                            <a:latin typeface="Cambria Math" panose="02040503050406030204" pitchFamily="18" charset="0"/>
                                            <a:sym typeface="Symbol" panose="05050102010706020507" pitchFamily="18" charset="2"/>
                                          </a:rPr>
                                          <m:t>𝑠</m:t>
                                        </m:r>
                                      </m:sub>
                                      <m:sup>
                                        <m:r>
                                          <a:rPr lang="es-ES" i="1">
                                            <a:latin typeface="Cambria Math" panose="02040503050406030204" pitchFamily="18" charset="0"/>
                                            <a:sym typeface="Symbol" panose="05050102010706020507" pitchFamily="18" charset="2"/>
                                          </a:rPr>
                                          <m:t>2</m:t>
                                        </m:r>
                                      </m:sup>
                                    </m:sSubSup>
                                  </m:num>
                                  <m:den>
                                    <m:r>
                                      <a:rPr lang="es-ES" i="1">
                                        <a:latin typeface="Cambria Math" panose="02040503050406030204" pitchFamily="18" charset="0"/>
                                        <a:sym typeface="Symbol" panose="05050102010706020507" pitchFamily="18" charset="2"/>
                                      </a:rPr>
                                      <m:t>2</m:t>
                                    </m:r>
                                    <m:sSub>
                                      <m:sSubPr>
                                        <m:ctrlPr>
                                          <a:rPr lang="es-ES" i="1">
                                            <a:latin typeface="Cambria Math" panose="02040503050406030204" pitchFamily="18" charset="0"/>
                                            <a:ea typeface="Cambria Math" panose="02040503050406030204" pitchFamily="18" charset="0"/>
                                            <a:sym typeface="Symbol" panose="05050102010706020507" pitchFamily="18" charset="2"/>
                                          </a:rPr>
                                        </m:ctrlPr>
                                      </m:sSubPr>
                                      <m:e>
                                        <m:r>
                                          <a:rPr lang="es-ES" i="1">
                                            <a:latin typeface="Cambria Math" panose="02040503050406030204" pitchFamily="18" charset="0"/>
                                            <a:ea typeface="Cambria Math" panose="02040503050406030204" pitchFamily="18" charset="0"/>
                                            <a:sym typeface="Symbol" panose="05050102010706020507" pitchFamily="18" charset="2"/>
                                          </a:rPr>
                                          <m:t>𝑘</m:t>
                                        </m:r>
                                      </m:e>
                                      <m:sub>
                                        <m:r>
                                          <m:rPr>
                                            <m:sty m:val="p"/>
                                          </m:rPr>
                                          <a:rPr lang="es-ES">
                                            <a:latin typeface="Cambria Math" panose="02040503050406030204" pitchFamily="18" charset="0"/>
                                            <a:ea typeface="Cambria Math" panose="02040503050406030204" pitchFamily="18" charset="0"/>
                                            <a:sym typeface="Symbol" panose="05050102010706020507" pitchFamily="18" charset="2"/>
                                          </a:rPr>
                                          <m:t>B</m:t>
                                        </m:r>
                                      </m:sub>
                                    </m:sSub>
                                    <m:r>
                                      <a:rPr lang="es-ES" i="1">
                                        <a:latin typeface="Cambria Math" panose="02040503050406030204" pitchFamily="18" charset="0"/>
                                        <a:sym typeface="Symbol" panose="05050102010706020507" pitchFamily="18" charset="2"/>
                                      </a:rPr>
                                      <m:t>𝑇</m:t>
                                    </m:r>
                                  </m:den>
                                </m:f>
                                <m:r>
                                  <a:rPr lang="es-ES" i="1">
                                    <a:latin typeface="Cambria Math" panose="02040503050406030204" pitchFamily="18" charset="0"/>
                                    <a:sym typeface="Symbol" panose="05050102010706020507" pitchFamily="18" charset="2"/>
                                  </a:rPr>
                                  <m:t>)</m:t>
                                </m:r>
                              </m:sup>
                            </m:sSup>
                            <m:r>
                              <a:rPr lang="es-ES" i="1">
                                <a:latin typeface="Cambria Math" panose="02040503050406030204" pitchFamily="18" charset="0"/>
                                <a:sym typeface="Symbol" panose="05050102010706020507" pitchFamily="18" charset="2"/>
                              </a:rPr>
                              <m:t>𝑑</m:t>
                            </m:r>
                            <m:sSub>
                              <m:sSubPr>
                                <m:ctrlPr>
                                  <a:rPr lang="es-ES" i="1">
                                    <a:latin typeface="Cambria Math" panose="02040503050406030204" pitchFamily="18" charset="0"/>
                                    <a:sym typeface="Symbol" panose="05050102010706020507" pitchFamily="18" charset="2"/>
                                  </a:rPr>
                                </m:ctrlPr>
                              </m:sSubPr>
                              <m:e>
                                <m:r>
                                  <a:rPr lang="es-ES" i="1">
                                    <a:latin typeface="Cambria Math" panose="02040503050406030204" pitchFamily="18" charset="0"/>
                                    <a:sym typeface="Symbol" panose="05050102010706020507" pitchFamily="18" charset="2"/>
                                  </a:rPr>
                                  <m:t>𝑣</m:t>
                                </m:r>
                              </m:e>
                              <m:sub>
                                <m:r>
                                  <a:rPr lang="es-ES" i="1">
                                    <a:latin typeface="Cambria Math" panose="02040503050406030204" pitchFamily="18" charset="0"/>
                                    <a:sym typeface="Symbol" panose="05050102010706020507" pitchFamily="18" charset="2"/>
                                  </a:rPr>
                                  <m:t>𝑠</m:t>
                                </m:r>
                              </m:sub>
                            </m:sSub>
                          </m:e>
                        </m:nary>
                      </m:den>
                    </m:f>
                    <m:r>
                      <a:rPr lang="es-ES" b="0" i="1" smtClean="0">
                        <a:latin typeface="Cambria Math" panose="02040503050406030204" pitchFamily="18" charset="0"/>
                        <a:sym typeface="Symbol" panose="05050102010706020507" pitchFamily="18" charset="2"/>
                      </a:rPr>
                      <m:t>=</m:t>
                    </m:r>
                    <m:sSup>
                      <m:sSupPr>
                        <m:ctrlPr>
                          <a:rPr lang="es-ES" b="0" i="1" smtClean="0">
                            <a:latin typeface="Cambria Math" panose="02040503050406030204" pitchFamily="18" charset="0"/>
                            <a:sym typeface="Symbol" panose="05050102010706020507" pitchFamily="18" charset="2"/>
                          </a:rPr>
                        </m:ctrlPr>
                      </m:sSupPr>
                      <m:e>
                        <m:d>
                          <m:dPr>
                            <m:ctrlPr>
                              <a:rPr lang="es-ES" b="0" i="1" smtClean="0">
                                <a:latin typeface="Cambria Math" panose="02040503050406030204" pitchFamily="18" charset="0"/>
                                <a:sym typeface="Symbol" panose="05050102010706020507" pitchFamily="18" charset="2"/>
                              </a:rPr>
                            </m:ctrlPr>
                          </m:dPr>
                          <m:e>
                            <m:f>
                              <m:fPr>
                                <m:ctrlPr>
                                  <a:rPr lang="es-ES" b="0" i="1" smtClean="0">
                                    <a:latin typeface="Cambria Math" panose="02040503050406030204" pitchFamily="18" charset="0"/>
                                    <a:sym typeface="Symbol" panose="05050102010706020507" pitchFamily="18" charset="2"/>
                                  </a:rPr>
                                </m:ctrlPr>
                              </m:fPr>
                              <m:num>
                                <m:r>
                                  <a:rPr lang="es-ES" b="0" i="1" smtClean="0">
                                    <a:latin typeface="Cambria Math" panose="02040503050406030204" pitchFamily="18" charset="0"/>
                                    <a:sym typeface="Symbol" panose="05050102010706020507" pitchFamily="18" charset="2"/>
                                  </a:rPr>
                                  <m:t>2</m:t>
                                </m:r>
                                <m:sSub>
                                  <m:sSubPr>
                                    <m:ctrlPr>
                                      <a:rPr lang="es-ES" i="1">
                                        <a:latin typeface="Cambria Math" panose="02040503050406030204" pitchFamily="18" charset="0"/>
                                        <a:ea typeface="Cambria Math" panose="02040503050406030204" pitchFamily="18" charset="0"/>
                                        <a:sym typeface="Symbol" panose="05050102010706020507" pitchFamily="18" charset="2"/>
                                      </a:rPr>
                                    </m:ctrlPr>
                                  </m:sSubPr>
                                  <m:e>
                                    <m:r>
                                      <a:rPr lang="es-ES" i="1">
                                        <a:latin typeface="Cambria Math" panose="02040503050406030204" pitchFamily="18" charset="0"/>
                                        <a:ea typeface="Cambria Math" panose="02040503050406030204" pitchFamily="18" charset="0"/>
                                        <a:sym typeface="Symbol" panose="05050102010706020507" pitchFamily="18" charset="2"/>
                                      </a:rPr>
                                      <m:t>𝑘</m:t>
                                    </m:r>
                                  </m:e>
                                  <m:sub>
                                    <m:r>
                                      <m:rPr>
                                        <m:sty m:val="p"/>
                                      </m:rPr>
                                      <a:rPr lang="es-ES">
                                        <a:latin typeface="Cambria Math" panose="02040503050406030204" pitchFamily="18" charset="0"/>
                                        <a:ea typeface="Cambria Math" panose="02040503050406030204" pitchFamily="18" charset="0"/>
                                        <a:sym typeface="Symbol" panose="05050102010706020507" pitchFamily="18" charset="2"/>
                                      </a:rPr>
                                      <m:t>B</m:t>
                                    </m:r>
                                  </m:sub>
                                </m:sSub>
                                <m:r>
                                  <a:rPr lang="es-ES" b="0" i="1" smtClean="0">
                                    <a:latin typeface="Cambria Math" panose="02040503050406030204" pitchFamily="18" charset="0"/>
                                    <a:sym typeface="Symbol" panose="05050102010706020507" pitchFamily="18" charset="2"/>
                                  </a:rPr>
                                  <m:t>𝑇</m:t>
                                </m:r>
                              </m:num>
                              <m:den>
                                <m:r>
                                  <a:rPr lang="es-ES" b="0" i="1" smtClean="0">
                                    <a:latin typeface="Cambria Math" panose="02040503050406030204" pitchFamily="18" charset="0"/>
                                    <a:ea typeface="Cambria Math" panose="02040503050406030204" pitchFamily="18" charset="0"/>
                                    <a:sym typeface="Symbol" panose="05050102010706020507" pitchFamily="18" charset="2"/>
                                  </a:rPr>
                                  <m:t>𝜋</m:t>
                                </m:r>
                                <m:sSub>
                                  <m:sSubPr>
                                    <m:ctrlPr>
                                      <a:rPr lang="es-ES" b="0" i="1" smtClean="0">
                                        <a:latin typeface="Cambria Math" panose="02040503050406030204" pitchFamily="18" charset="0"/>
                                        <a:ea typeface="Cambria Math" panose="02040503050406030204" pitchFamily="18" charset="0"/>
                                        <a:sym typeface="Symbol" panose="05050102010706020507" pitchFamily="18" charset="2"/>
                                      </a:rPr>
                                    </m:ctrlPr>
                                  </m:sSubPr>
                                  <m:e>
                                    <m:r>
                                      <a:rPr lang="es-ES" b="0" i="1" smtClean="0">
                                        <a:latin typeface="Cambria Math" panose="02040503050406030204" pitchFamily="18" charset="0"/>
                                        <a:ea typeface="Cambria Math" panose="02040503050406030204" pitchFamily="18" charset="0"/>
                                        <a:sym typeface="Symbol" panose="05050102010706020507" pitchFamily="18" charset="2"/>
                                      </a:rPr>
                                      <m:t>𝜇</m:t>
                                    </m:r>
                                  </m:e>
                                  <m:sub>
                                    <m:r>
                                      <a:rPr lang="es-ES" b="0" i="1" smtClean="0">
                                        <a:latin typeface="Cambria Math" panose="02040503050406030204" pitchFamily="18" charset="0"/>
                                        <a:ea typeface="Cambria Math" panose="02040503050406030204" pitchFamily="18" charset="0"/>
                                        <a:sym typeface="Symbol" panose="05050102010706020507" pitchFamily="18" charset="2"/>
                                      </a:rPr>
                                      <m:t>𝑠</m:t>
                                    </m:r>
                                  </m:sub>
                                </m:sSub>
                              </m:den>
                            </m:f>
                          </m:e>
                        </m:d>
                      </m:e>
                      <m:sup>
                        <m:r>
                          <a:rPr lang="es-ES" b="0" i="1" smtClean="0">
                            <a:latin typeface="Cambria Math" panose="02040503050406030204" pitchFamily="18" charset="0"/>
                            <a:sym typeface="Symbol" panose="05050102010706020507" pitchFamily="18" charset="2"/>
                          </a:rPr>
                          <m:t>1/2</m:t>
                        </m:r>
                      </m:sup>
                    </m:sSup>
                  </m:oMath>
                </a14:m>
                <a:r>
                  <a:rPr lang="en-GB" dirty="0">
                    <a:sym typeface="Symbol" panose="05050102010706020507" pitchFamily="18" charset="2"/>
                  </a:rPr>
                  <a:t>				(13)</a:t>
                </a:r>
              </a:p>
            </p:txBody>
          </p:sp>
        </mc:Choice>
        <mc:Fallback xmlns="">
          <p:sp>
            <p:nvSpPr>
              <p:cNvPr id="4" name="CuadroTexto 3">
                <a:extLst>
                  <a:ext uri="{FF2B5EF4-FFF2-40B4-BE49-F238E27FC236}">
                    <a16:creationId xmlns:a16="http://schemas.microsoft.com/office/drawing/2014/main" id="{D09854F6-CAF9-4187-8134-B194B97DEBA7}"/>
                  </a:ext>
                </a:extLst>
              </p:cNvPr>
              <p:cNvSpPr txBox="1">
                <a:spLocks noRot="1" noChangeAspect="1" noMove="1" noResize="1" noEditPoints="1" noAdjustHandles="1" noChangeArrowheads="1" noChangeShapeType="1" noTextEdit="1"/>
              </p:cNvSpPr>
              <p:nvPr/>
            </p:nvSpPr>
            <p:spPr>
              <a:xfrm>
                <a:off x="430402" y="587938"/>
                <a:ext cx="8578131" cy="1621149"/>
              </a:xfrm>
              <a:prstGeom prst="rect">
                <a:avLst/>
              </a:prstGeom>
              <a:blipFill>
                <a:blip r:embed="rId3"/>
                <a:stretch>
                  <a:fillRect l="-592" t="-775" b="-32558"/>
                </a:stretch>
              </a:blipFill>
              <a:ln>
                <a:noFill/>
              </a:ln>
            </p:spPr>
            <p:txBody>
              <a:bodyPr/>
              <a:lstStyle/>
              <a:p>
                <a:r>
                  <a:rPr lang="en-GB">
                    <a:noFill/>
                  </a:rPr>
                  <a:t> </a:t>
                </a:r>
              </a:p>
            </p:txBody>
          </p:sp>
        </mc:Fallback>
      </mc:AlternateContent>
      <p:sp>
        <p:nvSpPr>
          <p:cNvPr id="3" name="Marcador de número de diapositiva 2">
            <a:extLst>
              <a:ext uri="{FF2B5EF4-FFF2-40B4-BE49-F238E27FC236}">
                <a16:creationId xmlns:a16="http://schemas.microsoft.com/office/drawing/2014/main" id="{27FEC2AC-560A-46C8-A96F-D7E30F4595EB}"/>
              </a:ext>
            </a:extLst>
          </p:cNvPr>
          <p:cNvSpPr>
            <a:spLocks noGrp="1"/>
          </p:cNvSpPr>
          <p:nvPr>
            <p:ph type="sldNum" sz="quarter" idx="12"/>
          </p:nvPr>
        </p:nvSpPr>
        <p:spPr/>
        <p:txBody>
          <a:bodyPr/>
          <a:lstStyle/>
          <a:p>
            <a:fld id="{DFA4F046-044E-46E9-9F2A-D598350E22B2}" type="slidenum">
              <a:rPr lang="es-ES" smtClean="0"/>
              <a:t>6</a:t>
            </a:fld>
            <a:endParaRPr lang="es-ES"/>
          </a:p>
        </p:txBody>
      </p:sp>
      <mc:AlternateContent xmlns:mc="http://schemas.openxmlformats.org/markup-compatibility/2006" xmlns:a14="http://schemas.microsoft.com/office/drawing/2010/main">
        <mc:Choice Requires="a14">
          <p:sp>
            <p:nvSpPr>
              <p:cNvPr id="5" name="CuadroTexto 4">
                <a:extLst>
                  <a:ext uri="{FF2B5EF4-FFF2-40B4-BE49-F238E27FC236}">
                    <a16:creationId xmlns:a16="http://schemas.microsoft.com/office/drawing/2014/main" id="{4678AA89-5849-9D44-8E98-F948CF553EA2}"/>
                  </a:ext>
                </a:extLst>
              </p:cNvPr>
              <p:cNvSpPr txBox="1"/>
              <p:nvPr/>
            </p:nvSpPr>
            <p:spPr>
              <a:xfrm>
                <a:off x="430402" y="2368447"/>
                <a:ext cx="7946406" cy="1188595"/>
              </a:xfrm>
              <a:prstGeom prst="rect">
                <a:avLst/>
              </a:prstGeom>
              <a:noFill/>
            </p:spPr>
            <p:txBody>
              <a:bodyPr wrap="none" rtlCol="0">
                <a:spAutoFit/>
              </a:bodyPr>
              <a:lstStyle/>
              <a:p>
                <a:pPr>
                  <a:spcBef>
                    <a:spcPts val="1200"/>
                  </a:spcBef>
                  <a:spcAft>
                    <a:spcPts val="1200"/>
                  </a:spcAft>
                </a:pPr>
                <a:r>
                  <a:rPr lang="en-GB" dirty="0">
                    <a:sym typeface="Symbol" panose="05050102010706020507" pitchFamily="18" charset="2"/>
                  </a:rPr>
                  <a:t>Substituting expression (11) and (13) into (12), we get</a:t>
                </a:r>
              </a:p>
              <a:p>
                <a:pPr>
                  <a:spcBef>
                    <a:spcPts val="1200"/>
                  </a:spcBef>
                  <a:spcAft>
                    <a:spcPts val="1200"/>
                  </a:spcAft>
                </a:pPr>
                <a:r>
                  <a:rPr lang="en-GB" dirty="0">
                    <a:sym typeface="Symbol" panose="05050102010706020507" pitchFamily="18" charset="2"/>
                  </a:rPr>
                  <a:t>	 </a:t>
                </a:r>
                <a14:m>
                  <m:oMath xmlns:m="http://schemas.openxmlformats.org/officeDocument/2006/math">
                    <m:r>
                      <a:rPr lang="es-ES" i="1">
                        <a:latin typeface="Cambria Math" panose="02040503050406030204" pitchFamily="18" charset="0"/>
                        <a:sym typeface="Symbol" panose="05050102010706020507" pitchFamily="18" charset="2"/>
                      </a:rPr>
                      <m:t>𝑟</m:t>
                    </m:r>
                    <m:r>
                      <a:rPr lang="es-ES">
                        <a:latin typeface="Cambria Math" panose="02040503050406030204" pitchFamily="18" charset="0"/>
                        <a:ea typeface="Cambria Math" panose="02040503050406030204" pitchFamily="18" charset="0"/>
                        <a:sym typeface="Symbol" panose="05050102010706020507" pitchFamily="18" charset="2"/>
                      </a:rPr>
                      <m:t>=</m:t>
                    </m:r>
                    <m:f>
                      <m:fPr>
                        <m:ctrlPr>
                          <a:rPr lang="es-ES" i="1">
                            <a:latin typeface="Cambria Math" panose="02040503050406030204" pitchFamily="18" charset="0"/>
                            <a:ea typeface="Cambria Math" panose="02040503050406030204" pitchFamily="18" charset="0"/>
                            <a:sym typeface="Symbol" panose="05050102010706020507" pitchFamily="18" charset="2"/>
                          </a:rPr>
                        </m:ctrlPr>
                      </m:fPr>
                      <m:num>
                        <m:sSub>
                          <m:sSubPr>
                            <m:ctrlPr>
                              <a:rPr lang="es-ES" i="1">
                                <a:latin typeface="Cambria Math" panose="02040503050406030204" pitchFamily="18" charset="0"/>
                                <a:ea typeface="Cambria Math" panose="02040503050406030204" pitchFamily="18" charset="0"/>
                                <a:sym typeface="Symbol" panose="05050102010706020507" pitchFamily="18" charset="2"/>
                              </a:rPr>
                            </m:ctrlPr>
                          </m:sSubPr>
                          <m:e>
                            <m:r>
                              <a:rPr lang="es-ES" i="1">
                                <a:latin typeface="Cambria Math" panose="02040503050406030204" pitchFamily="18" charset="0"/>
                                <a:ea typeface="Cambria Math" panose="02040503050406030204" pitchFamily="18" charset="0"/>
                                <a:sym typeface="Symbol" panose="05050102010706020507" pitchFamily="18" charset="2"/>
                              </a:rPr>
                              <m:t>𝑘</m:t>
                            </m:r>
                          </m:e>
                          <m:sub>
                            <m:r>
                              <m:rPr>
                                <m:sty m:val="p"/>
                              </m:rPr>
                              <a:rPr lang="es-ES">
                                <a:latin typeface="Cambria Math" panose="02040503050406030204" pitchFamily="18" charset="0"/>
                                <a:ea typeface="Cambria Math" panose="02040503050406030204" pitchFamily="18" charset="0"/>
                                <a:sym typeface="Symbol" panose="05050102010706020507" pitchFamily="18" charset="2"/>
                              </a:rPr>
                              <m:t>B</m:t>
                            </m:r>
                          </m:sub>
                        </m:sSub>
                        <m:r>
                          <a:rPr lang="es-ES" i="1">
                            <a:latin typeface="Cambria Math" panose="02040503050406030204" pitchFamily="18" charset="0"/>
                            <a:ea typeface="Cambria Math" panose="02040503050406030204" pitchFamily="18" charset="0"/>
                            <a:sym typeface="Symbol" panose="05050102010706020507" pitchFamily="18" charset="2"/>
                          </a:rPr>
                          <m:t>𝑇</m:t>
                        </m:r>
                      </m:num>
                      <m:den>
                        <m:r>
                          <a:rPr lang="es-ES" i="1">
                            <a:latin typeface="Cambria Math" panose="02040503050406030204" pitchFamily="18" charset="0"/>
                            <a:ea typeface="Cambria Math" panose="02040503050406030204" pitchFamily="18" charset="0"/>
                            <a:sym typeface="Symbol" panose="05050102010706020507" pitchFamily="18" charset="2"/>
                          </a:rPr>
                          <m:t>h</m:t>
                        </m:r>
                      </m:den>
                    </m:f>
                    <m:f>
                      <m:fPr>
                        <m:ctrlPr>
                          <a:rPr lang="es-ES" i="1">
                            <a:latin typeface="Cambria Math" panose="02040503050406030204" pitchFamily="18" charset="0"/>
                            <a:sym typeface="Symbol" panose="05050102010706020507" pitchFamily="18" charset="2"/>
                          </a:rPr>
                        </m:ctrlPr>
                      </m:fPr>
                      <m:num>
                        <m:sSubSup>
                          <m:sSubSupPr>
                            <m:ctrlPr>
                              <a:rPr lang="es-ES" i="1">
                                <a:latin typeface="Cambria Math" panose="02040503050406030204" pitchFamily="18" charset="0"/>
                                <a:sym typeface="Symbol" panose="05050102010706020507" pitchFamily="18" charset="2"/>
                              </a:rPr>
                            </m:ctrlPr>
                          </m:sSubSupPr>
                          <m:e>
                            <m:r>
                              <a:rPr lang="es-ES" i="1">
                                <a:latin typeface="Cambria Math" panose="02040503050406030204" pitchFamily="18" charset="0"/>
                                <a:sym typeface="Symbol" panose="05050102010706020507" pitchFamily="18" charset="2"/>
                              </a:rPr>
                              <m:t>𝑞</m:t>
                            </m:r>
                          </m:e>
                          <m:sub>
                            <m:r>
                              <a:rPr lang="en-GB" i="1">
                                <a:latin typeface="Cambria Math" panose="02040503050406030204" pitchFamily="18" charset="0"/>
                                <a:ea typeface="Cambria Math" panose="02040503050406030204" pitchFamily="18" charset="0"/>
                                <a:sym typeface="Symbol" panose="05050102010706020507" pitchFamily="18" charset="2"/>
                              </a:rPr>
                              <m:t>‡</m:t>
                            </m:r>
                          </m:sub>
                          <m:sup>
                            <m:r>
                              <a:rPr lang="es-ES" i="1">
                                <a:latin typeface="Cambria Math" panose="02040503050406030204" pitchFamily="18" charset="0"/>
                                <a:sym typeface="Symbol" panose="05050102010706020507" pitchFamily="18" charset="2"/>
                              </a:rPr>
                              <m:t>′</m:t>
                            </m:r>
                          </m:sup>
                        </m:sSubSup>
                        <m:r>
                          <a:rPr lang="es-ES" i="1">
                            <a:latin typeface="Cambria Math" panose="02040503050406030204" pitchFamily="18" charset="0"/>
                            <a:sym typeface="Symbol" panose="05050102010706020507" pitchFamily="18" charset="2"/>
                          </a:rPr>
                          <m:t>/</m:t>
                        </m:r>
                        <m:sSub>
                          <m:sSubPr>
                            <m:ctrlPr>
                              <a:rPr lang="es-ES" i="1">
                                <a:latin typeface="Cambria Math" panose="02040503050406030204" pitchFamily="18" charset="0"/>
                                <a:sym typeface="Symbol" panose="05050102010706020507" pitchFamily="18" charset="2"/>
                              </a:rPr>
                            </m:ctrlPr>
                          </m:sSubPr>
                          <m:e>
                            <m:r>
                              <a:rPr lang="es-ES" i="1">
                                <a:latin typeface="Cambria Math" panose="02040503050406030204" pitchFamily="18" charset="0"/>
                                <a:sym typeface="Symbol" panose="05050102010706020507" pitchFamily="18" charset="2"/>
                              </a:rPr>
                              <m:t>𝑁</m:t>
                            </m:r>
                          </m:e>
                          <m:sub>
                            <m:r>
                              <a:rPr lang="es-ES" i="1">
                                <a:latin typeface="Cambria Math" panose="02040503050406030204" pitchFamily="18" charset="0"/>
                                <a:sym typeface="Symbol" panose="05050102010706020507" pitchFamily="18" charset="2"/>
                              </a:rPr>
                              <m:t>𝐴</m:t>
                            </m:r>
                          </m:sub>
                        </m:sSub>
                        <m:r>
                          <a:rPr lang="es-ES" i="1">
                            <a:latin typeface="Cambria Math" panose="02040503050406030204" pitchFamily="18" charset="0"/>
                            <a:sym typeface="Symbol" panose="05050102010706020507" pitchFamily="18" charset="2"/>
                          </a:rPr>
                          <m:t>𝑉</m:t>
                        </m:r>
                      </m:num>
                      <m:den>
                        <m:sSub>
                          <m:sSubPr>
                            <m:ctrlPr>
                              <a:rPr lang="en-GB" i="1">
                                <a:latin typeface="Cambria Math" panose="02040503050406030204" pitchFamily="18" charset="0"/>
                                <a:sym typeface="Symbol" panose="05050102010706020507" pitchFamily="18" charset="2"/>
                              </a:rPr>
                            </m:ctrlPr>
                          </m:sSubPr>
                          <m:e>
                            <m:r>
                              <a:rPr lang="es-ES" i="1">
                                <a:latin typeface="Cambria Math" panose="02040503050406030204" pitchFamily="18" charset="0"/>
                                <a:sym typeface="Symbol" panose="05050102010706020507" pitchFamily="18" charset="2"/>
                              </a:rPr>
                              <m:t>(</m:t>
                            </m:r>
                            <m:r>
                              <a:rPr lang="es-ES" i="1">
                                <a:latin typeface="Cambria Math" panose="02040503050406030204" pitchFamily="18" charset="0"/>
                                <a:sym typeface="Symbol" panose="05050102010706020507" pitchFamily="18" charset="2"/>
                              </a:rPr>
                              <m:t>𝑞</m:t>
                            </m:r>
                          </m:e>
                          <m:sub>
                            <m:r>
                              <m:rPr>
                                <m:sty m:val="p"/>
                              </m:rPr>
                              <a:rPr lang="es-ES">
                                <a:latin typeface="Cambria Math" panose="02040503050406030204" pitchFamily="18" charset="0"/>
                                <a:sym typeface="Symbol" panose="05050102010706020507" pitchFamily="18" charset="2"/>
                              </a:rPr>
                              <m:t>B</m:t>
                            </m:r>
                          </m:sub>
                        </m:sSub>
                        <m:r>
                          <a:rPr lang="es-ES" i="1">
                            <a:latin typeface="Cambria Math" panose="02040503050406030204" pitchFamily="18" charset="0"/>
                            <a:sym typeface="Symbol" panose="05050102010706020507" pitchFamily="18" charset="2"/>
                          </a:rPr>
                          <m:t>/</m:t>
                        </m:r>
                        <m:sSub>
                          <m:sSubPr>
                            <m:ctrlPr>
                              <a:rPr lang="es-ES" i="1">
                                <a:latin typeface="Cambria Math" panose="02040503050406030204" pitchFamily="18" charset="0"/>
                                <a:sym typeface="Symbol" panose="05050102010706020507" pitchFamily="18" charset="2"/>
                              </a:rPr>
                            </m:ctrlPr>
                          </m:sSubPr>
                          <m:e>
                            <m:r>
                              <a:rPr lang="es-ES" i="1">
                                <a:latin typeface="Cambria Math" panose="02040503050406030204" pitchFamily="18" charset="0"/>
                                <a:sym typeface="Symbol" panose="05050102010706020507" pitchFamily="18" charset="2"/>
                              </a:rPr>
                              <m:t>𝑁</m:t>
                            </m:r>
                          </m:e>
                          <m:sub>
                            <m:r>
                              <a:rPr lang="es-ES" i="1">
                                <a:latin typeface="Cambria Math" panose="02040503050406030204" pitchFamily="18" charset="0"/>
                                <a:sym typeface="Symbol" panose="05050102010706020507" pitchFamily="18" charset="2"/>
                              </a:rPr>
                              <m:t>𝐴</m:t>
                            </m:r>
                          </m:sub>
                        </m:sSub>
                        <m:r>
                          <a:rPr lang="es-ES" i="1">
                            <a:latin typeface="Cambria Math" panose="02040503050406030204" pitchFamily="18" charset="0"/>
                            <a:sym typeface="Symbol" panose="05050102010706020507" pitchFamily="18" charset="2"/>
                          </a:rPr>
                          <m:t>𝑉</m:t>
                        </m:r>
                        <m:r>
                          <a:rPr lang="es-ES" i="1">
                            <a:latin typeface="Cambria Math" panose="02040503050406030204" pitchFamily="18" charset="0"/>
                            <a:sym typeface="Symbol" panose="05050102010706020507" pitchFamily="18" charset="2"/>
                          </a:rPr>
                          <m:t>)</m:t>
                        </m:r>
                        <m:sSub>
                          <m:sSubPr>
                            <m:ctrlPr>
                              <a:rPr lang="en-GB" i="1">
                                <a:latin typeface="Cambria Math" panose="02040503050406030204" pitchFamily="18" charset="0"/>
                                <a:sym typeface="Symbol" panose="05050102010706020507" pitchFamily="18" charset="2"/>
                              </a:rPr>
                            </m:ctrlPr>
                          </m:sSubPr>
                          <m:e>
                            <m:r>
                              <a:rPr lang="es-ES" i="1">
                                <a:latin typeface="Cambria Math" panose="02040503050406030204" pitchFamily="18" charset="0"/>
                                <a:sym typeface="Symbol" panose="05050102010706020507" pitchFamily="18" charset="2"/>
                              </a:rPr>
                              <m:t>(</m:t>
                            </m:r>
                            <m:r>
                              <a:rPr lang="es-ES" i="1">
                                <a:latin typeface="Cambria Math" panose="02040503050406030204" pitchFamily="18" charset="0"/>
                                <a:sym typeface="Symbol" panose="05050102010706020507" pitchFamily="18" charset="2"/>
                              </a:rPr>
                              <m:t>𝑞</m:t>
                            </m:r>
                          </m:e>
                          <m:sub>
                            <m:r>
                              <m:rPr>
                                <m:sty m:val="p"/>
                              </m:rPr>
                              <a:rPr lang="es-ES">
                                <a:latin typeface="Cambria Math" panose="02040503050406030204" pitchFamily="18" charset="0"/>
                                <a:sym typeface="Symbol" panose="05050102010706020507" pitchFamily="18" charset="2"/>
                              </a:rPr>
                              <m:t>C</m:t>
                            </m:r>
                          </m:sub>
                        </m:sSub>
                        <m:r>
                          <a:rPr lang="es-ES" i="1">
                            <a:latin typeface="Cambria Math" panose="02040503050406030204" pitchFamily="18" charset="0"/>
                            <a:sym typeface="Symbol" panose="05050102010706020507" pitchFamily="18" charset="2"/>
                          </a:rPr>
                          <m:t>/</m:t>
                        </m:r>
                        <m:sSub>
                          <m:sSubPr>
                            <m:ctrlPr>
                              <a:rPr lang="es-ES" i="1">
                                <a:latin typeface="Cambria Math" panose="02040503050406030204" pitchFamily="18" charset="0"/>
                                <a:sym typeface="Symbol" panose="05050102010706020507" pitchFamily="18" charset="2"/>
                              </a:rPr>
                            </m:ctrlPr>
                          </m:sSubPr>
                          <m:e>
                            <m:r>
                              <a:rPr lang="es-ES" i="1">
                                <a:latin typeface="Cambria Math" panose="02040503050406030204" pitchFamily="18" charset="0"/>
                                <a:sym typeface="Symbol" panose="05050102010706020507" pitchFamily="18" charset="2"/>
                              </a:rPr>
                              <m:t>𝑁</m:t>
                            </m:r>
                          </m:e>
                          <m:sub>
                            <m:r>
                              <a:rPr lang="es-ES" i="1">
                                <a:latin typeface="Cambria Math" panose="02040503050406030204" pitchFamily="18" charset="0"/>
                                <a:sym typeface="Symbol" panose="05050102010706020507" pitchFamily="18" charset="2"/>
                              </a:rPr>
                              <m:t>𝐴</m:t>
                            </m:r>
                          </m:sub>
                        </m:sSub>
                        <m:r>
                          <a:rPr lang="es-ES" i="1">
                            <a:latin typeface="Cambria Math" panose="02040503050406030204" pitchFamily="18" charset="0"/>
                            <a:sym typeface="Symbol" panose="05050102010706020507" pitchFamily="18" charset="2"/>
                          </a:rPr>
                          <m:t>𝑉</m:t>
                        </m:r>
                        <m:r>
                          <a:rPr lang="es-ES" i="1">
                            <a:latin typeface="Cambria Math" panose="02040503050406030204" pitchFamily="18" charset="0"/>
                            <a:sym typeface="Symbol" panose="05050102010706020507" pitchFamily="18" charset="2"/>
                          </a:rPr>
                          <m:t>)</m:t>
                        </m:r>
                      </m:den>
                    </m:f>
                    <m:func>
                      <m:funcPr>
                        <m:ctrlPr>
                          <a:rPr lang="es-ES" i="1">
                            <a:latin typeface="Cambria Math" panose="02040503050406030204" pitchFamily="18" charset="0"/>
                            <a:sym typeface="Symbol" panose="05050102010706020507" pitchFamily="18" charset="2"/>
                          </a:rPr>
                        </m:ctrlPr>
                      </m:funcPr>
                      <m:fName>
                        <m:r>
                          <m:rPr>
                            <m:sty m:val="p"/>
                          </m:rPr>
                          <a:rPr lang="es-ES">
                            <a:latin typeface="Cambria Math" panose="02040503050406030204" pitchFamily="18" charset="0"/>
                            <a:sym typeface="Symbol" panose="05050102010706020507" pitchFamily="18" charset="2"/>
                          </a:rPr>
                          <m:t>exp</m:t>
                        </m:r>
                      </m:fName>
                      <m:e>
                        <m:d>
                          <m:dPr>
                            <m:ctrlPr>
                              <a:rPr lang="es-ES" i="1">
                                <a:latin typeface="Cambria Math" panose="02040503050406030204" pitchFamily="18" charset="0"/>
                                <a:sym typeface="Symbol" panose="05050102010706020507" pitchFamily="18" charset="2"/>
                              </a:rPr>
                            </m:ctrlPr>
                          </m:dPr>
                          <m:e>
                            <m:r>
                              <a:rPr lang="es-ES" i="1">
                                <a:latin typeface="Cambria Math" panose="02040503050406030204" pitchFamily="18" charset="0"/>
                                <a:sym typeface="Symbol" panose="05050102010706020507" pitchFamily="18" charset="2"/>
                              </a:rPr>
                              <m:t>−</m:t>
                            </m:r>
                            <m:f>
                              <m:fPr>
                                <m:ctrlPr>
                                  <a:rPr lang="es-ES" i="1">
                                    <a:latin typeface="Cambria Math" panose="02040503050406030204" pitchFamily="18" charset="0"/>
                                    <a:ea typeface="Cambria Math" panose="02040503050406030204" pitchFamily="18" charset="0"/>
                                    <a:sym typeface="Symbol" panose="05050102010706020507" pitchFamily="18" charset="2"/>
                                  </a:rPr>
                                </m:ctrlPr>
                              </m:fPr>
                              <m:num>
                                <m:r>
                                  <m:rPr>
                                    <m:sty m:val="p"/>
                                  </m:rPr>
                                  <a:rPr lang="el-GR" i="1">
                                    <a:latin typeface="Cambria Math" panose="02040503050406030204" pitchFamily="18" charset="0"/>
                                    <a:ea typeface="Cambria Math" panose="02040503050406030204" pitchFamily="18" charset="0"/>
                                    <a:sym typeface="Symbol" panose="05050102010706020507" pitchFamily="18" charset="2"/>
                                  </a:rPr>
                                  <m:t>Δ</m:t>
                                </m:r>
                                <m:sSubSup>
                                  <m:sSubSupPr>
                                    <m:ctrlPr>
                                      <a:rPr lang="el-GR" i="1">
                                        <a:latin typeface="Cambria Math" panose="02040503050406030204" pitchFamily="18" charset="0"/>
                                        <a:ea typeface="Cambria Math" panose="02040503050406030204" pitchFamily="18" charset="0"/>
                                        <a:sym typeface="Symbol" panose="05050102010706020507" pitchFamily="18" charset="2"/>
                                      </a:rPr>
                                    </m:ctrlPr>
                                  </m:sSubSupPr>
                                  <m:e>
                                    <m:r>
                                      <a:rPr lang="el-GR" i="1">
                                        <a:latin typeface="Cambria Math" panose="02040503050406030204" pitchFamily="18" charset="0"/>
                                        <a:ea typeface="Cambria Math" panose="02040503050406030204" pitchFamily="18" charset="0"/>
                                        <a:sym typeface="Symbol" panose="05050102010706020507" pitchFamily="18" charset="2"/>
                                      </a:rPr>
                                      <m:t>𝜀</m:t>
                                    </m:r>
                                  </m:e>
                                  <m:sub>
                                    <m:r>
                                      <a:rPr lang="es-ES" i="1">
                                        <a:latin typeface="Cambria Math" panose="02040503050406030204" pitchFamily="18" charset="0"/>
                                        <a:ea typeface="Cambria Math" panose="02040503050406030204" pitchFamily="18" charset="0"/>
                                        <a:sym typeface="Symbol" panose="05050102010706020507" pitchFamily="18" charset="2"/>
                                      </a:rPr>
                                      <m:t>0</m:t>
                                    </m:r>
                                  </m:sub>
                                  <m:sup>
                                    <m:r>
                                      <a:rPr lang="en-GB" i="1">
                                        <a:latin typeface="Cambria Math" panose="02040503050406030204" pitchFamily="18" charset="0"/>
                                        <a:ea typeface="Cambria Math" panose="02040503050406030204" pitchFamily="18" charset="0"/>
                                        <a:sym typeface="Symbol" panose="05050102010706020507" pitchFamily="18" charset="2"/>
                                      </a:rPr>
                                      <m:t>‡</m:t>
                                    </m:r>
                                  </m:sup>
                                </m:sSubSup>
                              </m:num>
                              <m:den>
                                <m:sSub>
                                  <m:sSubPr>
                                    <m:ctrlPr>
                                      <a:rPr lang="es-ES" i="1">
                                        <a:latin typeface="Cambria Math" panose="02040503050406030204" pitchFamily="18" charset="0"/>
                                        <a:ea typeface="Cambria Math" panose="02040503050406030204" pitchFamily="18" charset="0"/>
                                        <a:sym typeface="Symbol" panose="05050102010706020507" pitchFamily="18" charset="2"/>
                                      </a:rPr>
                                    </m:ctrlPr>
                                  </m:sSubPr>
                                  <m:e>
                                    <m:r>
                                      <a:rPr lang="es-ES" i="1">
                                        <a:latin typeface="Cambria Math" panose="02040503050406030204" pitchFamily="18" charset="0"/>
                                        <a:ea typeface="Cambria Math" panose="02040503050406030204" pitchFamily="18" charset="0"/>
                                        <a:sym typeface="Symbol" panose="05050102010706020507" pitchFamily="18" charset="2"/>
                                      </a:rPr>
                                      <m:t>𝑘</m:t>
                                    </m:r>
                                  </m:e>
                                  <m:sub>
                                    <m:r>
                                      <m:rPr>
                                        <m:sty m:val="p"/>
                                      </m:rPr>
                                      <a:rPr lang="es-ES">
                                        <a:latin typeface="Cambria Math" panose="02040503050406030204" pitchFamily="18" charset="0"/>
                                        <a:ea typeface="Cambria Math" panose="02040503050406030204" pitchFamily="18" charset="0"/>
                                        <a:sym typeface="Symbol" panose="05050102010706020507" pitchFamily="18" charset="2"/>
                                      </a:rPr>
                                      <m:t>B</m:t>
                                    </m:r>
                                  </m:sub>
                                </m:sSub>
                                <m:r>
                                  <a:rPr lang="es-ES" i="1">
                                    <a:latin typeface="Cambria Math" panose="02040503050406030204" pitchFamily="18" charset="0"/>
                                    <a:ea typeface="Cambria Math" panose="02040503050406030204" pitchFamily="18" charset="0"/>
                                    <a:sym typeface="Symbol" panose="05050102010706020507" pitchFamily="18" charset="2"/>
                                  </a:rPr>
                                  <m:t>𝑇</m:t>
                                </m:r>
                              </m:den>
                            </m:f>
                          </m:e>
                        </m:d>
                        <m:d>
                          <m:dPr>
                            <m:begChr m:val="["/>
                            <m:endChr m:val="]"/>
                            <m:ctrlPr>
                              <a:rPr lang="es-ES" i="1">
                                <a:latin typeface="Cambria Math" panose="02040503050406030204" pitchFamily="18" charset="0"/>
                                <a:ea typeface="Cambria Math" panose="02040503050406030204" pitchFamily="18" charset="0"/>
                                <a:sym typeface="Symbol" panose="05050102010706020507" pitchFamily="18" charset="2"/>
                              </a:rPr>
                            </m:ctrlPr>
                          </m:dPr>
                          <m:e>
                            <m:r>
                              <m:rPr>
                                <m:sty m:val="p"/>
                              </m:rPr>
                              <a:rPr lang="es-ES">
                                <a:latin typeface="Cambria Math" panose="02040503050406030204" pitchFamily="18" charset="0"/>
                                <a:ea typeface="Cambria Math" panose="02040503050406030204" pitchFamily="18" charset="0"/>
                                <a:sym typeface="Symbol" panose="05050102010706020507" pitchFamily="18" charset="2"/>
                              </a:rPr>
                              <m:t>B</m:t>
                            </m:r>
                          </m:e>
                        </m:d>
                        <m:d>
                          <m:dPr>
                            <m:begChr m:val="["/>
                            <m:endChr m:val="]"/>
                            <m:ctrlPr>
                              <a:rPr lang="es-ES" i="1">
                                <a:latin typeface="Cambria Math" panose="02040503050406030204" pitchFamily="18" charset="0"/>
                                <a:ea typeface="Cambria Math" panose="02040503050406030204" pitchFamily="18" charset="0"/>
                                <a:sym typeface="Symbol" panose="05050102010706020507" pitchFamily="18" charset="2"/>
                              </a:rPr>
                            </m:ctrlPr>
                          </m:dPr>
                          <m:e>
                            <m:r>
                              <m:rPr>
                                <m:sty m:val="p"/>
                              </m:rPr>
                              <a:rPr lang="es-ES">
                                <a:latin typeface="Cambria Math" panose="02040503050406030204" pitchFamily="18" charset="0"/>
                                <a:ea typeface="Cambria Math" panose="02040503050406030204" pitchFamily="18" charset="0"/>
                                <a:sym typeface="Symbol" panose="05050102010706020507" pitchFamily="18" charset="2"/>
                              </a:rPr>
                              <m:t>C</m:t>
                            </m:r>
                          </m:e>
                        </m:d>
                      </m:e>
                    </m:func>
                  </m:oMath>
                </a14:m>
                <a:r>
                  <a:rPr lang="en-GB" dirty="0">
                    <a:sym typeface="Symbol" panose="05050102010706020507" pitchFamily="18" charset="2"/>
                  </a:rPr>
                  <a:t>			(14)</a:t>
                </a:r>
              </a:p>
            </p:txBody>
          </p:sp>
        </mc:Choice>
        <mc:Fallback xmlns="">
          <p:sp>
            <p:nvSpPr>
              <p:cNvPr id="5" name="CuadroTexto 4">
                <a:extLst>
                  <a:ext uri="{FF2B5EF4-FFF2-40B4-BE49-F238E27FC236}">
                    <a16:creationId xmlns:a16="http://schemas.microsoft.com/office/drawing/2014/main" id="{4678AA89-5849-9D44-8E98-F948CF553EA2}"/>
                  </a:ext>
                </a:extLst>
              </p:cNvPr>
              <p:cNvSpPr txBox="1">
                <a:spLocks noRot="1" noChangeAspect="1" noMove="1" noResize="1" noEditPoints="1" noAdjustHandles="1" noChangeArrowheads="1" noChangeShapeType="1" noTextEdit="1"/>
              </p:cNvSpPr>
              <p:nvPr/>
            </p:nvSpPr>
            <p:spPr>
              <a:xfrm>
                <a:off x="430402" y="2368447"/>
                <a:ext cx="7946406" cy="1188595"/>
              </a:xfrm>
              <a:prstGeom prst="rect">
                <a:avLst/>
              </a:prstGeom>
              <a:blipFill>
                <a:blip r:embed="rId4"/>
                <a:stretch>
                  <a:fillRect l="-638" t="-1053" b="-1053"/>
                </a:stretch>
              </a:blipFill>
            </p:spPr>
            <p:txBody>
              <a:bodyPr/>
              <a:lstStyle/>
              <a:p>
                <a:r>
                  <a:rPr lang="en-GB">
                    <a:noFill/>
                  </a:rPr>
                  <a:t> </a:t>
                </a:r>
              </a:p>
            </p:txBody>
          </p:sp>
        </mc:Fallback>
      </mc:AlternateContent>
      <p:grpSp>
        <p:nvGrpSpPr>
          <p:cNvPr id="9" name="Grupo 8">
            <a:extLst>
              <a:ext uri="{FF2B5EF4-FFF2-40B4-BE49-F238E27FC236}">
                <a16:creationId xmlns:a16="http://schemas.microsoft.com/office/drawing/2014/main" id="{A3C4191E-C4BA-D048-B03C-2237E929AEBC}"/>
              </a:ext>
            </a:extLst>
          </p:cNvPr>
          <p:cNvGrpSpPr/>
          <p:nvPr/>
        </p:nvGrpSpPr>
        <p:grpSpPr>
          <a:xfrm>
            <a:off x="430402" y="3798396"/>
            <a:ext cx="7946406" cy="1384283"/>
            <a:chOff x="430402" y="3798396"/>
            <a:chExt cx="7946406" cy="1384283"/>
          </a:xfrm>
        </p:grpSpPr>
        <mc:AlternateContent xmlns:mc="http://schemas.openxmlformats.org/markup-compatibility/2006" xmlns:a14="http://schemas.microsoft.com/office/drawing/2010/main">
          <mc:Choice Requires="a14">
            <p:sp>
              <p:nvSpPr>
                <p:cNvPr id="2" name="Rectángulo 1">
                  <a:extLst>
                    <a:ext uri="{FF2B5EF4-FFF2-40B4-BE49-F238E27FC236}">
                      <a16:creationId xmlns:a16="http://schemas.microsoft.com/office/drawing/2014/main" id="{50A78A3C-DD2E-49FE-B9A4-0210ED80FEAE}"/>
                    </a:ext>
                  </a:extLst>
                </p:cNvPr>
                <p:cNvSpPr/>
                <p:nvPr/>
              </p:nvSpPr>
              <p:spPr>
                <a:xfrm>
                  <a:off x="1524647" y="4374444"/>
                  <a:ext cx="4341509" cy="808235"/>
                </a:xfrm>
                <a:prstGeom prst="rect">
                  <a:avLst/>
                </a:prstGeom>
                <a:ln w="25400">
                  <a:solidFill>
                    <a:schemeClr val="accent2"/>
                  </a:solidFill>
                </a:ln>
              </p:spPr>
              <p:txBody>
                <a:bodyPr wrap="none">
                  <a:spAutoFit/>
                </a:bodyPr>
                <a:lstStyle/>
                <a:p>
                  <a:pPr/>
                  <a14:m>
                    <m:oMathPara xmlns:m="http://schemas.openxmlformats.org/officeDocument/2006/math">
                      <m:oMathParaPr>
                        <m:jc m:val="centerGroup"/>
                      </m:oMathParaPr>
                      <m:oMath xmlns:m="http://schemas.openxmlformats.org/officeDocument/2006/math">
                        <m:r>
                          <a:rPr lang="es-ES" b="0" i="1" smtClean="0">
                            <a:latin typeface="Cambria Math" panose="02040503050406030204" pitchFamily="18" charset="0"/>
                            <a:sym typeface="Symbol" panose="05050102010706020507" pitchFamily="18" charset="2"/>
                          </a:rPr>
                          <m:t>𝑘</m:t>
                        </m:r>
                        <m:r>
                          <a:rPr lang="es-ES">
                            <a:latin typeface="Cambria Math" panose="02040503050406030204" pitchFamily="18" charset="0"/>
                            <a:ea typeface="Cambria Math" panose="02040503050406030204" pitchFamily="18" charset="0"/>
                            <a:sym typeface="Symbol" panose="05050102010706020507" pitchFamily="18" charset="2"/>
                          </a:rPr>
                          <m:t>=</m:t>
                        </m:r>
                        <m:f>
                          <m:fPr>
                            <m:ctrlPr>
                              <a:rPr lang="es-ES" i="1">
                                <a:latin typeface="Cambria Math" panose="02040503050406030204" pitchFamily="18" charset="0"/>
                                <a:ea typeface="Cambria Math" panose="02040503050406030204" pitchFamily="18" charset="0"/>
                                <a:sym typeface="Symbol" panose="05050102010706020507" pitchFamily="18" charset="2"/>
                              </a:rPr>
                            </m:ctrlPr>
                          </m:fPr>
                          <m:num>
                            <m:sSub>
                              <m:sSubPr>
                                <m:ctrlPr>
                                  <a:rPr lang="es-ES" i="1" smtClean="0">
                                    <a:latin typeface="Cambria Math" panose="02040503050406030204" pitchFamily="18" charset="0"/>
                                    <a:ea typeface="Cambria Math" panose="02040503050406030204" pitchFamily="18" charset="0"/>
                                    <a:sym typeface="Symbol" panose="05050102010706020507" pitchFamily="18" charset="2"/>
                                  </a:rPr>
                                </m:ctrlPr>
                              </m:sSubPr>
                              <m:e>
                                <m:r>
                                  <a:rPr lang="es-ES" b="0" i="1" smtClean="0">
                                    <a:latin typeface="Cambria Math" panose="02040503050406030204" pitchFamily="18" charset="0"/>
                                    <a:ea typeface="Cambria Math" panose="02040503050406030204" pitchFamily="18" charset="0"/>
                                    <a:sym typeface="Symbol" panose="05050102010706020507" pitchFamily="18" charset="2"/>
                                  </a:rPr>
                                  <m:t>𝑘</m:t>
                                </m:r>
                              </m:e>
                              <m:sub>
                                <m:r>
                                  <m:rPr>
                                    <m:sty m:val="p"/>
                                  </m:rPr>
                                  <a:rPr lang="es-ES" b="0" i="0" smtClean="0">
                                    <a:latin typeface="Cambria Math" panose="02040503050406030204" pitchFamily="18" charset="0"/>
                                    <a:ea typeface="Cambria Math" panose="02040503050406030204" pitchFamily="18" charset="0"/>
                                    <a:sym typeface="Symbol" panose="05050102010706020507" pitchFamily="18" charset="2"/>
                                  </a:rPr>
                                  <m:t>B</m:t>
                                </m:r>
                              </m:sub>
                            </m:sSub>
                            <m:r>
                              <a:rPr lang="es-ES" i="1">
                                <a:latin typeface="Cambria Math" panose="02040503050406030204" pitchFamily="18" charset="0"/>
                                <a:ea typeface="Cambria Math" panose="02040503050406030204" pitchFamily="18" charset="0"/>
                                <a:sym typeface="Symbol" panose="05050102010706020507" pitchFamily="18" charset="2"/>
                              </a:rPr>
                              <m:t>𝑇</m:t>
                            </m:r>
                          </m:num>
                          <m:den>
                            <m:r>
                              <a:rPr lang="es-ES" i="1">
                                <a:latin typeface="Cambria Math" panose="02040503050406030204" pitchFamily="18" charset="0"/>
                                <a:ea typeface="Cambria Math" panose="02040503050406030204" pitchFamily="18" charset="0"/>
                                <a:sym typeface="Symbol" panose="05050102010706020507" pitchFamily="18" charset="2"/>
                              </a:rPr>
                              <m:t>h</m:t>
                            </m:r>
                          </m:den>
                        </m:f>
                        <m:f>
                          <m:fPr>
                            <m:ctrlPr>
                              <a:rPr lang="es-ES" i="1">
                                <a:latin typeface="Cambria Math" panose="02040503050406030204" pitchFamily="18" charset="0"/>
                                <a:sym typeface="Symbol" panose="05050102010706020507" pitchFamily="18" charset="2"/>
                              </a:rPr>
                            </m:ctrlPr>
                          </m:fPr>
                          <m:num>
                            <m:sSubSup>
                              <m:sSubSupPr>
                                <m:ctrlPr>
                                  <a:rPr lang="es-ES" i="1">
                                    <a:latin typeface="Cambria Math" panose="02040503050406030204" pitchFamily="18" charset="0"/>
                                    <a:sym typeface="Symbol" panose="05050102010706020507" pitchFamily="18" charset="2"/>
                                  </a:rPr>
                                </m:ctrlPr>
                              </m:sSubSupPr>
                              <m:e>
                                <m:r>
                                  <a:rPr lang="es-ES" i="1">
                                    <a:latin typeface="Cambria Math" panose="02040503050406030204" pitchFamily="18" charset="0"/>
                                    <a:sym typeface="Symbol" panose="05050102010706020507" pitchFamily="18" charset="2"/>
                                  </a:rPr>
                                  <m:t>𝑞</m:t>
                                </m:r>
                              </m:e>
                              <m:sub>
                                <m:r>
                                  <a:rPr lang="en-GB" i="1">
                                    <a:latin typeface="Cambria Math" panose="02040503050406030204" pitchFamily="18" charset="0"/>
                                    <a:ea typeface="Cambria Math" panose="02040503050406030204" pitchFamily="18" charset="0"/>
                                    <a:sym typeface="Symbol" panose="05050102010706020507" pitchFamily="18" charset="2"/>
                                  </a:rPr>
                                  <m:t>‡</m:t>
                                </m:r>
                              </m:sub>
                              <m:sup>
                                <m:r>
                                  <a:rPr lang="es-ES" i="1">
                                    <a:latin typeface="Cambria Math" panose="02040503050406030204" pitchFamily="18" charset="0"/>
                                    <a:sym typeface="Symbol" panose="05050102010706020507" pitchFamily="18" charset="2"/>
                                  </a:rPr>
                                  <m:t>′</m:t>
                                </m:r>
                              </m:sup>
                            </m:sSubSup>
                            <m:r>
                              <a:rPr lang="es-ES" i="1">
                                <a:latin typeface="Cambria Math" panose="02040503050406030204" pitchFamily="18" charset="0"/>
                                <a:sym typeface="Symbol" panose="05050102010706020507" pitchFamily="18" charset="2"/>
                              </a:rPr>
                              <m:t>/</m:t>
                            </m:r>
                            <m:sSub>
                              <m:sSubPr>
                                <m:ctrlPr>
                                  <a:rPr lang="es-ES" i="1">
                                    <a:latin typeface="Cambria Math" panose="02040503050406030204" pitchFamily="18" charset="0"/>
                                    <a:sym typeface="Symbol" panose="05050102010706020507" pitchFamily="18" charset="2"/>
                                  </a:rPr>
                                </m:ctrlPr>
                              </m:sSubPr>
                              <m:e>
                                <m:r>
                                  <a:rPr lang="es-ES" i="1">
                                    <a:latin typeface="Cambria Math" panose="02040503050406030204" pitchFamily="18" charset="0"/>
                                    <a:sym typeface="Symbol" panose="05050102010706020507" pitchFamily="18" charset="2"/>
                                  </a:rPr>
                                  <m:t>𝑁</m:t>
                                </m:r>
                              </m:e>
                              <m:sub>
                                <m:r>
                                  <a:rPr lang="es-ES" i="1">
                                    <a:latin typeface="Cambria Math" panose="02040503050406030204" pitchFamily="18" charset="0"/>
                                    <a:sym typeface="Symbol" panose="05050102010706020507" pitchFamily="18" charset="2"/>
                                  </a:rPr>
                                  <m:t>𝐴</m:t>
                                </m:r>
                              </m:sub>
                            </m:sSub>
                            <m:r>
                              <a:rPr lang="es-ES" i="1">
                                <a:latin typeface="Cambria Math" panose="02040503050406030204" pitchFamily="18" charset="0"/>
                                <a:sym typeface="Symbol" panose="05050102010706020507" pitchFamily="18" charset="2"/>
                              </a:rPr>
                              <m:t>𝑉</m:t>
                            </m:r>
                          </m:num>
                          <m:den>
                            <m:sSub>
                              <m:sSubPr>
                                <m:ctrlPr>
                                  <a:rPr lang="en-GB" i="1">
                                    <a:latin typeface="Cambria Math" panose="02040503050406030204" pitchFamily="18" charset="0"/>
                                    <a:sym typeface="Symbol" panose="05050102010706020507" pitchFamily="18" charset="2"/>
                                  </a:rPr>
                                </m:ctrlPr>
                              </m:sSubPr>
                              <m:e>
                                <m:r>
                                  <a:rPr lang="es-ES" i="1">
                                    <a:latin typeface="Cambria Math" panose="02040503050406030204" pitchFamily="18" charset="0"/>
                                    <a:sym typeface="Symbol" panose="05050102010706020507" pitchFamily="18" charset="2"/>
                                  </a:rPr>
                                  <m:t>(</m:t>
                                </m:r>
                                <m:r>
                                  <a:rPr lang="es-ES" i="1">
                                    <a:latin typeface="Cambria Math" panose="02040503050406030204" pitchFamily="18" charset="0"/>
                                    <a:sym typeface="Symbol" panose="05050102010706020507" pitchFamily="18" charset="2"/>
                                  </a:rPr>
                                  <m:t>𝑞</m:t>
                                </m:r>
                              </m:e>
                              <m:sub>
                                <m:r>
                                  <m:rPr>
                                    <m:sty m:val="p"/>
                                  </m:rPr>
                                  <a:rPr lang="es-ES">
                                    <a:latin typeface="Cambria Math" panose="02040503050406030204" pitchFamily="18" charset="0"/>
                                    <a:sym typeface="Symbol" panose="05050102010706020507" pitchFamily="18" charset="2"/>
                                  </a:rPr>
                                  <m:t>B</m:t>
                                </m:r>
                              </m:sub>
                            </m:sSub>
                            <m:r>
                              <a:rPr lang="es-ES" i="1">
                                <a:latin typeface="Cambria Math" panose="02040503050406030204" pitchFamily="18" charset="0"/>
                                <a:sym typeface="Symbol" panose="05050102010706020507" pitchFamily="18" charset="2"/>
                              </a:rPr>
                              <m:t>/</m:t>
                            </m:r>
                            <m:sSub>
                              <m:sSubPr>
                                <m:ctrlPr>
                                  <a:rPr lang="es-ES" i="1">
                                    <a:latin typeface="Cambria Math" panose="02040503050406030204" pitchFamily="18" charset="0"/>
                                    <a:sym typeface="Symbol" panose="05050102010706020507" pitchFamily="18" charset="2"/>
                                  </a:rPr>
                                </m:ctrlPr>
                              </m:sSubPr>
                              <m:e>
                                <m:r>
                                  <a:rPr lang="es-ES" i="1">
                                    <a:latin typeface="Cambria Math" panose="02040503050406030204" pitchFamily="18" charset="0"/>
                                    <a:sym typeface="Symbol" panose="05050102010706020507" pitchFamily="18" charset="2"/>
                                  </a:rPr>
                                  <m:t>𝑁</m:t>
                                </m:r>
                              </m:e>
                              <m:sub>
                                <m:r>
                                  <a:rPr lang="es-ES" i="1">
                                    <a:latin typeface="Cambria Math" panose="02040503050406030204" pitchFamily="18" charset="0"/>
                                    <a:sym typeface="Symbol" panose="05050102010706020507" pitchFamily="18" charset="2"/>
                                  </a:rPr>
                                  <m:t>𝐴</m:t>
                                </m:r>
                              </m:sub>
                            </m:sSub>
                            <m:r>
                              <a:rPr lang="es-ES" i="1">
                                <a:latin typeface="Cambria Math" panose="02040503050406030204" pitchFamily="18" charset="0"/>
                                <a:sym typeface="Symbol" panose="05050102010706020507" pitchFamily="18" charset="2"/>
                              </a:rPr>
                              <m:t>𝑉</m:t>
                            </m:r>
                            <m:r>
                              <a:rPr lang="es-ES" i="1">
                                <a:latin typeface="Cambria Math" panose="02040503050406030204" pitchFamily="18" charset="0"/>
                                <a:sym typeface="Symbol" panose="05050102010706020507" pitchFamily="18" charset="2"/>
                              </a:rPr>
                              <m:t>)</m:t>
                            </m:r>
                            <m:sSub>
                              <m:sSubPr>
                                <m:ctrlPr>
                                  <a:rPr lang="en-GB" i="1">
                                    <a:latin typeface="Cambria Math" panose="02040503050406030204" pitchFamily="18" charset="0"/>
                                    <a:sym typeface="Symbol" panose="05050102010706020507" pitchFamily="18" charset="2"/>
                                  </a:rPr>
                                </m:ctrlPr>
                              </m:sSubPr>
                              <m:e>
                                <m:r>
                                  <a:rPr lang="es-ES" i="1">
                                    <a:latin typeface="Cambria Math" panose="02040503050406030204" pitchFamily="18" charset="0"/>
                                    <a:sym typeface="Symbol" panose="05050102010706020507" pitchFamily="18" charset="2"/>
                                  </a:rPr>
                                  <m:t>(</m:t>
                                </m:r>
                                <m:r>
                                  <a:rPr lang="es-ES" i="1">
                                    <a:latin typeface="Cambria Math" panose="02040503050406030204" pitchFamily="18" charset="0"/>
                                    <a:sym typeface="Symbol" panose="05050102010706020507" pitchFamily="18" charset="2"/>
                                  </a:rPr>
                                  <m:t>𝑞</m:t>
                                </m:r>
                              </m:e>
                              <m:sub>
                                <m:r>
                                  <m:rPr>
                                    <m:sty m:val="p"/>
                                  </m:rPr>
                                  <a:rPr lang="es-ES">
                                    <a:latin typeface="Cambria Math" panose="02040503050406030204" pitchFamily="18" charset="0"/>
                                    <a:sym typeface="Symbol" panose="05050102010706020507" pitchFamily="18" charset="2"/>
                                  </a:rPr>
                                  <m:t>C</m:t>
                                </m:r>
                              </m:sub>
                            </m:sSub>
                            <m:r>
                              <a:rPr lang="es-ES" i="1">
                                <a:latin typeface="Cambria Math" panose="02040503050406030204" pitchFamily="18" charset="0"/>
                                <a:sym typeface="Symbol" panose="05050102010706020507" pitchFamily="18" charset="2"/>
                              </a:rPr>
                              <m:t>/</m:t>
                            </m:r>
                            <m:sSub>
                              <m:sSubPr>
                                <m:ctrlPr>
                                  <a:rPr lang="es-ES" i="1">
                                    <a:latin typeface="Cambria Math" panose="02040503050406030204" pitchFamily="18" charset="0"/>
                                    <a:sym typeface="Symbol" panose="05050102010706020507" pitchFamily="18" charset="2"/>
                                  </a:rPr>
                                </m:ctrlPr>
                              </m:sSubPr>
                              <m:e>
                                <m:r>
                                  <a:rPr lang="es-ES" i="1">
                                    <a:latin typeface="Cambria Math" panose="02040503050406030204" pitchFamily="18" charset="0"/>
                                    <a:sym typeface="Symbol" panose="05050102010706020507" pitchFamily="18" charset="2"/>
                                  </a:rPr>
                                  <m:t>𝑁</m:t>
                                </m:r>
                              </m:e>
                              <m:sub>
                                <m:r>
                                  <a:rPr lang="es-ES" i="1">
                                    <a:latin typeface="Cambria Math" panose="02040503050406030204" pitchFamily="18" charset="0"/>
                                    <a:sym typeface="Symbol" panose="05050102010706020507" pitchFamily="18" charset="2"/>
                                  </a:rPr>
                                  <m:t>𝐴</m:t>
                                </m:r>
                              </m:sub>
                            </m:sSub>
                            <m:r>
                              <a:rPr lang="es-ES" i="1">
                                <a:latin typeface="Cambria Math" panose="02040503050406030204" pitchFamily="18" charset="0"/>
                                <a:sym typeface="Symbol" panose="05050102010706020507" pitchFamily="18" charset="2"/>
                              </a:rPr>
                              <m:t>𝑉</m:t>
                            </m:r>
                            <m:r>
                              <a:rPr lang="es-ES" i="1">
                                <a:latin typeface="Cambria Math" panose="02040503050406030204" pitchFamily="18" charset="0"/>
                                <a:sym typeface="Symbol" panose="05050102010706020507" pitchFamily="18" charset="2"/>
                              </a:rPr>
                              <m:t>)</m:t>
                            </m:r>
                          </m:den>
                        </m:f>
                        <m:func>
                          <m:funcPr>
                            <m:ctrlPr>
                              <a:rPr lang="es-ES" i="1">
                                <a:latin typeface="Cambria Math" panose="02040503050406030204" pitchFamily="18" charset="0"/>
                                <a:sym typeface="Symbol" panose="05050102010706020507" pitchFamily="18" charset="2"/>
                              </a:rPr>
                            </m:ctrlPr>
                          </m:funcPr>
                          <m:fName>
                            <m:r>
                              <m:rPr>
                                <m:sty m:val="p"/>
                              </m:rPr>
                              <a:rPr lang="es-ES">
                                <a:latin typeface="Cambria Math" panose="02040503050406030204" pitchFamily="18" charset="0"/>
                                <a:sym typeface="Symbol" panose="05050102010706020507" pitchFamily="18" charset="2"/>
                              </a:rPr>
                              <m:t>exp</m:t>
                            </m:r>
                          </m:fName>
                          <m:e>
                            <m:d>
                              <m:dPr>
                                <m:ctrlPr>
                                  <a:rPr lang="es-ES" i="1">
                                    <a:latin typeface="Cambria Math" panose="02040503050406030204" pitchFamily="18" charset="0"/>
                                    <a:sym typeface="Symbol" panose="05050102010706020507" pitchFamily="18" charset="2"/>
                                  </a:rPr>
                                </m:ctrlPr>
                              </m:dPr>
                              <m:e>
                                <m:r>
                                  <a:rPr lang="es-ES" i="1">
                                    <a:latin typeface="Cambria Math" panose="02040503050406030204" pitchFamily="18" charset="0"/>
                                    <a:sym typeface="Symbol" panose="05050102010706020507" pitchFamily="18" charset="2"/>
                                  </a:rPr>
                                  <m:t>−</m:t>
                                </m:r>
                                <m:f>
                                  <m:fPr>
                                    <m:ctrlPr>
                                      <a:rPr lang="es-ES" i="1">
                                        <a:latin typeface="Cambria Math" panose="02040503050406030204" pitchFamily="18" charset="0"/>
                                        <a:ea typeface="Cambria Math" panose="02040503050406030204" pitchFamily="18" charset="0"/>
                                        <a:sym typeface="Symbol" panose="05050102010706020507" pitchFamily="18" charset="2"/>
                                      </a:rPr>
                                    </m:ctrlPr>
                                  </m:fPr>
                                  <m:num>
                                    <m:r>
                                      <m:rPr>
                                        <m:sty m:val="p"/>
                                      </m:rPr>
                                      <a:rPr lang="el-GR" i="1">
                                        <a:latin typeface="Cambria Math" panose="02040503050406030204" pitchFamily="18" charset="0"/>
                                        <a:ea typeface="Cambria Math" panose="02040503050406030204" pitchFamily="18" charset="0"/>
                                        <a:sym typeface="Symbol" panose="05050102010706020507" pitchFamily="18" charset="2"/>
                                      </a:rPr>
                                      <m:t>Δ</m:t>
                                    </m:r>
                                    <m:sSubSup>
                                      <m:sSubSupPr>
                                        <m:ctrlPr>
                                          <a:rPr lang="el-GR" i="1">
                                            <a:latin typeface="Cambria Math" panose="02040503050406030204" pitchFamily="18" charset="0"/>
                                            <a:ea typeface="Cambria Math" panose="02040503050406030204" pitchFamily="18" charset="0"/>
                                            <a:sym typeface="Symbol" panose="05050102010706020507" pitchFamily="18" charset="2"/>
                                          </a:rPr>
                                        </m:ctrlPr>
                                      </m:sSubSupPr>
                                      <m:e>
                                        <m:r>
                                          <a:rPr lang="el-GR" i="1">
                                            <a:latin typeface="Cambria Math" panose="02040503050406030204" pitchFamily="18" charset="0"/>
                                            <a:ea typeface="Cambria Math" panose="02040503050406030204" pitchFamily="18" charset="0"/>
                                            <a:sym typeface="Symbol" panose="05050102010706020507" pitchFamily="18" charset="2"/>
                                          </a:rPr>
                                          <m:t>𝜀</m:t>
                                        </m:r>
                                      </m:e>
                                      <m:sub>
                                        <m:r>
                                          <a:rPr lang="es-ES" i="1">
                                            <a:latin typeface="Cambria Math" panose="02040503050406030204" pitchFamily="18" charset="0"/>
                                            <a:ea typeface="Cambria Math" panose="02040503050406030204" pitchFamily="18" charset="0"/>
                                            <a:sym typeface="Symbol" panose="05050102010706020507" pitchFamily="18" charset="2"/>
                                          </a:rPr>
                                          <m:t>0</m:t>
                                        </m:r>
                                      </m:sub>
                                      <m:sup>
                                        <m:r>
                                          <a:rPr lang="en-GB" i="1">
                                            <a:latin typeface="Cambria Math" panose="02040503050406030204" pitchFamily="18" charset="0"/>
                                            <a:ea typeface="Cambria Math" panose="02040503050406030204" pitchFamily="18" charset="0"/>
                                            <a:sym typeface="Symbol" panose="05050102010706020507" pitchFamily="18" charset="2"/>
                                          </a:rPr>
                                          <m:t>‡</m:t>
                                        </m:r>
                                      </m:sup>
                                    </m:sSubSup>
                                  </m:num>
                                  <m:den>
                                    <m:sSub>
                                      <m:sSubPr>
                                        <m:ctrlPr>
                                          <a:rPr lang="es-ES" i="1" smtClean="0">
                                            <a:latin typeface="Cambria Math" panose="02040503050406030204" pitchFamily="18" charset="0"/>
                                            <a:ea typeface="Cambria Math" panose="02040503050406030204" pitchFamily="18" charset="0"/>
                                            <a:sym typeface="Symbol" panose="05050102010706020507" pitchFamily="18" charset="2"/>
                                          </a:rPr>
                                        </m:ctrlPr>
                                      </m:sSubPr>
                                      <m:e>
                                        <m:r>
                                          <a:rPr lang="es-ES" b="0" i="1" smtClean="0">
                                            <a:latin typeface="Cambria Math" panose="02040503050406030204" pitchFamily="18" charset="0"/>
                                            <a:ea typeface="Cambria Math" panose="02040503050406030204" pitchFamily="18" charset="0"/>
                                            <a:sym typeface="Symbol" panose="05050102010706020507" pitchFamily="18" charset="2"/>
                                          </a:rPr>
                                          <m:t>𝑘</m:t>
                                        </m:r>
                                      </m:e>
                                      <m:sub>
                                        <m:r>
                                          <m:rPr>
                                            <m:sty m:val="p"/>
                                          </m:rPr>
                                          <a:rPr lang="es-ES" b="0" i="0" smtClean="0">
                                            <a:latin typeface="Cambria Math" panose="02040503050406030204" pitchFamily="18" charset="0"/>
                                            <a:ea typeface="Cambria Math" panose="02040503050406030204" pitchFamily="18" charset="0"/>
                                            <a:sym typeface="Symbol" panose="05050102010706020507" pitchFamily="18" charset="2"/>
                                          </a:rPr>
                                          <m:t>B</m:t>
                                        </m:r>
                                      </m:sub>
                                    </m:sSub>
                                    <m:r>
                                      <a:rPr lang="es-ES" i="1">
                                        <a:latin typeface="Cambria Math" panose="02040503050406030204" pitchFamily="18" charset="0"/>
                                        <a:ea typeface="Cambria Math" panose="02040503050406030204" pitchFamily="18" charset="0"/>
                                        <a:sym typeface="Symbol" panose="05050102010706020507" pitchFamily="18" charset="2"/>
                                      </a:rPr>
                                      <m:t>𝑇</m:t>
                                    </m:r>
                                  </m:den>
                                </m:f>
                              </m:e>
                            </m:d>
                          </m:e>
                        </m:func>
                      </m:oMath>
                    </m:oMathPara>
                  </a14:m>
                  <a:endParaRPr lang="es-ES"/>
                </a:p>
              </p:txBody>
            </p:sp>
          </mc:Choice>
          <mc:Fallback xmlns="">
            <p:sp>
              <p:nvSpPr>
                <p:cNvPr id="2" name="Rectángulo 1">
                  <a:extLst>
                    <a:ext uri="{FF2B5EF4-FFF2-40B4-BE49-F238E27FC236}">
                      <a16:creationId xmlns:a16="http://schemas.microsoft.com/office/drawing/2014/main" id="{50A78A3C-DD2E-49FE-B9A4-0210ED80FEAE}"/>
                    </a:ext>
                  </a:extLst>
                </p:cNvPr>
                <p:cNvSpPr>
                  <a:spLocks noRot="1" noChangeAspect="1" noMove="1" noResize="1" noEditPoints="1" noAdjustHandles="1" noChangeArrowheads="1" noChangeShapeType="1" noTextEdit="1"/>
                </p:cNvSpPr>
                <p:nvPr/>
              </p:nvSpPr>
              <p:spPr>
                <a:xfrm>
                  <a:off x="1524647" y="4374444"/>
                  <a:ext cx="4341509" cy="808235"/>
                </a:xfrm>
                <a:prstGeom prst="rect">
                  <a:avLst/>
                </a:prstGeom>
                <a:blipFill>
                  <a:blip r:embed="rId5"/>
                  <a:stretch>
                    <a:fillRect/>
                  </a:stretch>
                </a:blipFill>
                <a:ln w="25400">
                  <a:solidFill>
                    <a:schemeClr val="accent2"/>
                  </a:solidFill>
                </a:ln>
              </p:spPr>
              <p:txBody>
                <a:bodyPr/>
                <a:lstStyle/>
                <a:p>
                  <a:r>
                    <a:rPr lang="en-GB">
                      <a:noFill/>
                    </a:rPr>
                    <a:t> </a:t>
                  </a:r>
                </a:p>
              </p:txBody>
            </p:sp>
          </mc:Fallback>
        </mc:AlternateContent>
        <p:sp>
          <p:nvSpPr>
            <p:cNvPr id="6" name="CuadroTexto 5">
              <a:extLst>
                <a:ext uri="{FF2B5EF4-FFF2-40B4-BE49-F238E27FC236}">
                  <a16:creationId xmlns:a16="http://schemas.microsoft.com/office/drawing/2014/main" id="{41DF381F-3621-6A48-9A9C-A13B7D84791E}"/>
                </a:ext>
              </a:extLst>
            </p:cNvPr>
            <p:cNvSpPr txBox="1"/>
            <p:nvPr/>
          </p:nvSpPr>
          <p:spPr>
            <a:xfrm>
              <a:off x="430402" y="3798396"/>
              <a:ext cx="7946406" cy="1292662"/>
            </a:xfrm>
            <a:prstGeom prst="rect">
              <a:avLst/>
            </a:prstGeom>
            <a:noFill/>
          </p:spPr>
          <p:txBody>
            <a:bodyPr wrap="none" rtlCol="0">
              <a:spAutoFit/>
            </a:bodyPr>
            <a:lstStyle/>
            <a:p>
              <a:pPr>
                <a:spcBef>
                  <a:spcPts val="1200"/>
                </a:spcBef>
                <a:spcAft>
                  <a:spcPts val="1200"/>
                </a:spcAft>
              </a:pPr>
              <a:r>
                <a:rPr lang="en-GB" dirty="0">
                  <a:sym typeface="Symbol" panose="05050102010706020507" pitchFamily="18" charset="2"/>
                </a:rPr>
                <a:t>And since </a:t>
              </a:r>
              <a:r>
                <a:rPr lang="en-GB" i="1" dirty="0">
                  <a:latin typeface="Times New Roman" panose="02020603050405020304" pitchFamily="18" charset="0"/>
                  <a:cs typeface="Times New Roman" panose="02020603050405020304" pitchFamily="18" charset="0"/>
                  <a:sym typeface="Symbol" panose="05050102010706020507" pitchFamily="18" charset="2"/>
                </a:rPr>
                <a:t>r</a:t>
              </a:r>
              <a:r>
                <a:rPr lang="en-GB" dirty="0">
                  <a:latin typeface="Times New Roman" panose="02020603050405020304" pitchFamily="18" charset="0"/>
                  <a:cs typeface="Times New Roman" panose="02020603050405020304" pitchFamily="18" charset="0"/>
                  <a:sym typeface="Symbol" panose="05050102010706020507" pitchFamily="18" charset="2"/>
                </a:rPr>
                <a:t> = </a:t>
              </a:r>
              <a:r>
                <a:rPr lang="en-GB" i="1" dirty="0">
                  <a:latin typeface="Times New Roman" panose="02020603050405020304" pitchFamily="18" charset="0"/>
                  <a:cs typeface="Times New Roman" panose="02020603050405020304" pitchFamily="18" charset="0"/>
                  <a:sym typeface="Symbol" panose="05050102010706020507" pitchFamily="18" charset="2"/>
                </a:rPr>
                <a:t>k</a:t>
              </a:r>
              <a:r>
                <a:rPr lang="en-GB" dirty="0">
                  <a:latin typeface="Times New Roman" panose="02020603050405020304" pitchFamily="18" charset="0"/>
                  <a:cs typeface="Times New Roman" panose="02020603050405020304" pitchFamily="18" charset="0"/>
                  <a:sym typeface="Symbol" panose="05050102010706020507" pitchFamily="18" charset="2"/>
                </a:rPr>
                <a:t>[B][C], </a:t>
              </a:r>
              <a:r>
                <a:rPr lang="en-GB" dirty="0">
                  <a:sym typeface="Symbol" panose="05050102010706020507" pitchFamily="18" charset="2"/>
                </a:rPr>
                <a:t>we finally obtain for the rate constant </a:t>
              </a:r>
              <a:r>
                <a:rPr lang="en-GB" i="1" dirty="0">
                  <a:latin typeface="Times New Roman" panose="02020603050405020304" pitchFamily="18" charset="0"/>
                  <a:cs typeface="Times New Roman" panose="02020603050405020304" pitchFamily="18" charset="0"/>
                  <a:sym typeface="Symbol" panose="05050102010706020507" pitchFamily="18" charset="2"/>
                </a:rPr>
                <a:t>k</a:t>
              </a:r>
              <a:endParaRPr lang="en-GB" i="1" baseline="-25000" dirty="0">
                <a:latin typeface="Times New Roman" panose="02020603050405020304" pitchFamily="18" charset="0"/>
                <a:cs typeface="Times New Roman" panose="02020603050405020304" pitchFamily="18" charset="0"/>
                <a:sym typeface="Symbol" panose="05050102010706020507" pitchFamily="18" charset="2"/>
              </a:endParaRPr>
            </a:p>
            <a:p>
              <a:pPr>
                <a:spcBef>
                  <a:spcPts val="1200"/>
                </a:spcBef>
                <a:spcAft>
                  <a:spcPts val="1200"/>
                </a:spcAft>
              </a:pPr>
              <a:endParaRPr lang="en-GB" sz="1200" dirty="0">
                <a:sym typeface="Symbol" panose="05050102010706020507" pitchFamily="18" charset="2"/>
              </a:endParaRPr>
            </a:p>
            <a:p>
              <a:r>
                <a:rPr lang="en-GB" sz="1200" dirty="0">
                  <a:sym typeface="Symbol" panose="05050102010706020507" pitchFamily="18" charset="2"/>
                </a:rPr>
                <a:t>								</a:t>
              </a:r>
              <a:r>
                <a:rPr lang="en-GB" dirty="0">
                  <a:sym typeface="Symbol" panose="05050102010706020507" pitchFamily="18" charset="2"/>
                </a:rPr>
                <a:t>(15)</a:t>
              </a:r>
            </a:p>
          </p:txBody>
        </p:sp>
      </p:grpSp>
      <p:sp>
        <p:nvSpPr>
          <p:cNvPr id="7" name="CuadroTexto 6">
            <a:extLst>
              <a:ext uri="{FF2B5EF4-FFF2-40B4-BE49-F238E27FC236}">
                <a16:creationId xmlns:a16="http://schemas.microsoft.com/office/drawing/2014/main" id="{76C820B7-C498-734B-B9C6-ED30431B58AE}"/>
              </a:ext>
            </a:extLst>
          </p:cNvPr>
          <p:cNvSpPr txBox="1"/>
          <p:nvPr/>
        </p:nvSpPr>
        <p:spPr>
          <a:xfrm>
            <a:off x="430402" y="5546363"/>
            <a:ext cx="8168684" cy="923330"/>
          </a:xfrm>
          <a:prstGeom prst="rect">
            <a:avLst/>
          </a:prstGeom>
          <a:noFill/>
        </p:spPr>
        <p:txBody>
          <a:bodyPr wrap="square" rtlCol="0">
            <a:spAutoFit/>
          </a:bodyPr>
          <a:lstStyle/>
          <a:p>
            <a:r>
              <a:rPr lang="en-GB" b="1" dirty="0">
                <a:solidFill>
                  <a:srgbClr val="FF0000"/>
                </a:solidFill>
                <a:sym typeface="Symbol" panose="05050102010706020507" pitchFamily="18" charset="2"/>
              </a:rPr>
              <a:t>Units:</a:t>
            </a:r>
            <a:r>
              <a:rPr lang="en-GB" dirty="0">
                <a:sym typeface="Symbol" panose="05050102010706020507" pitchFamily="18" charset="2"/>
              </a:rPr>
              <a:t> 	unimolecular: s</a:t>
            </a:r>
            <a:r>
              <a:rPr lang="en-GB" baseline="30000" dirty="0">
                <a:sym typeface="Symbol" panose="05050102010706020507" pitchFamily="18" charset="2"/>
              </a:rPr>
              <a:t>1</a:t>
            </a:r>
            <a:endParaRPr lang="en-GB" dirty="0">
              <a:sym typeface="Symbol" panose="05050102010706020507" pitchFamily="18" charset="2"/>
            </a:endParaRPr>
          </a:p>
          <a:p>
            <a:r>
              <a:rPr lang="en-GB" dirty="0">
                <a:sym typeface="Symbol" panose="05050102010706020507" pitchFamily="18" charset="2"/>
              </a:rPr>
              <a:t> 	bimolecular: M</a:t>
            </a:r>
            <a:r>
              <a:rPr lang="en-GB" baseline="30000" dirty="0">
                <a:sym typeface="Symbol" panose="05050102010706020507" pitchFamily="18" charset="2"/>
              </a:rPr>
              <a:t> 1</a:t>
            </a:r>
            <a:r>
              <a:rPr lang="en-GB" dirty="0">
                <a:sym typeface="Symbol" panose="05050102010706020507" pitchFamily="18" charset="2"/>
              </a:rPr>
              <a:t> s</a:t>
            </a:r>
            <a:r>
              <a:rPr lang="en-GB" baseline="30000" dirty="0">
                <a:sym typeface="Symbol" panose="05050102010706020507" pitchFamily="18" charset="2"/>
              </a:rPr>
              <a:t>1  </a:t>
            </a:r>
            <a:r>
              <a:rPr lang="en-GB" dirty="0">
                <a:sym typeface="Symbol" panose="05050102010706020507" pitchFamily="18" charset="2"/>
              </a:rPr>
              <a:t>(</a:t>
            </a:r>
            <a:r>
              <a:rPr lang="en-GB" dirty="0">
                <a:solidFill>
                  <a:srgbClr val="FF0000"/>
                </a:solidFill>
                <a:sym typeface="Symbol" panose="05050102010706020507" pitchFamily="18" charset="2"/>
              </a:rPr>
              <a:t>if the molecular partition functions are not divided by 	</a:t>
            </a:r>
            <a:r>
              <a:rPr lang="en-GB" i="1" dirty="0">
                <a:solidFill>
                  <a:srgbClr val="FF0000"/>
                </a:solidFill>
                <a:sym typeface="Symbol" panose="05050102010706020507" pitchFamily="18" charset="2"/>
              </a:rPr>
              <a:t>N</a:t>
            </a:r>
            <a:r>
              <a:rPr lang="en-GB" i="1" baseline="-25000" dirty="0">
                <a:solidFill>
                  <a:srgbClr val="FF0000"/>
                </a:solidFill>
                <a:sym typeface="Symbol" panose="05050102010706020507" pitchFamily="18" charset="2"/>
              </a:rPr>
              <a:t>A</a:t>
            </a:r>
            <a:r>
              <a:rPr lang="en-GB" dirty="0">
                <a:solidFill>
                  <a:srgbClr val="FF0000"/>
                </a:solidFill>
                <a:sym typeface="Symbol" panose="05050102010706020507" pitchFamily="18" charset="2"/>
              </a:rPr>
              <a:t>, the units are cm</a:t>
            </a:r>
            <a:r>
              <a:rPr lang="en-GB" baseline="30000" dirty="0">
                <a:solidFill>
                  <a:srgbClr val="FF0000"/>
                </a:solidFill>
                <a:sym typeface="Symbol" panose="05050102010706020507" pitchFamily="18" charset="2"/>
              </a:rPr>
              <a:t>3</a:t>
            </a:r>
            <a:r>
              <a:rPr lang="en-GB" dirty="0">
                <a:solidFill>
                  <a:srgbClr val="FF0000"/>
                </a:solidFill>
                <a:sym typeface="Symbol" panose="05050102010706020507" pitchFamily="18" charset="2"/>
              </a:rPr>
              <a:t>·molecule</a:t>
            </a:r>
            <a:r>
              <a:rPr lang="en-GB" baseline="30000" dirty="0">
                <a:solidFill>
                  <a:srgbClr val="FF0000"/>
                </a:solidFill>
                <a:sym typeface="Symbol" panose="05050102010706020507" pitchFamily="18" charset="2"/>
              </a:rPr>
              <a:t>1</a:t>
            </a:r>
            <a:r>
              <a:rPr lang="en-GB" dirty="0">
                <a:solidFill>
                  <a:srgbClr val="FF0000"/>
                </a:solidFill>
                <a:sym typeface="Symbol" panose="05050102010706020507" pitchFamily="18" charset="2"/>
              </a:rPr>
              <a:t>·s</a:t>
            </a:r>
            <a:r>
              <a:rPr lang="en-GB" baseline="30000" dirty="0">
                <a:solidFill>
                  <a:srgbClr val="FF0000"/>
                </a:solidFill>
                <a:sym typeface="Symbol" panose="05050102010706020507" pitchFamily="18" charset="2"/>
              </a:rPr>
              <a:t>1</a:t>
            </a:r>
            <a:r>
              <a:rPr lang="en-GB" dirty="0">
                <a:sym typeface="Symbol" panose="05050102010706020507" pitchFamily="18" charset="2"/>
              </a:rPr>
              <a:t>). </a:t>
            </a:r>
          </a:p>
        </p:txBody>
      </p:sp>
      <p:sp>
        <p:nvSpPr>
          <p:cNvPr id="12" name="CuadroTexto 11">
            <a:extLst>
              <a:ext uri="{FF2B5EF4-FFF2-40B4-BE49-F238E27FC236}">
                <a16:creationId xmlns:a16="http://schemas.microsoft.com/office/drawing/2014/main" id="{2149918B-9E77-42AE-95D4-BD54CC79B439}"/>
              </a:ext>
            </a:extLst>
          </p:cNvPr>
          <p:cNvSpPr txBox="1"/>
          <p:nvPr/>
        </p:nvSpPr>
        <p:spPr>
          <a:xfrm>
            <a:off x="0" y="6585789"/>
            <a:ext cx="9144000" cy="276999"/>
          </a:xfrm>
          <a:prstGeom prst="rect">
            <a:avLst/>
          </a:prstGeom>
          <a:solidFill>
            <a:schemeClr val="accent2"/>
          </a:solidFill>
        </p:spPr>
        <p:txBody>
          <a:bodyPr wrap="square" rtlCol="0">
            <a:spAutoFit/>
          </a:bodyPr>
          <a:lstStyle/>
          <a:p>
            <a:r>
              <a:rPr lang="es-ES" sz="1200" b="1" dirty="0">
                <a:solidFill>
                  <a:schemeClr val="bg1"/>
                </a:solidFill>
              </a:rPr>
              <a:t>(</a:t>
            </a:r>
            <a:r>
              <a:rPr lang="es-ES" sz="1200" b="1" dirty="0" err="1">
                <a:solidFill>
                  <a:schemeClr val="bg1"/>
                </a:solidFill>
              </a:rPr>
              <a:t>Statistical</a:t>
            </a:r>
            <a:r>
              <a:rPr lang="es-ES" sz="1200" b="1" dirty="0">
                <a:solidFill>
                  <a:schemeClr val="bg1"/>
                </a:solidFill>
              </a:rPr>
              <a:t>) </a:t>
            </a:r>
            <a:r>
              <a:rPr lang="es-ES" sz="1200" b="1" dirty="0" err="1">
                <a:solidFill>
                  <a:schemeClr val="bg1"/>
                </a:solidFill>
              </a:rPr>
              <a:t>Reaction</a:t>
            </a:r>
            <a:r>
              <a:rPr lang="es-ES" sz="1200" b="1" dirty="0">
                <a:solidFill>
                  <a:schemeClr val="bg1"/>
                </a:solidFill>
              </a:rPr>
              <a:t> </a:t>
            </a:r>
            <a:r>
              <a:rPr lang="es-ES" sz="1200" b="1" dirty="0" err="1">
                <a:solidFill>
                  <a:schemeClr val="bg1"/>
                </a:solidFill>
              </a:rPr>
              <a:t>Rate</a:t>
            </a:r>
            <a:r>
              <a:rPr lang="es-ES" sz="1200" b="1" dirty="0">
                <a:solidFill>
                  <a:schemeClr val="bg1"/>
                </a:solidFill>
              </a:rPr>
              <a:t> </a:t>
            </a:r>
            <a:r>
              <a:rPr lang="es-ES" sz="1200" b="1" dirty="0" err="1">
                <a:solidFill>
                  <a:schemeClr val="bg1"/>
                </a:solidFill>
              </a:rPr>
              <a:t>Theories</a:t>
            </a:r>
            <a:endParaRPr lang="es-ES" sz="1200" b="1" dirty="0">
              <a:solidFill>
                <a:schemeClr val="bg1"/>
              </a:solidFill>
            </a:endParaRPr>
          </a:p>
        </p:txBody>
      </p:sp>
    </p:spTree>
    <p:extLst>
      <p:ext uri="{BB962C8B-B14F-4D97-AF65-F5344CB8AC3E}">
        <p14:creationId xmlns:p14="http://schemas.microsoft.com/office/powerpoint/2010/main" val="2619310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Box 64">
            <a:extLst>
              <a:ext uri="{FF2B5EF4-FFF2-40B4-BE49-F238E27FC236}">
                <a16:creationId xmlns:a16="http://schemas.microsoft.com/office/drawing/2014/main" id="{1ABFF68C-D3FA-488D-922A-B540A90C4EA7}"/>
              </a:ext>
            </a:extLst>
          </p:cNvPr>
          <p:cNvSpPr txBox="1">
            <a:spLocks noChangeArrowheads="1"/>
          </p:cNvSpPr>
          <p:nvPr/>
        </p:nvSpPr>
        <p:spPr bwMode="auto">
          <a:xfrm>
            <a:off x="-1" y="0"/>
            <a:ext cx="9143999" cy="369332"/>
          </a:xfrm>
          <a:prstGeom prst="rect">
            <a:avLst/>
          </a:prstGeom>
          <a:solidFill>
            <a:schemeClr val="bg2"/>
          </a:solidFill>
          <a:ln w="9525">
            <a:noFill/>
            <a:miter lim="800000"/>
            <a:headEnd/>
            <a:tailEnd/>
          </a:ln>
        </p:spPr>
        <p:txBody>
          <a:bodyPr wrap="square">
            <a:spAutoFit/>
          </a:bodyPr>
          <a:lstStyle/>
          <a:p>
            <a:r>
              <a:rPr lang="en-US" b="1">
                <a:solidFill>
                  <a:schemeClr val="accent2"/>
                </a:solidFill>
                <a:latin typeface="Verdana" pitchFamily="34" charset="0"/>
              </a:rPr>
              <a:t>Transition State Theory			</a:t>
            </a:r>
            <a:r>
              <a:rPr lang="en-GB" b="1">
                <a:solidFill>
                  <a:srgbClr val="002060"/>
                </a:solidFill>
              </a:rPr>
              <a:t>Thermodynamic formulation</a:t>
            </a:r>
            <a:endParaRPr lang="en-GB" b="1" baseline="30000">
              <a:solidFill>
                <a:srgbClr val="002060"/>
              </a:solidFill>
            </a:endParaRPr>
          </a:p>
        </p:txBody>
      </p:sp>
      <mc:AlternateContent xmlns:mc="http://schemas.openxmlformats.org/markup-compatibility/2006" xmlns:a14="http://schemas.microsoft.com/office/drawing/2010/main">
        <mc:Choice Requires="a14">
          <p:sp>
            <p:nvSpPr>
              <p:cNvPr id="60" name="CuadroTexto 59">
                <a:extLst>
                  <a:ext uri="{FF2B5EF4-FFF2-40B4-BE49-F238E27FC236}">
                    <a16:creationId xmlns:a16="http://schemas.microsoft.com/office/drawing/2014/main" id="{BC771969-4317-4967-8A73-4E2D0D6B3EBC}"/>
                  </a:ext>
                </a:extLst>
              </p:cNvPr>
              <p:cNvSpPr txBox="1"/>
              <p:nvPr/>
            </p:nvSpPr>
            <p:spPr>
              <a:xfrm>
                <a:off x="314796" y="587938"/>
                <a:ext cx="8656804" cy="1619482"/>
              </a:xfrm>
              <a:prstGeom prst="rect">
                <a:avLst/>
              </a:prstGeom>
              <a:noFill/>
            </p:spPr>
            <p:txBody>
              <a:bodyPr wrap="square" rtlCol="0">
                <a:spAutoFit/>
              </a:bodyPr>
              <a:lstStyle/>
              <a:p>
                <a:pPr>
                  <a:spcBef>
                    <a:spcPts val="1200"/>
                  </a:spcBef>
                  <a:spcAft>
                    <a:spcPts val="1200"/>
                  </a:spcAft>
                </a:pPr>
                <a:r>
                  <a:rPr lang="en-GB" b="1" dirty="0">
                    <a:solidFill>
                      <a:srgbClr val="002060"/>
                    </a:solidFill>
                  </a:rPr>
                  <a:t>Thermodynamic formulation</a:t>
                </a:r>
                <a:endParaRPr lang="en-GB" b="1" baseline="30000" dirty="0">
                  <a:solidFill>
                    <a:srgbClr val="002060"/>
                  </a:solidFill>
                </a:endParaRPr>
              </a:p>
              <a:p>
                <a:pPr>
                  <a:spcBef>
                    <a:spcPts val="600"/>
                  </a:spcBef>
                  <a:spcAft>
                    <a:spcPts val="1200"/>
                  </a:spcAft>
                </a:pPr>
                <a:r>
                  <a:rPr lang="en-GB" dirty="0">
                    <a:sym typeface="Symbol" panose="05050102010706020507" pitchFamily="18" charset="2"/>
                  </a:rPr>
                  <a:t>Equation (15) may be written as</a:t>
                </a:r>
              </a:p>
              <a:p>
                <a:pPr>
                  <a:spcBef>
                    <a:spcPts val="600"/>
                  </a:spcBef>
                  <a:spcAft>
                    <a:spcPts val="1200"/>
                  </a:spcAft>
                </a:pPr>
                <a:r>
                  <a:rPr lang="es-ES" dirty="0">
                    <a:sym typeface="Symbol" panose="05050102010706020507" pitchFamily="18" charset="2"/>
                  </a:rPr>
                  <a:t>	</a:t>
                </a:r>
                <a14:m>
                  <m:oMath xmlns:m="http://schemas.openxmlformats.org/officeDocument/2006/math">
                    <m:r>
                      <a:rPr lang="es-ES" b="0" i="1" smtClean="0">
                        <a:latin typeface="Cambria Math" panose="02040503050406030204" pitchFamily="18" charset="0"/>
                        <a:sym typeface="Symbol" panose="05050102010706020507" pitchFamily="18" charset="2"/>
                      </a:rPr>
                      <m:t>𝑘</m:t>
                    </m:r>
                    <m:r>
                      <a:rPr lang="es-ES">
                        <a:latin typeface="Cambria Math" panose="02040503050406030204" pitchFamily="18" charset="0"/>
                        <a:ea typeface="Cambria Math" panose="02040503050406030204" pitchFamily="18" charset="0"/>
                        <a:sym typeface="Symbol" panose="05050102010706020507" pitchFamily="18" charset="2"/>
                      </a:rPr>
                      <m:t>=</m:t>
                    </m:r>
                    <m:f>
                      <m:fPr>
                        <m:ctrlPr>
                          <a:rPr lang="es-ES" i="1">
                            <a:latin typeface="Cambria Math" panose="02040503050406030204" pitchFamily="18" charset="0"/>
                            <a:ea typeface="Cambria Math" panose="02040503050406030204" pitchFamily="18" charset="0"/>
                            <a:sym typeface="Symbol" panose="05050102010706020507" pitchFamily="18" charset="2"/>
                          </a:rPr>
                        </m:ctrlPr>
                      </m:fPr>
                      <m:num>
                        <m:sSub>
                          <m:sSubPr>
                            <m:ctrlPr>
                              <a:rPr lang="es-ES" i="1">
                                <a:latin typeface="Cambria Math" panose="02040503050406030204" pitchFamily="18" charset="0"/>
                                <a:ea typeface="Cambria Math" panose="02040503050406030204" pitchFamily="18" charset="0"/>
                                <a:sym typeface="Symbol" panose="05050102010706020507" pitchFamily="18" charset="2"/>
                              </a:rPr>
                            </m:ctrlPr>
                          </m:sSubPr>
                          <m:e>
                            <m:r>
                              <a:rPr lang="es-ES" i="1">
                                <a:latin typeface="Cambria Math" panose="02040503050406030204" pitchFamily="18" charset="0"/>
                                <a:ea typeface="Cambria Math" panose="02040503050406030204" pitchFamily="18" charset="0"/>
                                <a:sym typeface="Symbol" panose="05050102010706020507" pitchFamily="18" charset="2"/>
                              </a:rPr>
                              <m:t>𝑘</m:t>
                            </m:r>
                          </m:e>
                          <m:sub>
                            <m:r>
                              <m:rPr>
                                <m:sty m:val="p"/>
                              </m:rPr>
                              <a:rPr lang="es-ES">
                                <a:latin typeface="Cambria Math" panose="02040503050406030204" pitchFamily="18" charset="0"/>
                                <a:ea typeface="Cambria Math" panose="02040503050406030204" pitchFamily="18" charset="0"/>
                                <a:sym typeface="Symbol" panose="05050102010706020507" pitchFamily="18" charset="2"/>
                              </a:rPr>
                              <m:t>B</m:t>
                            </m:r>
                          </m:sub>
                        </m:sSub>
                        <m:r>
                          <a:rPr lang="es-ES" i="1">
                            <a:latin typeface="Cambria Math" panose="02040503050406030204" pitchFamily="18" charset="0"/>
                            <a:ea typeface="Cambria Math" panose="02040503050406030204" pitchFamily="18" charset="0"/>
                            <a:sym typeface="Symbol" panose="05050102010706020507" pitchFamily="18" charset="2"/>
                          </a:rPr>
                          <m:t>𝑇</m:t>
                        </m:r>
                      </m:num>
                      <m:den>
                        <m:r>
                          <a:rPr lang="es-ES" i="1">
                            <a:latin typeface="Cambria Math" panose="02040503050406030204" pitchFamily="18" charset="0"/>
                            <a:ea typeface="Cambria Math" panose="02040503050406030204" pitchFamily="18" charset="0"/>
                            <a:sym typeface="Symbol" panose="05050102010706020507" pitchFamily="18" charset="2"/>
                          </a:rPr>
                          <m:t>h</m:t>
                        </m:r>
                      </m:den>
                    </m:f>
                    <m:sSubSup>
                      <m:sSubSupPr>
                        <m:ctrlPr>
                          <a:rPr lang="es-ES" i="1" smtClean="0">
                            <a:latin typeface="Cambria Math" panose="02040503050406030204" pitchFamily="18" charset="0"/>
                            <a:ea typeface="Cambria Math" panose="02040503050406030204" pitchFamily="18" charset="0"/>
                            <a:sym typeface="Symbol" panose="05050102010706020507" pitchFamily="18" charset="2"/>
                          </a:rPr>
                        </m:ctrlPr>
                      </m:sSubSupPr>
                      <m:e>
                        <m:r>
                          <a:rPr lang="es-ES" b="0" i="1" smtClean="0">
                            <a:latin typeface="Cambria Math" panose="02040503050406030204" pitchFamily="18" charset="0"/>
                            <a:ea typeface="Cambria Math" panose="02040503050406030204" pitchFamily="18" charset="0"/>
                            <a:sym typeface="Symbol" panose="05050102010706020507" pitchFamily="18" charset="2"/>
                          </a:rPr>
                          <m:t>𝐾</m:t>
                        </m:r>
                      </m:e>
                      <m:sub>
                        <m:r>
                          <a:rPr lang="es-ES" b="0" i="1" smtClean="0">
                            <a:latin typeface="Cambria Math" panose="02040503050406030204" pitchFamily="18" charset="0"/>
                            <a:ea typeface="Cambria Math" panose="02040503050406030204" pitchFamily="18" charset="0"/>
                            <a:sym typeface="Symbol" panose="05050102010706020507" pitchFamily="18" charset="2"/>
                          </a:rPr>
                          <m:t>𝑐</m:t>
                        </m:r>
                      </m:sub>
                      <m:sup>
                        <m:r>
                          <a:rPr lang="en-GB" i="1">
                            <a:latin typeface="Cambria Math" panose="02040503050406030204" pitchFamily="18" charset="0"/>
                            <a:ea typeface="Cambria Math" panose="02040503050406030204" pitchFamily="18" charset="0"/>
                            <a:sym typeface="Symbol" panose="05050102010706020507" pitchFamily="18" charset="2"/>
                          </a:rPr>
                          <m:t>‡</m:t>
                        </m:r>
                      </m:sup>
                    </m:sSubSup>
                  </m:oMath>
                </a14:m>
                <a:r>
                  <a:rPr lang="en-GB" baseline="30000" dirty="0">
                    <a:sym typeface="Symbol" panose="05050102010706020507" pitchFamily="18" charset="2"/>
                  </a:rPr>
                  <a:t>	</a:t>
                </a:r>
                <a:r>
                  <a:rPr lang="en-GB" dirty="0">
                    <a:sym typeface="Symbol" panose="05050102010706020507" pitchFamily="18" charset="2"/>
                  </a:rPr>
                  <a:t>with  </a:t>
                </a:r>
                <a14:m>
                  <m:oMath xmlns:m="http://schemas.openxmlformats.org/officeDocument/2006/math">
                    <m:sSubSup>
                      <m:sSubSupPr>
                        <m:ctrlPr>
                          <a:rPr lang="es-ES" i="1">
                            <a:latin typeface="Cambria Math" panose="02040503050406030204" pitchFamily="18" charset="0"/>
                            <a:ea typeface="Cambria Math" panose="02040503050406030204" pitchFamily="18" charset="0"/>
                            <a:sym typeface="Symbol" panose="05050102010706020507" pitchFamily="18" charset="2"/>
                          </a:rPr>
                        </m:ctrlPr>
                      </m:sSubSupPr>
                      <m:e>
                        <m:r>
                          <a:rPr lang="es-ES" i="1">
                            <a:latin typeface="Cambria Math" panose="02040503050406030204" pitchFamily="18" charset="0"/>
                            <a:ea typeface="Cambria Math" panose="02040503050406030204" pitchFamily="18" charset="0"/>
                            <a:sym typeface="Symbol" panose="05050102010706020507" pitchFamily="18" charset="2"/>
                          </a:rPr>
                          <m:t>𝐾</m:t>
                        </m:r>
                      </m:e>
                      <m:sub>
                        <m:r>
                          <a:rPr lang="es-ES" i="1">
                            <a:latin typeface="Cambria Math" panose="02040503050406030204" pitchFamily="18" charset="0"/>
                            <a:ea typeface="Cambria Math" panose="02040503050406030204" pitchFamily="18" charset="0"/>
                            <a:sym typeface="Symbol" panose="05050102010706020507" pitchFamily="18" charset="2"/>
                          </a:rPr>
                          <m:t>𝑐</m:t>
                        </m:r>
                      </m:sub>
                      <m:sup>
                        <m:r>
                          <a:rPr lang="en-GB" i="1">
                            <a:latin typeface="Cambria Math" panose="02040503050406030204" pitchFamily="18" charset="0"/>
                            <a:ea typeface="Cambria Math" panose="02040503050406030204" pitchFamily="18" charset="0"/>
                            <a:sym typeface="Symbol" panose="05050102010706020507" pitchFamily="18" charset="2"/>
                          </a:rPr>
                          <m:t>‡</m:t>
                        </m:r>
                      </m:sup>
                    </m:sSubSup>
                    <m:r>
                      <a:rPr lang="es-ES">
                        <a:latin typeface="Cambria Math" panose="02040503050406030204" pitchFamily="18" charset="0"/>
                        <a:ea typeface="Cambria Math" panose="02040503050406030204" pitchFamily="18" charset="0"/>
                        <a:sym typeface="Symbol" panose="05050102010706020507" pitchFamily="18" charset="2"/>
                      </a:rPr>
                      <m:t>=</m:t>
                    </m:r>
                    <m:f>
                      <m:fPr>
                        <m:ctrlPr>
                          <a:rPr lang="es-ES" i="1">
                            <a:latin typeface="Cambria Math" panose="02040503050406030204" pitchFamily="18" charset="0"/>
                            <a:sym typeface="Symbol" panose="05050102010706020507" pitchFamily="18" charset="2"/>
                          </a:rPr>
                        </m:ctrlPr>
                      </m:fPr>
                      <m:num>
                        <m:sSubSup>
                          <m:sSubSupPr>
                            <m:ctrlPr>
                              <a:rPr lang="es-ES" i="1">
                                <a:latin typeface="Cambria Math" panose="02040503050406030204" pitchFamily="18" charset="0"/>
                                <a:sym typeface="Symbol" panose="05050102010706020507" pitchFamily="18" charset="2"/>
                              </a:rPr>
                            </m:ctrlPr>
                          </m:sSubSupPr>
                          <m:e>
                            <m:r>
                              <a:rPr lang="es-ES" i="1">
                                <a:latin typeface="Cambria Math" panose="02040503050406030204" pitchFamily="18" charset="0"/>
                                <a:sym typeface="Symbol" panose="05050102010706020507" pitchFamily="18" charset="2"/>
                              </a:rPr>
                              <m:t>𝑞</m:t>
                            </m:r>
                          </m:e>
                          <m:sub>
                            <m:r>
                              <a:rPr lang="en-GB" i="1">
                                <a:latin typeface="Cambria Math" panose="02040503050406030204" pitchFamily="18" charset="0"/>
                                <a:ea typeface="Cambria Math" panose="02040503050406030204" pitchFamily="18" charset="0"/>
                                <a:sym typeface="Symbol" panose="05050102010706020507" pitchFamily="18" charset="2"/>
                              </a:rPr>
                              <m:t>‡</m:t>
                            </m:r>
                          </m:sub>
                          <m:sup>
                            <m:r>
                              <a:rPr lang="es-ES" i="1">
                                <a:latin typeface="Cambria Math" panose="02040503050406030204" pitchFamily="18" charset="0"/>
                                <a:sym typeface="Symbol" panose="05050102010706020507" pitchFamily="18" charset="2"/>
                              </a:rPr>
                              <m:t>′</m:t>
                            </m:r>
                          </m:sup>
                        </m:sSubSup>
                        <m:r>
                          <a:rPr lang="es-ES" i="1">
                            <a:latin typeface="Cambria Math" panose="02040503050406030204" pitchFamily="18" charset="0"/>
                            <a:sym typeface="Symbol" panose="05050102010706020507" pitchFamily="18" charset="2"/>
                          </a:rPr>
                          <m:t>/</m:t>
                        </m:r>
                        <m:sSub>
                          <m:sSubPr>
                            <m:ctrlPr>
                              <a:rPr lang="es-ES" i="1">
                                <a:latin typeface="Cambria Math" panose="02040503050406030204" pitchFamily="18" charset="0"/>
                                <a:sym typeface="Symbol" panose="05050102010706020507" pitchFamily="18" charset="2"/>
                              </a:rPr>
                            </m:ctrlPr>
                          </m:sSubPr>
                          <m:e>
                            <m:r>
                              <a:rPr lang="es-ES" i="1">
                                <a:latin typeface="Cambria Math" panose="02040503050406030204" pitchFamily="18" charset="0"/>
                                <a:sym typeface="Symbol" panose="05050102010706020507" pitchFamily="18" charset="2"/>
                              </a:rPr>
                              <m:t>𝑁</m:t>
                            </m:r>
                          </m:e>
                          <m:sub>
                            <m:r>
                              <a:rPr lang="es-ES" i="1">
                                <a:latin typeface="Cambria Math" panose="02040503050406030204" pitchFamily="18" charset="0"/>
                                <a:sym typeface="Symbol" panose="05050102010706020507" pitchFamily="18" charset="2"/>
                              </a:rPr>
                              <m:t>𝐴</m:t>
                            </m:r>
                          </m:sub>
                        </m:sSub>
                        <m:r>
                          <a:rPr lang="es-ES" i="1">
                            <a:latin typeface="Cambria Math" panose="02040503050406030204" pitchFamily="18" charset="0"/>
                            <a:sym typeface="Symbol" panose="05050102010706020507" pitchFamily="18" charset="2"/>
                          </a:rPr>
                          <m:t>𝑉</m:t>
                        </m:r>
                      </m:num>
                      <m:den>
                        <m:sSub>
                          <m:sSubPr>
                            <m:ctrlPr>
                              <a:rPr lang="en-GB" i="1">
                                <a:latin typeface="Cambria Math" panose="02040503050406030204" pitchFamily="18" charset="0"/>
                                <a:sym typeface="Symbol" panose="05050102010706020507" pitchFamily="18" charset="2"/>
                              </a:rPr>
                            </m:ctrlPr>
                          </m:sSubPr>
                          <m:e>
                            <m:r>
                              <a:rPr lang="es-ES" i="1">
                                <a:latin typeface="Cambria Math" panose="02040503050406030204" pitchFamily="18" charset="0"/>
                                <a:sym typeface="Symbol" panose="05050102010706020507" pitchFamily="18" charset="2"/>
                              </a:rPr>
                              <m:t>(</m:t>
                            </m:r>
                            <m:r>
                              <a:rPr lang="es-ES" i="1">
                                <a:latin typeface="Cambria Math" panose="02040503050406030204" pitchFamily="18" charset="0"/>
                                <a:sym typeface="Symbol" panose="05050102010706020507" pitchFamily="18" charset="2"/>
                              </a:rPr>
                              <m:t>𝑞</m:t>
                            </m:r>
                          </m:e>
                          <m:sub>
                            <m:r>
                              <m:rPr>
                                <m:sty m:val="p"/>
                              </m:rPr>
                              <a:rPr lang="es-ES">
                                <a:latin typeface="Cambria Math" panose="02040503050406030204" pitchFamily="18" charset="0"/>
                                <a:sym typeface="Symbol" panose="05050102010706020507" pitchFamily="18" charset="2"/>
                              </a:rPr>
                              <m:t>B</m:t>
                            </m:r>
                          </m:sub>
                        </m:sSub>
                        <m:r>
                          <a:rPr lang="es-ES" i="1">
                            <a:latin typeface="Cambria Math" panose="02040503050406030204" pitchFamily="18" charset="0"/>
                            <a:sym typeface="Symbol" panose="05050102010706020507" pitchFamily="18" charset="2"/>
                          </a:rPr>
                          <m:t>/</m:t>
                        </m:r>
                        <m:sSub>
                          <m:sSubPr>
                            <m:ctrlPr>
                              <a:rPr lang="es-ES" i="1">
                                <a:latin typeface="Cambria Math" panose="02040503050406030204" pitchFamily="18" charset="0"/>
                                <a:sym typeface="Symbol" panose="05050102010706020507" pitchFamily="18" charset="2"/>
                              </a:rPr>
                            </m:ctrlPr>
                          </m:sSubPr>
                          <m:e>
                            <m:r>
                              <a:rPr lang="es-ES" i="1">
                                <a:latin typeface="Cambria Math" panose="02040503050406030204" pitchFamily="18" charset="0"/>
                                <a:sym typeface="Symbol" panose="05050102010706020507" pitchFamily="18" charset="2"/>
                              </a:rPr>
                              <m:t>𝑁</m:t>
                            </m:r>
                          </m:e>
                          <m:sub>
                            <m:r>
                              <a:rPr lang="es-ES" i="1">
                                <a:latin typeface="Cambria Math" panose="02040503050406030204" pitchFamily="18" charset="0"/>
                                <a:sym typeface="Symbol" panose="05050102010706020507" pitchFamily="18" charset="2"/>
                              </a:rPr>
                              <m:t>𝐴</m:t>
                            </m:r>
                          </m:sub>
                        </m:sSub>
                        <m:r>
                          <a:rPr lang="es-ES" i="1">
                            <a:latin typeface="Cambria Math" panose="02040503050406030204" pitchFamily="18" charset="0"/>
                            <a:sym typeface="Symbol" panose="05050102010706020507" pitchFamily="18" charset="2"/>
                          </a:rPr>
                          <m:t>𝑉</m:t>
                        </m:r>
                        <m:r>
                          <a:rPr lang="es-ES" i="1">
                            <a:latin typeface="Cambria Math" panose="02040503050406030204" pitchFamily="18" charset="0"/>
                            <a:sym typeface="Symbol" panose="05050102010706020507" pitchFamily="18" charset="2"/>
                          </a:rPr>
                          <m:t>)</m:t>
                        </m:r>
                        <m:sSub>
                          <m:sSubPr>
                            <m:ctrlPr>
                              <a:rPr lang="en-GB" i="1">
                                <a:latin typeface="Cambria Math" panose="02040503050406030204" pitchFamily="18" charset="0"/>
                                <a:sym typeface="Symbol" panose="05050102010706020507" pitchFamily="18" charset="2"/>
                              </a:rPr>
                            </m:ctrlPr>
                          </m:sSubPr>
                          <m:e>
                            <m:r>
                              <a:rPr lang="es-ES" i="1">
                                <a:latin typeface="Cambria Math" panose="02040503050406030204" pitchFamily="18" charset="0"/>
                                <a:sym typeface="Symbol" panose="05050102010706020507" pitchFamily="18" charset="2"/>
                              </a:rPr>
                              <m:t>(</m:t>
                            </m:r>
                            <m:r>
                              <a:rPr lang="es-ES" i="1">
                                <a:latin typeface="Cambria Math" panose="02040503050406030204" pitchFamily="18" charset="0"/>
                                <a:sym typeface="Symbol" panose="05050102010706020507" pitchFamily="18" charset="2"/>
                              </a:rPr>
                              <m:t>𝑞</m:t>
                            </m:r>
                          </m:e>
                          <m:sub>
                            <m:r>
                              <m:rPr>
                                <m:sty m:val="p"/>
                              </m:rPr>
                              <a:rPr lang="es-ES">
                                <a:latin typeface="Cambria Math" panose="02040503050406030204" pitchFamily="18" charset="0"/>
                                <a:sym typeface="Symbol" panose="05050102010706020507" pitchFamily="18" charset="2"/>
                              </a:rPr>
                              <m:t>C</m:t>
                            </m:r>
                          </m:sub>
                        </m:sSub>
                        <m:r>
                          <a:rPr lang="es-ES" i="1">
                            <a:latin typeface="Cambria Math" panose="02040503050406030204" pitchFamily="18" charset="0"/>
                            <a:sym typeface="Symbol" panose="05050102010706020507" pitchFamily="18" charset="2"/>
                          </a:rPr>
                          <m:t>/</m:t>
                        </m:r>
                        <m:sSub>
                          <m:sSubPr>
                            <m:ctrlPr>
                              <a:rPr lang="es-ES" i="1">
                                <a:latin typeface="Cambria Math" panose="02040503050406030204" pitchFamily="18" charset="0"/>
                                <a:sym typeface="Symbol" panose="05050102010706020507" pitchFamily="18" charset="2"/>
                              </a:rPr>
                            </m:ctrlPr>
                          </m:sSubPr>
                          <m:e>
                            <m:r>
                              <a:rPr lang="es-ES" i="1">
                                <a:latin typeface="Cambria Math" panose="02040503050406030204" pitchFamily="18" charset="0"/>
                                <a:sym typeface="Symbol" panose="05050102010706020507" pitchFamily="18" charset="2"/>
                              </a:rPr>
                              <m:t>𝑁</m:t>
                            </m:r>
                          </m:e>
                          <m:sub>
                            <m:r>
                              <a:rPr lang="es-ES" i="1">
                                <a:latin typeface="Cambria Math" panose="02040503050406030204" pitchFamily="18" charset="0"/>
                                <a:sym typeface="Symbol" panose="05050102010706020507" pitchFamily="18" charset="2"/>
                              </a:rPr>
                              <m:t>𝐴</m:t>
                            </m:r>
                          </m:sub>
                        </m:sSub>
                        <m:r>
                          <a:rPr lang="es-ES" i="1">
                            <a:latin typeface="Cambria Math" panose="02040503050406030204" pitchFamily="18" charset="0"/>
                            <a:sym typeface="Symbol" panose="05050102010706020507" pitchFamily="18" charset="2"/>
                          </a:rPr>
                          <m:t>𝑉</m:t>
                        </m:r>
                        <m:r>
                          <a:rPr lang="es-ES" i="1">
                            <a:latin typeface="Cambria Math" panose="02040503050406030204" pitchFamily="18" charset="0"/>
                            <a:sym typeface="Symbol" panose="05050102010706020507" pitchFamily="18" charset="2"/>
                          </a:rPr>
                          <m:t>)</m:t>
                        </m:r>
                      </m:den>
                    </m:f>
                    <m:func>
                      <m:funcPr>
                        <m:ctrlPr>
                          <a:rPr lang="es-ES" i="1">
                            <a:latin typeface="Cambria Math" panose="02040503050406030204" pitchFamily="18" charset="0"/>
                            <a:sym typeface="Symbol" panose="05050102010706020507" pitchFamily="18" charset="2"/>
                          </a:rPr>
                        </m:ctrlPr>
                      </m:funcPr>
                      <m:fName>
                        <m:r>
                          <m:rPr>
                            <m:sty m:val="p"/>
                          </m:rPr>
                          <a:rPr lang="es-ES">
                            <a:latin typeface="Cambria Math" panose="02040503050406030204" pitchFamily="18" charset="0"/>
                            <a:sym typeface="Symbol" panose="05050102010706020507" pitchFamily="18" charset="2"/>
                          </a:rPr>
                          <m:t>exp</m:t>
                        </m:r>
                      </m:fName>
                      <m:e>
                        <m:d>
                          <m:dPr>
                            <m:ctrlPr>
                              <a:rPr lang="es-ES" i="1">
                                <a:latin typeface="Cambria Math" panose="02040503050406030204" pitchFamily="18" charset="0"/>
                                <a:sym typeface="Symbol" panose="05050102010706020507" pitchFamily="18" charset="2"/>
                              </a:rPr>
                            </m:ctrlPr>
                          </m:dPr>
                          <m:e>
                            <m:r>
                              <a:rPr lang="es-ES" i="1">
                                <a:latin typeface="Cambria Math" panose="02040503050406030204" pitchFamily="18" charset="0"/>
                                <a:sym typeface="Symbol" panose="05050102010706020507" pitchFamily="18" charset="2"/>
                              </a:rPr>
                              <m:t>−</m:t>
                            </m:r>
                            <m:f>
                              <m:fPr>
                                <m:ctrlPr>
                                  <a:rPr lang="es-ES" i="1">
                                    <a:latin typeface="Cambria Math" panose="02040503050406030204" pitchFamily="18" charset="0"/>
                                    <a:ea typeface="Cambria Math" panose="02040503050406030204" pitchFamily="18" charset="0"/>
                                    <a:sym typeface="Symbol" panose="05050102010706020507" pitchFamily="18" charset="2"/>
                                  </a:rPr>
                                </m:ctrlPr>
                              </m:fPr>
                              <m:num>
                                <m:r>
                                  <m:rPr>
                                    <m:sty m:val="p"/>
                                  </m:rPr>
                                  <a:rPr lang="el-GR" i="1">
                                    <a:latin typeface="Cambria Math" panose="02040503050406030204" pitchFamily="18" charset="0"/>
                                    <a:ea typeface="Cambria Math" panose="02040503050406030204" pitchFamily="18" charset="0"/>
                                    <a:sym typeface="Symbol" panose="05050102010706020507" pitchFamily="18" charset="2"/>
                                  </a:rPr>
                                  <m:t>Δ</m:t>
                                </m:r>
                                <m:sSubSup>
                                  <m:sSubSupPr>
                                    <m:ctrlPr>
                                      <a:rPr lang="el-GR" i="1">
                                        <a:latin typeface="Cambria Math" panose="02040503050406030204" pitchFamily="18" charset="0"/>
                                        <a:ea typeface="Cambria Math" panose="02040503050406030204" pitchFamily="18" charset="0"/>
                                        <a:sym typeface="Symbol" panose="05050102010706020507" pitchFamily="18" charset="2"/>
                                      </a:rPr>
                                    </m:ctrlPr>
                                  </m:sSubSupPr>
                                  <m:e>
                                    <m:r>
                                      <a:rPr lang="el-GR" i="1">
                                        <a:latin typeface="Cambria Math" panose="02040503050406030204" pitchFamily="18" charset="0"/>
                                        <a:ea typeface="Cambria Math" panose="02040503050406030204" pitchFamily="18" charset="0"/>
                                        <a:sym typeface="Symbol" panose="05050102010706020507" pitchFamily="18" charset="2"/>
                                      </a:rPr>
                                      <m:t>𝜀</m:t>
                                    </m:r>
                                  </m:e>
                                  <m:sub>
                                    <m:r>
                                      <a:rPr lang="es-ES" i="1">
                                        <a:latin typeface="Cambria Math" panose="02040503050406030204" pitchFamily="18" charset="0"/>
                                        <a:ea typeface="Cambria Math" panose="02040503050406030204" pitchFamily="18" charset="0"/>
                                        <a:sym typeface="Symbol" panose="05050102010706020507" pitchFamily="18" charset="2"/>
                                      </a:rPr>
                                      <m:t>0</m:t>
                                    </m:r>
                                  </m:sub>
                                  <m:sup>
                                    <m:r>
                                      <a:rPr lang="en-GB" i="1">
                                        <a:latin typeface="Cambria Math" panose="02040503050406030204" pitchFamily="18" charset="0"/>
                                        <a:ea typeface="Cambria Math" panose="02040503050406030204" pitchFamily="18" charset="0"/>
                                        <a:sym typeface="Symbol" panose="05050102010706020507" pitchFamily="18" charset="2"/>
                                      </a:rPr>
                                      <m:t>‡</m:t>
                                    </m:r>
                                  </m:sup>
                                </m:sSubSup>
                              </m:num>
                              <m:den>
                                <m:sSub>
                                  <m:sSubPr>
                                    <m:ctrlPr>
                                      <a:rPr lang="es-ES" i="1">
                                        <a:latin typeface="Cambria Math" panose="02040503050406030204" pitchFamily="18" charset="0"/>
                                        <a:ea typeface="Cambria Math" panose="02040503050406030204" pitchFamily="18" charset="0"/>
                                        <a:sym typeface="Symbol" panose="05050102010706020507" pitchFamily="18" charset="2"/>
                                      </a:rPr>
                                    </m:ctrlPr>
                                  </m:sSubPr>
                                  <m:e>
                                    <m:r>
                                      <a:rPr lang="es-ES" i="1">
                                        <a:latin typeface="Cambria Math" panose="02040503050406030204" pitchFamily="18" charset="0"/>
                                        <a:ea typeface="Cambria Math" panose="02040503050406030204" pitchFamily="18" charset="0"/>
                                        <a:sym typeface="Symbol" panose="05050102010706020507" pitchFamily="18" charset="2"/>
                                      </a:rPr>
                                      <m:t>𝑘</m:t>
                                    </m:r>
                                  </m:e>
                                  <m:sub>
                                    <m:r>
                                      <m:rPr>
                                        <m:sty m:val="p"/>
                                      </m:rPr>
                                      <a:rPr lang="es-ES">
                                        <a:latin typeface="Cambria Math" panose="02040503050406030204" pitchFamily="18" charset="0"/>
                                        <a:ea typeface="Cambria Math" panose="02040503050406030204" pitchFamily="18" charset="0"/>
                                        <a:sym typeface="Symbol" panose="05050102010706020507" pitchFamily="18" charset="2"/>
                                      </a:rPr>
                                      <m:t>B</m:t>
                                    </m:r>
                                  </m:sub>
                                </m:sSub>
                                <m:r>
                                  <a:rPr lang="es-ES" i="1">
                                    <a:latin typeface="Cambria Math" panose="02040503050406030204" pitchFamily="18" charset="0"/>
                                    <a:ea typeface="Cambria Math" panose="02040503050406030204" pitchFamily="18" charset="0"/>
                                    <a:sym typeface="Symbol" panose="05050102010706020507" pitchFamily="18" charset="2"/>
                                  </a:rPr>
                                  <m:t>𝑇</m:t>
                                </m:r>
                              </m:den>
                            </m:f>
                          </m:e>
                        </m:d>
                      </m:e>
                    </m:func>
                  </m:oMath>
                </a14:m>
                <a:r>
                  <a:rPr lang="en-GB" dirty="0">
                    <a:sym typeface="Symbol" panose="05050102010706020507" pitchFamily="18" charset="2"/>
                  </a:rPr>
                  <a:t>	(16)	</a:t>
                </a:r>
              </a:p>
            </p:txBody>
          </p:sp>
        </mc:Choice>
        <mc:Fallback xmlns="">
          <p:sp>
            <p:nvSpPr>
              <p:cNvPr id="60" name="CuadroTexto 59">
                <a:extLst>
                  <a:ext uri="{FF2B5EF4-FFF2-40B4-BE49-F238E27FC236}">
                    <a16:creationId xmlns:a16="http://schemas.microsoft.com/office/drawing/2014/main" id="{BC771969-4317-4967-8A73-4E2D0D6B3EBC}"/>
                  </a:ext>
                </a:extLst>
              </p:cNvPr>
              <p:cNvSpPr txBox="1">
                <a:spLocks noRot="1" noChangeAspect="1" noMove="1" noResize="1" noEditPoints="1" noAdjustHandles="1" noChangeArrowheads="1" noChangeShapeType="1" noTextEdit="1"/>
              </p:cNvSpPr>
              <p:nvPr/>
            </p:nvSpPr>
            <p:spPr>
              <a:xfrm>
                <a:off x="314796" y="587938"/>
                <a:ext cx="8656804" cy="1619482"/>
              </a:xfrm>
              <a:prstGeom prst="rect">
                <a:avLst/>
              </a:prstGeom>
              <a:blipFill>
                <a:blip r:embed="rId3"/>
                <a:stretch>
                  <a:fillRect l="-587" t="-775"/>
                </a:stretch>
              </a:blipFill>
            </p:spPr>
            <p:txBody>
              <a:bodyPr/>
              <a:lstStyle/>
              <a:p>
                <a:r>
                  <a:rPr lang="en-GB">
                    <a:noFill/>
                  </a:rPr>
                  <a:t> </a:t>
                </a:r>
              </a:p>
            </p:txBody>
          </p:sp>
        </mc:Fallback>
      </mc:AlternateContent>
      <p:sp>
        <p:nvSpPr>
          <p:cNvPr id="2" name="Marcador de número de diapositiva 1">
            <a:extLst>
              <a:ext uri="{FF2B5EF4-FFF2-40B4-BE49-F238E27FC236}">
                <a16:creationId xmlns:a16="http://schemas.microsoft.com/office/drawing/2014/main" id="{CF4D5845-382F-4C67-8D16-CA12D06C8E63}"/>
              </a:ext>
            </a:extLst>
          </p:cNvPr>
          <p:cNvSpPr>
            <a:spLocks noGrp="1"/>
          </p:cNvSpPr>
          <p:nvPr>
            <p:ph type="sldNum" sz="quarter" idx="12"/>
          </p:nvPr>
        </p:nvSpPr>
        <p:spPr/>
        <p:txBody>
          <a:bodyPr/>
          <a:lstStyle/>
          <a:p>
            <a:fld id="{DFA4F046-044E-46E9-9F2A-D598350E22B2}" type="slidenum">
              <a:rPr lang="es-ES" smtClean="0"/>
              <a:t>7</a:t>
            </a:fld>
            <a:endParaRPr lang="es-ES"/>
          </a:p>
        </p:txBody>
      </p:sp>
      <mc:AlternateContent xmlns:mc="http://schemas.openxmlformats.org/markup-compatibility/2006" xmlns:a14="http://schemas.microsoft.com/office/drawing/2010/main">
        <mc:Choice Requires="a14">
          <p:sp>
            <p:nvSpPr>
              <p:cNvPr id="3" name="CuadroTexto 2">
                <a:extLst>
                  <a:ext uri="{FF2B5EF4-FFF2-40B4-BE49-F238E27FC236}">
                    <a16:creationId xmlns:a16="http://schemas.microsoft.com/office/drawing/2014/main" id="{F272D0FF-3836-1140-92EF-804B0D22A63F}"/>
                  </a:ext>
                </a:extLst>
              </p:cNvPr>
              <p:cNvSpPr txBox="1"/>
              <p:nvPr/>
            </p:nvSpPr>
            <p:spPr>
              <a:xfrm>
                <a:off x="314796" y="2443398"/>
                <a:ext cx="8467350" cy="2074479"/>
              </a:xfrm>
              <a:prstGeom prst="rect">
                <a:avLst/>
              </a:prstGeom>
              <a:noFill/>
            </p:spPr>
            <p:txBody>
              <a:bodyPr wrap="square" rtlCol="0">
                <a:spAutoFit/>
              </a:bodyPr>
              <a:lstStyle/>
              <a:p>
                <a:pPr>
                  <a:spcBef>
                    <a:spcPts val="600"/>
                  </a:spcBef>
                  <a:spcAft>
                    <a:spcPts val="1200"/>
                  </a:spcAft>
                </a:pPr>
                <a:r>
                  <a:rPr lang="en-GB" dirty="0">
                    <a:sym typeface="Symbol" panose="05050102010706020507" pitchFamily="18" charset="2"/>
                  </a:rPr>
                  <a:t>The thermodynamic relationship between the standard Gibbs energy of reaction and the equilibrium constant is given by:</a:t>
                </a:r>
              </a:p>
              <a:p>
                <a:pPr>
                  <a:spcBef>
                    <a:spcPts val="600"/>
                  </a:spcBef>
                  <a:spcAft>
                    <a:spcPts val="1200"/>
                  </a:spcAft>
                </a:pPr>
                <a:r>
                  <a:rPr lang="en-GB" dirty="0">
                    <a:sym typeface="Symbol" panose="05050102010706020507" pitchFamily="18" charset="2"/>
                  </a:rPr>
                  <a:t>	</a:t>
                </a:r>
                <a14:m>
                  <m:oMath xmlns:m="http://schemas.openxmlformats.org/officeDocument/2006/math">
                    <m:sSubSup>
                      <m:sSubSupPr>
                        <m:ctrlPr>
                          <a:rPr lang="en-GB" i="1">
                            <a:latin typeface="Cambria Math" panose="02040503050406030204" pitchFamily="18" charset="0"/>
                            <a:sym typeface="Symbol" panose="05050102010706020507" pitchFamily="18" charset="2"/>
                          </a:rPr>
                        </m:ctrlPr>
                      </m:sSubSupPr>
                      <m:e>
                        <m:r>
                          <a:rPr lang="en-GB" i="1">
                            <a:latin typeface="Cambria Math" panose="02040503050406030204" pitchFamily="18" charset="0"/>
                            <a:ea typeface="Cambria Math" panose="02040503050406030204" pitchFamily="18" charset="0"/>
                            <a:sym typeface="Symbol" panose="05050102010706020507" pitchFamily="18" charset="2"/>
                          </a:rPr>
                          <m:t>∆</m:t>
                        </m:r>
                        <m:r>
                          <a:rPr lang="es-ES" i="1">
                            <a:latin typeface="Cambria Math" panose="02040503050406030204" pitchFamily="18" charset="0"/>
                            <a:ea typeface="Cambria Math" panose="02040503050406030204" pitchFamily="18" charset="0"/>
                            <a:sym typeface="Symbol" panose="05050102010706020507" pitchFamily="18" charset="2"/>
                          </a:rPr>
                          <m:t>𝐺</m:t>
                        </m:r>
                      </m:e>
                      <m:sub>
                        <m:r>
                          <a:rPr lang="es-ES" i="1">
                            <a:latin typeface="Cambria Math" panose="02040503050406030204" pitchFamily="18" charset="0"/>
                            <a:sym typeface="Symbol" panose="05050102010706020507" pitchFamily="18" charset="2"/>
                          </a:rPr>
                          <m:t>𝑐</m:t>
                        </m:r>
                      </m:sub>
                      <m:sup>
                        <m:r>
                          <a:rPr lang="en-GB" i="1">
                            <a:latin typeface="Cambria Math" panose="02040503050406030204" pitchFamily="18" charset="0"/>
                            <a:ea typeface="Cambria Math" panose="02040503050406030204" pitchFamily="18" charset="0"/>
                            <a:sym typeface="Symbol" panose="05050102010706020507" pitchFamily="18" charset="2"/>
                          </a:rPr>
                          <m:t>°</m:t>
                        </m:r>
                      </m:sup>
                    </m:sSubSup>
                    <m:r>
                      <a:rPr lang="es-ES" i="1">
                        <a:latin typeface="Cambria Math" panose="02040503050406030204" pitchFamily="18" charset="0"/>
                        <a:sym typeface="Symbol" panose="05050102010706020507" pitchFamily="18" charset="2"/>
                      </a:rPr>
                      <m:t> =−</m:t>
                    </m:r>
                    <m:r>
                      <a:rPr lang="es-ES" i="1">
                        <a:latin typeface="Cambria Math" panose="02040503050406030204" pitchFamily="18" charset="0"/>
                        <a:sym typeface="Symbol" panose="05050102010706020507" pitchFamily="18" charset="2"/>
                      </a:rPr>
                      <m:t>𝑅𝑇</m:t>
                    </m:r>
                    <m:r>
                      <m:rPr>
                        <m:nor/>
                      </m:rPr>
                      <a:rPr lang="es-ES">
                        <a:latin typeface="Cambria Math" panose="02040503050406030204" pitchFamily="18" charset="0"/>
                        <a:sym typeface="Symbol" panose="05050102010706020507" pitchFamily="18" charset="2"/>
                      </a:rPr>
                      <m:t>ln</m:t>
                    </m:r>
                    <m:sSubSup>
                      <m:sSubSupPr>
                        <m:ctrlPr>
                          <a:rPr lang="es-ES" i="1">
                            <a:latin typeface="Cambria Math" panose="02040503050406030204" pitchFamily="18" charset="0"/>
                            <a:sym typeface="Symbol" panose="05050102010706020507" pitchFamily="18" charset="2"/>
                          </a:rPr>
                        </m:ctrlPr>
                      </m:sSubSupPr>
                      <m:e>
                        <m:r>
                          <a:rPr lang="es-ES" i="1">
                            <a:latin typeface="Cambria Math" panose="02040503050406030204" pitchFamily="18" charset="0"/>
                            <a:sym typeface="Symbol" panose="05050102010706020507" pitchFamily="18" charset="2"/>
                          </a:rPr>
                          <m:t>𝐾</m:t>
                        </m:r>
                      </m:e>
                      <m:sub>
                        <m:r>
                          <a:rPr lang="es-ES" i="1">
                            <a:latin typeface="Cambria Math" panose="02040503050406030204" pitchFamily="18" charset="0"/>
                            <a:sym typeface="Symbol" panose="05050102010706020507" pitchFamily="18" charset="2"/>
                          </a:rPr>
                          <m:t>𝑐</m:t>
                        </m:r>
                      </m:sub>
                      <m:sup>
                        <m:r>
                          <a:rPr lang="es-ES" i="1">
                            <a:latin typeface="Cambria Math" panose="02040503050406030204" pitchFamily="18" charset="0"/>
                            <a:ea typeface="Cambria Math" panose="02040503050406030204" pitchFamily="18" charset="0"/>
                            <a:sym typeface="Symbol" panose="05050102010706020507" pitchFamily="18" charset="2"/>
                          </a:rPr>
                          <m:t>°</m:t>
                        </m:r>
                      </m:sup>
                    </m:sSubSup>
                    <m:r>
                      <a:rPr lang="es-ES" i="1">
                        <a:latin typeface="Cambria Math" panose="02040503050406030204" pitchFamily="18" charset="0"/>
                        <a:sym typeface="Symbol" panose="05050102010706020507" pitchFamily="18" charset="2"/>
                      </a:rPr>
                      <m:t>=−</m:t>
                    </m:r>
                    <m:r>
                      <a:rPr lang="es-ES" i="1">
                        <a:latin typeface="Cambria Math" panose="02040503050406030204" pitchFamily="18" charset="0"/>
                        <a:sym typeface="Symbol" panose="05050102010706020507" pitchFamily="18" charset="2"/>
                      </a:rPr>
                      <m:t>𝑅𝑇</m:t>
                    </m:r>
                    <m:r>
                      <m:rPr>
                        <m:sty m:val="p"/>
                      </m:rPr>
                      <a:rPr lang="es-ES">
                        <a:latin typeface="Cambria Math" panose="02040503050406030204" pitchFamily="18" charset="0"/>
                        <a:sym typeface="Symbol" panose="05050102010706020507" pitchFamily="18" charset="2"/>
                      </a:rPr>
                      <m:t>ln</m:t>
                    </m:r>
                    <m:d>
                      <m:dPr>
                        <m:begChr m:val="["/>
                        <m:endChr m:val="]"/>
                        <m:ctrlPr>
                          <a:rPr lang="es-ES" i="1">
                            <a:latin typeface="Cambria Math" panose="02040503050406030204" pitchFamily="18" charset="0"/>
                            <a:sym typeface="Symbol" panose="05050102010706020507" pitchFamily="18" charset="2"/>
                          </a:rPr>
                        </m:ctrlPr>
                      </m:dPr>
                      <m:e>
                        <m:sSub>
                          <m:sSubPr>
                            <m:ctrlPr>
                              <a:rPr lang="es-ES" i="1">
                                <a:latin typeface="Cambria Math" panose="02040503050406030204" pitchFamily="18" charset="0"/>
                                <a:sym typeface="Symbol" panose="05050102010706020507" pitchFamily="18" charset="2"/>
                              </a:rPr>
                            </m:ctrlPr>
                          </m:sSubPr>
                          <m:e>
                            <m:r>
                              <a:rPr lang="es-ES" i="1">
                                <a:latin typeface="Cambria Math" panose="02040503050406030204" pitchFamily="18" charset="0"/>
                                <a:sym typeface="Symbol" panose="05050102010706020507" pitchFamily="18" charset="2"/>
                              </a:rPr>
                              <m:t>𝐾</m:t>
                            </m:r>
                          </m:e>
                          <m:sub>
                            <m:r>
                              <a:rPr lang="es-ES" i="1">
                                <a:latin typeface="Cambria Math" panose="02040503050406030204" pitchFamily="18" charset="0"/>
                                <a:sym typeface="Symbol" panose="05050102010706020507" pitchFamily="18" charset="2"/>
                              </a:rPr>
                              <m:t>𝑐</m:t>
                            </m:r>
                          </m:sub>
                        </m:sSub>
                        <m:r>
                          <a:rPr lang="es-ES" i="1">
                            <a:latin typeface="Cambria Math" panose="02040503050406030204" pitchFamily="18" charset="0"/>
                            <a:sym typeface="Symbol" panose="05050102010706020507" pitchFamily="18" charset="2"/>
                          </a:rPr>
                          <m:t>/</m:t>
                        </m:r>
                        <m:sSup>
                          <m:sSupPr>
                            <m:ctrlPr>
                              <a:rPr lang="es-ES" i="1">
                                <a:latin typeface="Cambria Math" panose="02040503050406030204" pitchFamily="18" charset="0"/>
                                <a:sym typeface="Symbol" panose="05050102010706020507" pitchFamily="18" charset="2"/>
                              </a:rPr>
                            </m:ctrlPr>
                          </m:sSupPr>
                          <m:e>
                            <m:d>
                              <m:dPr>
                                <m:ctrlPr>
                                  <a:rPr lang="es-ES" i="1">
                                    <a:latin typeface="Cambria Math" panose="02040503050406030204" pitchFamily="18" charset="0"/>
                                    <a:sym typeface="Symbol" panose="05050102010706020507" pitchFamily="18" charset="2"/>
                                  </a:rPr>
                                </m:ctrlPr>
                              </m:dPr>
                              <m:e>
                                <m:r>
                                  <a:rPr lang="es-ES" i="1">
                                    <a:latin typeface="Cambria Math" panose="02040503050406030204" pitchFamily="18" charset="0"/>
                                    <a:sym typeface="Symbol" panose="05050102010706020507" pitchFamily="18" charset="2"/>
                                  </a:rPr>
                                  <m:t>𝑐</m:t>
                                </m:r>
                                <m:r>
                                  <a:rPr lang="es-ES" i="1">
                                    <a:latin typeface="Cambria Math" panose="02040503050406030204" pitchFamily="18" charset="0"/>
                                    <a:ea typeface="Cambria Math" panose="02040503050406030204" pitchFamily="18" charset="0"/>
                                    <a:sym typeface="Symbol" panose="05050102010706020507" pitchFamily="18" charset="2"/>
                                  </a:rPr>
                                  <m:t>°</m:t>
                                </m:r>
                              </m:e>
                            </m:d>
                          </m:e>
                          <m:sup>
                            <m:r>
                              <a:rPr lang="es-ES" i="1">
                                <a:latin typeface="Cambria Math" panose="02040503050406030204" pitchFamily="18" charset="0"/>
                                <a:ea typeface="Cambria Math" panose="02040503050406030204" pitchFamily="18" charset="0"/>
                                <a:sym typeface="Symbol" panose="05050102010706020507" pitchFamily="18" charset="2"/>
                              </a:rPr>
                              <m:t>∆</m:t>
                            </m:r>
                            <m:r>
                              <a:rPr lang="es-ES" i="1">
                                <a:latin typeface="Cambria Math" panose="02040503050406030204" pitchFamily="18" charset="0"/>
                                <a:ea typeface="Cambria Math" panose="02040503050406030204" pitchFamily="18" charset="0"/>
                                <a:sym typeface="Symbol" panose="05050102010706020507" pitchFamily="18" charset="2"/>
                              </a:rPr>
                              <m:t>𝑛</m:t>
                            </m:r>
                            <m:r>
                              <a:rPr lang="es-ES" i="1">
                                <a:latin typeface="Cambria Math" panose="02040503050406030204" pitchFamily="18" charset="0"/>
                                <a:ea typeface="Cambria Math" panose="02040503050406030204" pitchFamily="18" charset="0"/>
                                <a:sym typeface="Symbol" panose="05050102010706020507" pitchFamily="18" charset="2"/>
                              </a:rPr>
                              <m:t>/</m:t>
                            </m:r>
                            <m:r>
                              <m:rPr>
                                <m:nor/>
                              </m:rPr>
                              <a:rPr lang="es-ES">
                                <a:latin typeface="Cambria Math" panose="02040503050406030204" pitchFamily="18" charset="0"/>
                                <a:ea typeface="Cambria Math" panose="02040503050406030204" pitchFamily="18" charset="0"/>
                                <a:sym typeface="Symbol" panose="05050102010706020507" pitchFamily="18" charset="2"/>
                              </a:rPr>
                              <m:t>mol</m:t>
                            </m:r>
                          </m:sup>
                        </m:sSup>
                      </m:e>
                    </m:d>
                  </m:oMath>
                </a14:m>
                <a:r>
                  <a:rPr lang="en-GB" dirty="0">
                    <a:sym typeface="Symbol" panose="05050102010706020507" pitchFamily="18" charset="2"/>
                  </a:rPr>
                  <a:t> 	(ideal system)	(17)</a:t>
                </a:r>
              </a:p>
              <a:p>
                <a:pPr>
                  <a:spcBef>
                    <a:spcPts val="600"/>
                  </a:spcBef>
                  <a:spcAft>
                    <a:spcPts val="1200"/>
                  </a:spcAft>
                </a:pPr>
                <a:r>
                  <a:rPr lang="en-GB" dirty="0">
                    <a:sym typeface="Symbol" panose="05050102010706020507" pitchFamily="18" charset="2"/>
                  </a:rPr>
                  <a:t>where </a:t>
                </a:r>
                <a:r>
                  <a:rPr lang="en-GB" i="1" dirty="0">
                    <a:latin typeface="Times New Roman" panose="02020603050405020304" pitchFamily="18" charset="0"/>
                    <a:ea typeface="Cambria Math" panose="02040503050406030204" pitchFamily="18" charset="0"/>
                    <a:cs typeface="Times New Roman" panose="02020603050405020304" pitchFamily="18" charset="0"/>
                    <a:sym typeface="Symbol" panose="05050102010706020507" pitchFamily="18" charset="2"/>
                  </a:rPr>
                  <a:t>n</a:t>
                </a:r>
                <a:r>
                  <a:rPr lang="en-GB" dirty="0">
                    <a:sym typeface="Symbol" panose="05050102010706020507" pitchFamily="18" charset="2"/>
                  </a:rPr>
                  <a:t> is the change in the number of moles and </a:t>
                </a:r>
                <a:r>
                  <a:rPr lang="en-GB" i="1" dirty="0">
                    <a:latin typeface="Times New Roman" panose="02020603050405020304" pitchFamily="18" charset="0"/>
                    <a:cs typeface="Times New Roman" panose="02020603050405020304" pitchFamily="18" charset="0"/>
                    <a:sym typeface="Symbol" panose="05050102010706020507" pitchFamily="18" charset="2"/>
                  </a:rPr>
                  <a:t>c</a:t>
                </a:r>
                <a:r>
                  <a:rPr lang="en-GB" dirty="0">
                    <a:sym typeface="Symbol" panose="05050102010706020507" pitchFamily="18" charset="2"/>
                  </a:rPr>
                  <a:t> is the standard molar concentration (1 M). By analogy, the </a:t>
                </a:r>
                <a:r>
                  <a:rPr lang="en-GB" dirty="0">
                    <a:solidFill>
                      <a:srgbClr val="FF0000"/>
                    </a:solidFill>
                    <a:sym typeface="Symbol" panose="05050102010706020507" pitchFamily="18" charset="2"/>
                  </a:rPr>
                  <a:t>standard Gibbs energy of activation </a:t>
                </a:r>
                <a:r>
                  <a:rPr lang="en-GB" dirty="0">
                    <a:sym typeface="Symbol" panose="05050102010706020507" pitchFamily="18" charset="2"/>
                  </a:rPr>
                  <a:t>is defined by</a:t>
                </a:r>
              </a:p>
            </p:txBody>
          </p:sp>
        </mc:Choice>
        <mc:Fallback xmlns="">
          <p:sp>
            <p:nvSpPr>
              <p:cNvPr id="3" name="CuadroTexto 2">
                <a:extLst>
                  <a:ext uri="{FF2B5EF4-FFF2-40B4-BE49-F238E27FC236}">
                    <a16:creationId xmlns:a16="http://schemas.microsoft.com/office/drawing/2014/main" id="{F272D0FF-3836-1140-92EF-804B0D22A63F}"/>
                  </a:ext>
                </a:extLst>
              </p:cNvPr>
              <p:cNvSpPr txBox="1">
                <a:spLocks noRot="1" noChangeAspect="1" noMove="1" noResize="1" noEditPoints="1" noAdjustHandles="1" noChangeArrowheads="1" noChangeShapeType="1" noTextEdit="1"/>
              </p:cNvSpPr>
              <p:nvPr/>
            </p:nvSpPr>
            <p:spPr>
              <a:xfrm>
                <a:off x="314796" y="2443398"/>
                <a:ext cx="8467350" cy="2074479"/>
              </a:xfrm>
              <a:prstGeom prst="rect">
                <a:avLst/>
              </a:prstGeom>
              <a:blipFill>
                <a:blip r:embed="rId4"/>
                <a:stretch>
                  <a:fillRect l="-599" t="-1220" r="-599" b="-3659"/>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CuadroTexto 3">
                <a:extLst>
                  <a:ext uri="{FF2B5EF4-FFF2-40B4-BE49-F238E27FC236}">
                    <a16:creationId xmlns:a16="http://schemas.microsoft.com/office/drawing/2014/main" id="{53609964-B0BA-5844-AE5F-1D48B6320C12}"/>
                  </a:ext>
                </a:extLst>
              </p:cNvPr>
              <p:cNvSpPr txBox="1"/>
              <p:nvPr/>
            </p:nvSpPr>
            <p:spPr>
              <a:xfrm>
                <a:off x="314796" y="4645472"/>
                <a:ext cx="7946406" cy="949812"/>
              </a:xfrm>
              <a:prstGeom prst="rect">
                <a:avLst/>
              </a:prstGeom>
              <a:noFill/>
            </p:spPr>
            <p:txBody>
              <a:bodyPr wrap="none" rtlCol="0">
                <a:spAutoFit/>
              </a:bodyPr>
              <a:lstStyle/>
              <a:p>
                <a:pPr>
                  <a:spcBef>
                    <a:spcPts val="600"/>
                  </a:spcBef>
                  <a:spcAft>
                    <a:spcPts val="1200"/>
                  </a:spcAft>
                </a:pPr>
                <a:r>
                  <a:rPr lang="en-GB" dirty="0">
                    <a:sym typeface="Symbol" panose="05050102010706020507" pitchFamily="18" charset="2"/>
                  </a:rPr>
                  <a:t>	</a:t>
                </a:r>
                <a14:m>
                  <m:oMath xmlns:m="http://schemas.openxmlformats.org/officeDocument/2006/math">
                    <m:sSubSup>
                      <m:sSubSupPr>
                        <m:ctrlPr>
                          <a:rPr lang="en-GB" i="1">
                            <a:latin typeface="Cambria Math" panose="02040503050406030204" pitchFamily="18" charset="0"/>
                            <a:sym typeface="Symbol" panose="05050102010706020507" pitchFamily="18" charset="2"/>
                          </a:rPr>
                        </m:ctrlPr>
                      </m:sSubSupPr>
                      <m:e>
                        <m:r>
                          <a:rPr lang="en-GB" i="1">
                            <a:latin typeface="Cambria Math" panose="02040503050406030204" pitchFamily="18" charset="0"/>
                            <a:ea typeface="Cambria Math" panose="02040503050406030204" pitchFamily="18" charset="0"/>
                            <a:sym typeface="Symbol" panose="05050102010706020507" pitchFamily="18" charset="2"/>
                          </a:rPr>
                          <m:t>∆</m:t>
                        </m:r>
                        <m:r>
                          <a:rPr lang="es-ES" i="1">
                            <a:latin typeface="Cambria Math" panose="02040503050406030204" pitchFamily="18" charset="0"/>
                            <a:ea typeface="Cambria Math" panose="02040503050406030204" pitchFamily="18" charset="0"/>
                            <a:sym typeface="Symbol" panose="05050102010706020507" pitchFamily="18" charset="2"/>
                          </a:rPr>
                          <m:t>𝐺</m:t>
                        </m:r>
                      </m:e>
                      <m:sub>
                        <m:r>
                          <a:rPr lang="es-ES" i="1">
                            <a:latin typeface="Cambria Math" panose="02040503050406030204" pitchFamily="18" charset="0"/>
                            <a:sym typeface="Symbol" panose="05050102010706020507" pitchFamily="18" charset="2"/>
                          </a:rPr>
                          <m:t>𝑐</m:t>
                        </m:r>
                      </m:sub>
                      <m:sup>
                        <m:r>
                          <m:rPr>
                            <m:nor/>
                          </m:rPr>
                          <a:rPr lang="en-GB">
                            <a:sym typeface="Symbol" panose="05050102010706020507" pitchFamily="18" charset="2"/>
                          </a:rPr>
                          <m:t>‡</m:t>
                        </m:r>
                      </m:sup>
                    </m:sSubSup>
                    <m:r>
                      <a:rPr lang="es-ES" i="1">
                        <a:latin typeface="Cambria Math" panose="02040503050406030204" pitchFamily="18" charset="0"/>
                        <a:ea typeface="Cambria Math" panose="02040503050406030204" pitchFamily="18" charset="0"/>
                        <a:sym typeface="Symbol" panose="05050102010706020507" pitchFamily="18" charset="2"/>
                      </a:rPr>
                      <m:t>≡</m:t>
                    </m:r>
                    <m:r>
                      <a:rPr lang="es-ES" i="1">
                        <a:latin typeface="Cambria Math" panose="02040503050406030204" pitchFamily="18" charset="0"/>
                        <a:sym typeface="Symbol" panose="05050102010706020507" pitchFamily="18" charset="2"/>
                      </a:rPr>
                      <m:t>−</m:t>
                    </m:r>
                    <m:r>
                      <a:rPr lang="es-ES" i="1">
                        <a:latin typeface="Cambria Math" panose="02040503050406030204" pitchFamily="18" charset="0"/>
                        <a:sym typeface="Symbol" panose="05050102010706020507" pitchFamily="18" charset="2"/>
                      </a:rPr>
                      <m:t>𝑅𝑇</m:t>
                    </m:r>
                    <m:r>
                      <m:rPr>
                        <m:sty m:val="p"/>
                      </m:rPr>
                      <a:rPr lang="es-ES">
                        <a:latin typeface="Cambria Math" panose="02040503050406030204" pitchFamily="18" charset="0"/>
                        <a:sym typeface="Symbol" panose="05050102010706020507" pitchFamily="18" charset="2"/>
                      </a:rPr>
                      <m:t>ln</m:t>
                    </m:r>
                    <m:d>
                      <m:dPr>
                        <m:begChr m:val="["/>
                        <m:endChr m:val="]"/>
                        <m:ctrlPr>
                          <a:rPr lang="es-ES" i="1">
                            <a:latin typeface="Cambria Math" panose="02040503050406030204" pitchFamily="18" charset="0"/>
                            <a:sym typeface="Symbol" panose="05050102010706020507" pitchFamily="18" charset="2"/>
                          </a:rPr>
                        </m:ctrlPr>
                      </m:dPr>
                      <m:e>
                        <m:sSubSup>
                          <m:sSubSupPr>
                            <m:ctrlPr>
                              <a:rPr lang="es-ES" i="1">
                                <a:latin typeface="Cambria Math" panose="02040503050406030204" pitchFamily="18" charset="0"/>
                                <a:ea typeface="Cambria Math" panose="02040503050406030204" pitchFamily="18" charset="0"/>
                                <a:sym typeface="Symbol" panose="05050102010706020507" pitchFamily="18" charset="2"/>
                              </a:rPr>
                            </m:ctrlPr>
                          </m:sSubSupPr>
                          <m:e>
                            <m:r>
                              <a:rPr lang="es-ES" i="1">
                                <a:latin typeface="Cambria Math" panose="02040503050406030204" pitchFamily="18" charset="0"/>
                                <a:ea typeface="Cambria Math" panose="02040503050406030204" pitchFamily="18" charset="0"/>
                                <a:sym typeface="Symbol" panose="05050102010706020507" pitchFamily="18" charset="2"/>
                              </a:rPr>
                              <m:t>𝐾</m:t>
                            </m:r>
                          </m:e>
                          <m:sub>
                            <m:r>
                              <a:rPr lang="es-ES" i="1">
                                <a:latin typeface="Cambria Math" panose="02040503050406030204" pitchFamily="18" charset="0"/>
                                <a:ea typeface="Cambria Math" panose="02040503050406030204" pitchFamily="18" charset="0"/>
                                <a:sym typeface="Symbol" panose="05050102010706020507" pitchFamily="18" charset="2"/>
                              </a:rPr>
                              <m:t>𝑐</m:t>
                            </m:r>
                          </m:sub>
                          <m:sup>
                            <m:r>
                              <a:rPr lang="en-GB" i="1">
                                <a:latin typeface="Cambria Math" panose="02040503050406030204" pitchFamily="18" charset="0"/>
                                <a:ea typeface="Cambria Math" panose="02040503050406030204" pitchFamily="18" charset="0"/>
                                <a:sym typeface="Symbol" panose="05050102010706020507" pitchFamily="18" charset="2"/>
                              </a:rPr>
                              <m:t>‡</m:t>
                            </m:r>
                          </m:sup>
                        </m:sSubSup>
                        <m:sSup>
                          <m:sSupPr>
                            <m:ctrlPr>
                              <a:rPr lang="es-ES" i="1">
                                <a:latin typeface="Cambria Math" panose="02040503050406030204" pitchFamily="18" charset="0"/>
                                <a:sym typeface="Symbol" panose="05050102010706020507" pitchFamily="18" charset="2"/>
                              </a:rPr>
                            </m:ctrlPr>
                          </m:sSupPr>
                          <m:e>
                            <m:d>
                              <m:dPr>
                                <m:ctrlPr>
                                  <a:rPr lang="es-ES" i="1">
                                    <a:latin typeface="Cambria Math" panose="02040503050406030204" pitchFamily="18" charset="0"/>
                                    <a:sym typeface="Symbol" panose="05050102010706020507" pitchFamily="18" charset="2"/>
                                  </a:rPr>
                                </m:ctrlPr>
                              </m:dPr>
                              <m:e>
                                <m:r>
                                  <a:rPr lang="es-ES" i="1">
                                    <a:latin typeface="Cambria Math" panose="02040503050406030204" pitchFamily="18" charset="0"/>
                                    <a:sym typeface="Symbol" panose="05050102010706020507" pitchFamily="18" charset="2"/>
                                  </a:rPr>
                                  <m:t>𝑐</m:t>
                                </m:r>
                                <m:r>
                                  <a:rPr lang="es-ES" i="1">
                                    <a:latin typeface="Cambria Math" panose="02040503050406030204" pitchFamily="18" charset="0"/>
                                    <a:ea typeface="Cambria Math" panose="02040503050406030204" pitchFamily="18" charset="0"/>
                                    <a:sym typeface="Symbol" panose="05050102010706020507" pitchFamily="18" charset="2"/>
                                  </a:rPr>
                                  <m:t>°</m:t>
                                </m:r>
                              </m:e>
                            </m:d>
                          </m:e>
                          <m:sup>
                            <m:r>
                              <a:rPr lang="es-ES" i="1">
                                <a:latin typeface="Cambria Math" panose="02040503050406030204" pitchFamily="18" charset="0"/>
                                <a:ea typeface="Cambria Math" panose="02040503050406030204" pitchFamily="18" charset="0"/>
                                <a:sym typeface="Symbol" panose="05050102010706020507" pitchFamily="18" charset="2"/>
                              </a:rPr>
                              <m:t>𝑚</m:t>
                            </m:r>
                            <m:r>
                              <a:rPr lang="es-ES" i="1">
                                <a:latin typeface="Cambria Math" panose="02040503050406030204" pitchFamily="18" charset="0"/>
                                <a:ea typeface="Cambria Math" panose="02040503050406030204" pitchFamily="18" charset="0"/>
                                <a:sym typeface="Symbol" panose="05050102010706020507" pitchFamily="18" charset="2"/>
                              </a:rPr>
                              <m:t>−1</m:t>
                            </m:r>
                          </m:sup>
                        </m:sSup>
                      </m:e>
                    </m:d>
                  </m:oMath>
                </a14:m>
                <a:r>
                  <a:rPr lang="en-GB" dirty="0">
                    <a:sym typeface="Symbol" panose="05050102010706020507" pitchFamily="18" charset="2"/>
                  </a:rPr>
                  <a:t>					(18)</a:t>
                </a:r>
              </a:p>
              <a:p>
                <a:pPr>
                  <a:spcBef>
                    <a:spcPts val="600"/>
                  </a:spcBef>
                  <a:spcAft>
                    <a:spcPts val="1200"/>
                  </a:spcAft>
                </a:pPr>
                <a:r>
                  <a:rPr lang="en-GB" dirty="0">
                    <a:sym typeface="Symbol" panose="05050102010706020507" pitchFamily="18" charset="2"/>
                  </a:rPr>
                  <a:t>where </a:t>
                </a:r>
                <a:r>
                  <a:rPr lang="en-GB" i="1" dirty="0">
                    <a:latin typeface="Times New Roman" panose="02020603050405020304" pitchFamily="18" charset="0"/>
                    <a:cs typeface="Times New Roman" panose="02020603050405020304" pitchFamily="18" charset="0"/>
                    <a:sym typeface="Symbol" panose="05050102010706020507" pitchFamily="18" charset="2"/>
                  </a:rPr>
                  <a:t>m</a:t>
                </a:r>
                <a:r>
                  <a:rPr lang="en-GB" dirty="0">
                    <a:sym typeface="Symbol" panose="05050102010706020507" pitchFamily="18" charset="2"/>
                  </a:rPr>
                  <a:t> is the molecularity of the reaction. Hence, from eq. (16), we have</a:t>
                </a:r>
              </a:p>
            </p:txBody>
          </p:sp>
        </mc:Choice>
        <mc:Fallback xmlns="">
          <p:sp>
            <p:nvSpPr>
              <p:cNvPr id="4" name="CuadroTexto 3">
                <a:extLst>
                  <a:ext uri="{FF2B5EF4-FFF2-40B4-BE49-F238E27FC236}">
                    <a16:creationId xmlns:a16="http://schemas.microsoft.com/office/drawing/2014/main" id="{53609964-B0BA-5844-AE5F-1D48B6320C12}"/>
                  </a:ext>
                </a:extLst>
              </p:cNvPr>
              <p:cNvSpPr txBox="1">
                <a:spLocks noRot="1" noChangeAspect="1" noMove="1" noResize="1" noEditPoints="1" noAdjustHandles="1" noChangeArrowheads="1" noChangeShapeType="1" noTextEdit="1"/>
              </p:cNvSpPr>
              <p:nvPr/>
            </p:nvSpPr>
            <p:spPr>
              <a:xfrm>
                <a:off x="314796" y="4645472"/>
                <a:ext cx="7946406" cy="949812"/>
              </a:xfrm>
              <a:prstGeom prst="rect">
                <a:avLst/>
              </a:prstGeom>
              <a:blipFill>
                <a:blip r:embed="rId5"/>
                <a:stretch>
                  <a:fillRect l="-639" b="-7895"/>
                </a:stretch>
              </a:blipFill>
            </p:spPr>
            <p:txBody>
              <a:bodyPr/>
              <a:lstStyle/>
              <a:p>
                <a:r>
                  <a:rPr lang="en-GB">
                    <a:noFill/>
                  </a:rPr>
                  <a:t> </a:t>
                </a:r>
              </a:p>
            </p:txBody>
          </p:sp>
        </mc:Fallback>
      </mc:AlternateContent>
      <p:grpSp>
        <p:nvGrpSpPr>
          <p:cNvPr id="7" name="Grupo 6">
            <a:extLst>
              <a:ext uri="{FF2B5EF4-FFF2-40B4-BE49-F238E27FC236}">
                <a16:creationId xmlns:a16="http://schemas.microsoft.com/office/drawing/2014/main" id="{3767B87B-9F78-7447-85AE-41FF86373148}"/>
              </a:ext>
            </a:extLst>
          </p:cNvPr>
          <p:cNvGrpSpPr/>
          <p:nvPr/>
        </p:nvGrpSpPr>
        <p:grpSpPr>
          <a:xfrm>
            <a:off x="1352902" y="5839948"/>
            <a:ext cx="6878640" cy="802449"/>
            <a:chOff x="1352902" y="5839948"/>
            <a:chExt cx="6878640" cy="802449"/>
          </a:xfrm>
        </p:grpSpPr>
        <mc:AlternateContent xmlns:mc="http://schemas.openxmlformats.org/markup-compatibility/2006" xmlns:a14="http://schemas.microsoft.com/office/drawing/2010/main">
          <mc:Choice Requires="a14">
            <p:sp>
              <p:nvSpPr>
                <p:cNvPr id="6" name="Rectángulo 5">
                  <a:extLst>
                    <a:ext uri="{FF2B5EF4-FFF2-40B4-BE49-F238E27FC236}">
                      <a16:creationId xmlns:a16="http://schemas.microsoft.com/office/drawing/2014/main" id="{6E6ECBAC-B559-49C2-9F04-3E32D07CCF54}"/>
                    </a:ext>
                  </a:extLst>
                </p:cNvPr>
                <p:cNvSpPr/>
                <p:nvPr/>
              </p:nvSpPr>
              <p:spPr>
                <a:xfrm>
                  <a:off x="1352902" y="5839948"/>
                  <a:ext cx="2751586" cy="618246"/>
                </a:xfrm>
                <a:prstGeom prst="rect">
                  <a:avLst/>
                </a:prstGeom>
                <a:ln w="25400">
                  <a:solidFill>
                    <a:schemeClr val="accent2"/>
                  </a:solidFill>
                </a:ln>
              </p:spPr>
              <p:txBody>
                <a:bodyPr wrap="none">
                  <a:spAutoFit/>
                </a:bodyPr>
                <a:lstStyle/>
                <a:p>
                  <a:pPr/>
                  <a14:m>
                    <m:oMathPara xmlns:m="http://schemas.openxmlformats.org/officeDocument/2006/math">
                      <m:oMathParaPr>
                        <m:jc m:val="centerGroup"/>
                      </m:oMathParaPr>
                      <m:oMath xmlns:m="http://schemas.openxmlformats.org/officeDocument/2006/math">
                        <m:r>
                          <a:rPr lang="es-ES" b="0" i="1" smtClean="0">
                            <a:latin typeface="Cambria Math" panose="02040503050406030204" pitchFamily="18" charset="0"/>
                            <a:sym typeface="Symbol" panose="05050102010706020507" pitchFamily="18" charset="2"/>
                          </a:rPr>
                          <m:t>𝑘</m:t>
                        </m:r>
                        <m:r>
                          <a:rPr lang="es-ES">
                            <a:latin typeface="Cambria Math" panose="02040503050406030204" pitchFamily="18" charset="0"/>
                            <a:ea typeface="Cambria Math" panose="02040503050406030204" pitchFamily="18" charset="0"/>
                            <a:sym typeface="Symbol" panose="05050102010706020507" pitchFamily="18" charset="2"/>
                          </a:rPr>
                          <m:t>=</m:t>
                        </m:r>
                        <m:f>
                          <m:fPr>
                            <m:ctrlPr>
                              <a:rPr lang="es-ES" i="1">
                                <a:latin typeface="Cambria Math" panose="02040503050406030204" pitchFamily="18" charset="0"/>
                                <a:ea typeface="Cambria Math" panose="02040503050406030204" pitchFamily="18" charset="0"/>
                                <a:sym typeface="Symbol" panose="05050102010706020507" pitchFamily="18" charset="2"/>
                              </a:rPr>
                            </m:ctrlPr>
                          </m:fPr>
                          <m:num>
                            <m:sSub>
                              <m:sSubPr>
                                <m:ctrlPr>
                                  <a:rPr lang="es-ES" i="1">
                                    <a:latin typeface="Cambria Math" panose="02040503050406030204" pitchFamily="18" charset="0"/>
                                    <a:ea typeface="Cambria Math" panose="02040503050406030204" pitchFamily="18" charset="0"/>
                                    <a:sym typeface="Symbol" panose="05050102010706020507" pitchFamily="18" charset="2"/>
                                  </a:rPr>
                                </m:ctrlPr>
                              </m:sSubPr>
                              <m:e>
                                <m:r>
                                  <a:rPr lang="es-ES" i="1">
                                    <a:latin typeface="Cambria Math" panose="02040503050406030204" pitchFamily="18" charset="0"/>
                                    <a:ea typeface="Cambria Math" panose="02040503050406030204" pitchFamily="18" charset="0"/>
                                    <a:sym typeface="Symbol" panose="05050102010706020507" pitchFamily="18" charset="2"/>
                                  </a:rPr>
                                  <m:t>𝑘</m:t>
                                </m:r>
                              </m:e>
                              <m:sub>
                                <m:r>
                                  <m:rPr>
                                    <m:sty m:val="p"/>
                                  </m:rPr>
                                  <a:rPr lang="es-ES">
                                    <a:latin typeface="Cambria Math" panose="02040503050406030204" pitchFamily="18" charset="0"/>
                                    <a:ea typeface="Cambria Math" panose="02040503050406030204" pitchFamily="18" charset="0"/>
                                    <a:sym typeface="Symbol" panose="05050102010706020507" pitchFamily="18" charset="2"/>
                                  </a:rPr>
                                  <m:t>B</m:t>
                                </m:r>
                              </m:sub>
                            </m:sSub>
                            <m:r>
                              <a:rPr lang="es-ES" i="1">
                                <a:latin typeface="Cambria Math" panose="02040503050406030204" pitchFamily="18" charset="0"/>
                                <a:ea typeface="Cambria Math" panose="02040503050406030204" pitchFamily="18" charset="0"/>
                                <a:sym typeface="Symbol" panose="05050102010706020507" pitchFamily="18" charset="2"/>
                              </a:rPr>
                              <m:t>𝑇</m:t>
                            </m:r>
                          </m:num>
                          <m:den>
                            <m:r>
                              <a:rPr lang="es-ES" i="1">
                                <a:latin typeface="Cambria Math" panose="02040503050406030204" pitchFamily="18" charset="0"/>
                                <a:ea typeface="Cambria Math" panose="02040503050406030204" pitchFamily="18" charset="0"/>
                                <a:sym typeface="Symbol" panose="05050102010706020507" pitchFamily="18" charset="2"/>
                              </a:rPr>
                              <m:t>h</m:t>
                            </m:r>
                          </m:den>
                        </m:f>
                        <m:sSup>
                          <m:sSupPr>
                            <m:ctrlPr>
                              <a:rPr lang="es-ES" i="1">
                                <a:latin typeface="Cambria Math" panose="02040503050406030204" pitchFamily="18" charset="0"/>
                                <a:sym typeface="Symbol" panose="05050102010706020507" pitchFamily="18" charset="2"/>
                              </a:rPr>
                            </m:ctrlPr>
                          </m:sSupPr>
                          <m:e>
                            <m:d>
                              <m:dPr>
                                <m:ctrlPr>
                                  <a:rPr lang="es-ES" i="1">
                                    <a:latin typeface="Cambria Math" panose="02040503050406030204" pitchFamily="18" charset="0"/>
                                    <a:sym typeface="Symbol" panose="05050102010706020507" pitchFamily="18" charset="2"/>
                                  </a:rPr>
                                </m:ctrlPr>
                              </m:dPr>
                              <m:e>
                                <m:r>
                                  <a:rPr lang="es-ES" b="0" i="1" smtClean="0">
                                    <a:latin typeface="Cambria Math" panose="02040503050406030204" pitchFamily="18" charset="0"/>
                                    <a:sym typeface="Symbol" panose="05050102010706020507" pitchFamily="18" charset="2"/>
                                  </a:rPr>
                                  <m:t>𝑐</m:t>
                                </m:r>
                                <m:r>
                                  <a:rPr lang="es-ES" b="0" i="1" smtClean="0">
                                    <a:latin typeface="Cambria Math" panose="02040503050406030204" pitchFamily="18" charset="0"/>
                                    <a:ea typeface="Cambria Math" panose="02040503050406030204" pitchFamily="18" charset="0"/>
                                    <a:sym typeface="Symbol" panose="05050102010706020507" pitchFamily="18" charset="2"/>
                                  </a:rPr>
                                  <m:t>°</m:t>
                                </m:r>
                              </m:e>
                            </m:d>
                          </m:e>
                          <m:sup>
                            <m:r>
                              <a:rPr lang="es-ES" i="1">
                                <a:latin typeface="Cambria Math" panose="02040503050406030204" pitchFamily="18" charset="0"/>
                                <a:ea typeface="Cambria Math" panose="02040503050406030204" pitchFamily="18" charset="0"/>
                                <a:sym typeface="Symbol" panose="05050102010706020507" pitchFamily="18" charset="2"/>
                              </a:rPr>
                              <m:t>1−</m:t>
                            </m:r>
                            <m:r>
                              <a:rPr lang="es-ES" i="1">
                                <a:latin typeface="Cambria Math" panose="02040503050406030204" pitchFamily="18" charset="0"/>
                                <a:ea typeface="Cambria Math" panose="02040503050406030204" pitchFamily="18" charset="0"/>
                                <a:sym typeface="Symbol" panose="05050102010706020507" pitchFamily="18" charset="2"/>
                              </a:rPr>
                              <m:t>𝑚</m:t>
                            </m:r>
                          </m:sup>
                        </m:sSup>
                        <m:sSup>
                          <m:sSupPr>
                            <m:ctrlPr>
                              <a:rPr lang="es-ES" i="1">
                                <a:latin typeface="Cambria Math" panose="02040503050406030204" pitchFamily="18" charset="0"/>
                                <a:ea typeface="Cambria Math" panose="02040503050406030204" pitchFamily="18" charset="0"/>
                                <a:sym typeface="Symbol" panose="05050102010706020507" pitchFamily="18" charset="2"/>
                              </a:rPr>
                            </m:ctrlPr>
                          </m:sSupPr>
                          <m:e>
                            <m:r>
                              <a:rPr lang="es-ES" i="1">
                                <a:latin typeface="Cambria Math" panose="02040503050406030204" pitchFamily="18" charset="0"/>
                                <a:ea typeface="Cambria Math" panose="02040503050406030204" pitchFamily="18" charset="0"/>
                                <a:sym typeface="Symbol" panose="05050102010706020507" pitchFamily="18" charset="2"/>
                              </a:rPr>
                              <m:t>𝑒</m:t>
                            </m:r>
                          </m:e>
                          <m:sup>
                            <m:r>
                              <a:rPr lang="es-ES" i="1">
                                <a:latin typeface="Cambria Math" panose="02040503050406030204" pitchFamily="18" charset="0"/>
                                <a:ea typeface="Cambria Math" panose="02040503050406030204" pitchFamily="18" charset="0"/>
                                <a:sym typeface="Symbol" panose="05050102010706020507" pitchFamily="18" charset="2"/>
                              </a:rPr>
                              <m:t>−</m:t>
                            </m:r>
                            <m:sSubSup>
                              <m:sSubSupPr>
                                <m:ctrlPr>
                                  <a:rPr lang="en-GB" i="1">
                                    <a:latin typeface="Cambria Math" panose="02040503050406030204" pitchFamily="18" charset="0"/>
                                    <a:sym typeface="Symbol" panose="05050102010706020507" pitchFamily="18" charset="2"/>
                                  </a:rPr>
                                </m:ctrlPr>
                              </m:sSubSupPr>
                              <m:e>
                                <m:r>
                                  <a:rPr lang="en-GB" i="1">
                                    <a:latin typeface="Cambria Math" panose="02040503050406030204" pitchFamily="18" charset="0"/>
                                    <a:ea typeface="Cambria Math" panose="02040503050406030204" pitchFamily="18" charset="0"/>
                                    <a:sym typeface="Symbol" panose="05050102010706020507" pitchFamily="18" charset="2"/>
                                  </a:rPr>
                                  <m:t>∆</m:t>
                                </m:r>
                                <m:r>
                                  <a:rPr lang="es-ES" i="1">
                                    <a:latin typeface="Cambria Math" panose="02040503050406030204" pitchFamily="18" charset="0"/>
                                    <a:ea typeface="Cambria Math" panose="02040503050406030204" pitchFamily="18" charset="0"/>
                                    <a:sym typeface="Symbol" panose="05050102010706020507" pitchFamily="18" charset="2"/>
                                  </a:rPr>
                                  <m:t>𝐺</m:t>
                                </m:r>
                              </m:e>
                              <m:sub>
                                <m:r>
                                  <a:rPr lang="es-ES" i="1">
                                    <a:latin typeface="Cambria Math" panose="02040503050406030204" pitchFamily="18" charset="0"/>
                                    <a:sym typeface="Symbol" panose="05050102010706020507" pitchFamily="18" charset="2"/>
                                  </a:rPr>
                                  <m:t>𝑐</m:t>
                                </m:r>
                              </m:sub>
                              <m:sup>
                                <m:r>
                                  <a:rPr lang="en-GB" i="1">
                                    <a:latin typeface="Cambria Math" panose="02040503050406030204" pitchFamily="18" charset="0"/>
                                    <a:ea typeface="Cambria Math" panose="02040503050406030204" pitchFamily="18" charset="0"/>
                                    <a:sym typeface="Symbol" panose="05050102010706020507" pitchFamily="18" charset="2"/>
                                  </a:rPr>
                                  <m:t>‡</m:t>
                                </m:r>
                              </m:sup>
                            </m:sSubSup>
                            <m:r>
                              <a:rPr lang="es-ES" i="1">
                                <a:latin typeface="Cambria Math" panose="02040503050406030204" pitchFamily="18" charset="0"/>
                                <a:sym typeface="Symbol" panose="05050102010706020507" pitchFamily="18" charset="2"/>
                              </a:rPr>
                              <m:t>/</m:t>
                            </m:r>
                            <m:r>
                              <a:rPr lang="es-ES" i="1">
                                <a:latin typeface="Cambria Math" panose="02040503050406030204" pitchFamily="18" charset="0"/>
                                <a:sym typeface="Symbol" panose="05050102010706020507" pitchFamily="18" charset="2"/>
                              </a:rPr>
                              <m:t>𝑅𝑇</m:t>
                            </m:r>
                          </m:sup>
                        </m:sSup>
                      </m:oMath>
                    </m:oMathPara>
                  </a14:m>
                  <a:endParaRPr lang="es-ES"/>
                </a:p>
              </p:txBody>
            </p:sp>
          </mc:Choice>
          <mc:Fallback xmlns="">
            <p:sp>
              <p:nvSpPr>
                <p:cNvPr id="6" name="Rectángulo 5">
                  <a:extLst>
                    <a:ext uri="{FF2B5EF4-FFF2-40B4-BE49-F238E27FC236}">
                      <a16:creationId xmlns:a16="http://schemas.microsoft.com/office/drawing/2014/main" id="{6E6ECBAC-B559-49C2-9F04-3E32D07CCF54}"/>
                    </a:ext>
                  </a:extLst>
                </p:cNvPr>
                <p:cNvSpPr>
                  <a:spLocks noRot="1" noChangeAspect="1" noMove="1" noResize="1" noEditPoints="1" noAdjustHandles="1" noChangeArrowheads="1" noChangeShapeType="1" noTextEdit="1"/>
                </p:cNvSpPr>
                <p:nvPr/>
              </p:nvSpPr>
              <p:spPr>
                <a:xfrm>
                  <a:off x="1352902" y="5839948"/>
                  <a:ext cx="2751586" cy="618246"/>
                </a:xfrm>
                <a:prstGeom prst="rect">
                  <a:avLst/>
                </a:prstGeom>
                <a:blipFill>
                  <a:blip r:embed="rId6"/>
                  <a:stretch>
                    <a:fillRect b="-1923"/>
                  </a:stretch>
                </a:blipFill>
                <a:ln w="25400">
                  <a:solidFill>
                    <a:schemeClr val="accent2"/>
                  </a:solidFill>
                </a:ln>
              </p:spPr>
              <p:txBody>
                <a:bodyPr/>
                <a:lstStyle/>
                <a:p>
                  <a:r>
                    <a:rPr lang="en-GB">
                      <a:noFill/>
                    </a:rPr>
                    <a:t> </a:t>
                  </a:r>
                </a:p>
              </p:txBody>
            </p:sp>
          </mc:Fallback>
        </mc:AlternateContent>
        <p:sp>
          <p:nvSpPr>
            <p:cNvPr id="5" name="CuadroTexto 4">
              <a:extLst>
                <a:ext uri="{FF2B5EF4-FFF2-40B4-BE49-F238E27FC236}">
                  <a16:creationId xmlns:a16="http://schemas.microsoft.com/office/drawing/2014/main" id="{B40BEC94-36F4-AC4C-BD2A-1533B6027FC6}"/>
                </a:ext>
              </a:extLst>
            </p:cNvPr>
            <p:cNvSpPr txBox="1"/>
            <p:nvPr/>
          </p:nvSpPr>
          <p:spPr>
            <a:xfrm>
              <a:off x="4901784" y="5996066"/>
              <a:ext cx="3329758" cy="646331"/>
            </a:xfrm>
            <a:prstGeom prst="rect">
              <a:avLst/>
            </a:prstGeom>
            <a:noFill/>
          </p:spPr>
          <p:txBody>
            <a:bodyPr wrap="none" rtlCol="0">
              <a:spAutoFit/>
            </a:bodyPr>
            <a:lstStyle/>
            <a:p>
              <a:r>
                <a:rPr lang="en-GB" dirty="0">
                  <a:sym typeface="Symbol" panose="05050102010706020507" pitchFamily="18" charset="2"/>
                </a:rPr>
                <a:t>(concentration scale)	(19)</a:t>
              </a:r>
              <a:endParaRPr lang="en-GB" dirty="0"/>
            </a:p>
            <a:p>
              <a:endParaRPr lang="en-GB" dirty="0"/>
            </a:p>
          </p:txBody>
        </p:sp>
      </p:grpSp>
      <p:sp>
        <p:nvSpPr>
          <p:cNvPr id="12" name="CuadroTexto 11">
            <a:extLst>
              <a:ext uri="{FF2B5EF4-FFF2-40B4-BE49-F238E27FC236}">
                <a16:creationId xmlns:a16="http://schemas.microsoft.com/office/drawing/2014/main" id="{6D0BA6C7-1019-45E4-A9D2-CD955436E049}"/>
              </a:ext>
            </a:extLst>
          </p:cNvPr>
          <p:cNvSpPr txBox="1"/>
          <p:nvPr/>
        </p:nvSpPr>
        <p:spPr>
          <a:xfrm>
            <a:off x="0" y="6585789"/>
            <a:ext cx="9144000" cy="276999"/>
          </a:xfrm>
          <a:prstGeom prst="rect">
            <a:avLst/>
          </a:prstGeom>
          <a:solidFill>
            <a:schemeClr val="accent2"/>
          </a:solidFill>
        </p:spPr>
        <p:txBody>
          <a:bodyPr wrap="square" rtlCol="0">
            <a:spAutoFit/>
          </a:bodyPr>
          <a:lstStyle/>
          <a:p>
            <a:r>
              <a:rPr lang="es-ES" sz="1200" b="1" dirty="0">
                <a:solidFill>
                  <a:schemeClr val="bg1"/>
                </a:solidFill>
              </a:rPr>
              <a:t>(</a:t>
            </a:r>
            <a:r>
              <a:rPr lang="es-ES" sz="1200" b="1" dirty="0" err="1">
                <a:solidFill>
                  <a:schemeClr val="bg1"/>
                </a:solidFill>
              </a:rPr>
              <a:t>Statistical</a:t>
            </a:r>
            <a:r>
              <a:rPr lang="es-ES" sz="1200" b="1" dirty="0">
                <a:solidFill>
                  <a:schemeClr val="bg1"/>
                </a:solidFill>
              </a:rPr>
              <a:t>) </a:t>
            </a:r>
            <a:r>
              <a:rPr lang="es-ES" sz="1200" b="1" dirty="0" err="1">
                <a:solidFill>
                  <a:schemeClr val="bg1"/>
                </a:solidFill>
              </a:rPr>
              <a:t>Reaction</a:t>
            </a:r>
            <a:r>
              <a:rPr lang="es-ES" sz="1200" b="1" dirty="0">
                <a:solidFill>
                  <a:schemeClr val="bg1"/>
                </a:solidFill>
              </a:rPr>
              <a:t> </a:t>
            </a:r>
            <a:r>
              <a:rPr lang="es-ES" sz="1200" b="1" dirty="0" err="1">
                <a:solidFill>
                  <a:schemeClr val="bg1"/>
                </a:solidFill>
              </a:rPr>
              <a:t>Rate</a:t>
            </a:r>
            <a:r>
              <a:rPr lang="es-ES" sz="1200" b="1" dirty="0">
                <a:solidFill>
                  <a:schemeClr val="bg1"/>
                </a:solidFill>
              </a:rPr>
              <a:t> </a:t>
            </a:r>
            <a:r>
              <a:rPr lang="es-ES" sz="1200" b="1" dirty="0" err="1">
                <a:solidFill>
                  <a:schemeClr val="bg1"/>
                </a:solidFill>
              </a:rPr>
              <a:t>Theories</a:t>
            </a:r>
            <a:endParaRPr lang="es-ES" sz="1200" b="1" dirty="0">
              <a:solidFill>
                <a:schemeClr val="bg1"/>
              </a:solidFill>
            </a:endParaRPr>
          </a:p>
        </p:txBody>
      </p:sp>
    </p:spTree>
    <p:extLst>
      <p:ext uri="{BB962C8B-B14F-4D97-AF65-F5344CB8AC3E}">
        <p14:creationId xmlns:p14="http://schemas.microsoft.com/office/powerpoint/2010/main" val="554120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p:bldP spid="3" grpId="0"/>
      <p:bldP spid="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Box 64">
            <a:extLst>
              <a:ext uri="{FF2B5EF4-FFF2-40B4-BE49-F238E27FC236}">
                <a16:creationId xmlns:a16="http://schemas.microsoft.com/office/drawing/2014/main" id="{1ABFF68C-D3FA-488D-922A-B540A90C4EA7}"/>
              </a:ext>
            </a:extLst>
          </p:cNvPr>
          <p:cNvSpPr txBox="1">
            <a:spLocks noChangeArrowheads="1"/>
          </p:cNvSpPr>
          <p:nvPr/>
        </p:nvSpPr>
        <p:spPr bwMode="auto">
          <a:xfrm>
            <a:off x="-1" y="0"/>
            <a:ext cx="9143999" cy="369332"/>
          </a:xfrm>
          <a:prstGeom prst="rect">
            <a:avLst/>
          </a:prstGeom>
          <a:solidFill>
            <a:schemeClr val="bg2"/>
          </a:solidFill>
          <a:ln w="9525">
            <a:noFill/>
            <a:miter lim="800000"/>
            <a:headEnd/>
            <a:tailEnd/>
          </a:ln>
        </p:spPr>
        <p:txBody>
          <a:bodyPr wrap="square">
            <a:spAutoFit/>
          </a:bodyPr>
          <a:lstStyle/>
          <a:p>
            <a:r>
              <a:rPr lang="en-US" b="1">
                <a:solidFill>
                  <a:schemeClr val="accent2"/>
                </a:solidFill>
                <a:latin typeface="Verdana" pitchFamily="34" charset="0"/>
              </a:rPr>
              <a:t>Transition State Theory			</a:t>
            </a:r>
            <a:r>
              <a:rPr lang="en-GB" b="1">
                <a:solidFill>
                  <a:srgbClr val="002060"/>
                </a:solidFill>
              </a:rPr>
              <a:t> Thermodynamic formulation</a:t>
            </a:r>
            <a:endParaRPr lang="en-US" b="1" baseline="30000">
              <a:solidFill>
                <a:schemeClr val="accent2"/>
              </a:solidFill>
              <a:latin typeface="Verdana" pitchFamily="34" charset="0"/>
            </a:endParaRPr>
          </a:p>
        </p:txBody>
      </p:sp>
      <mc:AlternateContent xmlns:mc="http://schemas.openxmlformats.org/markup-compatibility/2006" xmlns:a14="http://schemas.microsoft.com/office/drawing/2010/main">
        <mc:Choice Requires="a14">
          <p:sp>
            <p:nvSpPr>
              <p:cNvPr id="60" name="CuadroTexto 59">
                <a:extLst>
                  <a:ext uri="{FF2B5EF4-FFF2-40B4-BE49-F238E27FC236}">
                    <a16:creationId xmlns:a16="http://schemas.microsoft.com/office/drawing/2014/main" id="{BC771969-4317-4967-8A73-4E2D0D6B3EBC}"/>
                  </a:ext>
                </a:extLst>
              </p:cNvPr>
              <p:cNvSpPr txBox="1"/>
              <p:nvPr/>
            </p:nvSpPr>
            <p:spPr>
              <a:xfrm>
                <a:off x="335202" y="587938"/>
                <a:ext cx="8656804" cy="2130648"/>
              </a:xfrm>
              <a:prstGeom prst="rect">
                <a:avLst/>
              </a:prstGeom>
              <a:noFill/>
            </p:spPr>
            <p:txBody>
              <a:bodyPr wrap="square" rtlCol="0">
                <a:spAutoFit/>
              </a:bodyPr>
              <a:lstStyle/>
              <a:p>
                <a:pPr>
                  <a:spcBef>
                    <a:spcPts val="600"/>
                  </a:spcBef>
                  <a:spcAft>
                    <a:spcPts val="1200"/>
                  </a:spcAft>
                </a:pPr>
                <a:r>
                  <a:rPr lang="en-GB" b="1" dirty="0">
                    <a:solidFill>
                      <a:schemeClr val="accent6">
                        <a:lumMod val="50000"/>
                      </a:schemeClr>
                    </a:solidFill>
                    <a:sym typeface="Symbol" panose="05050102010706020507" pitchFamily="18" charset="2"/>
                  </a:rPr>
                  <a:t>Caveat:</a:t>
                </a:r>
                <a:r>
                  <a:rPr lang="en-GB" dirty="0">
                    <a:sym typeface="Symbol" panose="05050102010706020507" pitchFamily="18" charset="2"/>
                  </a:rPr>
                  <a:t> the above expression implies Gibbs energies of activation in the concentration scale. If the Gibbs energy of activation is calculated in the pressure scale, then we should use:</a:t>
                </a:r>
              </a:p>
              <a:p>
                <a:pPr>
                  <a:spcBef>
                    <a:spcPts val="600"/>
                  </a:spcBef>
                  <a:spcAft>
                    <a:spcPts val="1200"/>
                  </a:spcAft>
                </a:pPr>
                <a:r>
                  <a:rPr lang="en-GB" dirty="0">
                    <a:sym typeface="Symbol" panose="05050102010706020507" pitchFamily="18" charset="2"/>
                  </a:rPr>
                  <a:t>	</a:t>
                </a:r>
                <a:r>
                  <a:rPr lang="es-ES" dirty="0">
                    <a:sym typeface="Symbol" panose="05050102010706020507" pitchFamily="18" charset="2"/>
                  </a:rPr>
                  <a:t> </a:t>
                </a:r>
                <a14:m>
                  <m:oMath xmlns:m="http://schemas.openxmlformats.org/officeDocument/2006/math">
                    <m:r>
                      <a:rPr lang="es-ES" b="0" i="1" smtClean="0">
                        <a:latin typeface="Cambria Math" panose="02040503050406030204" pitchFamily="18" charset="0"/>
                        <a:sym typeface="Symbol" panose="05050102010706020507" pitchFamily="18" charset="2"/>
                      </a:rPr>
                      <m:t>𝑘</m:t>
                    </m:r>
                    <m:r>
                      <a:rPr lang="es-ES">
                        <a:latin typeface="Cambria Math" panose="02040503050406030204" pitchFamily="18" charset="0"/>
                        <a:ea typeface="Cambria Math" panose="02040503050406030204" pitchFamily="18" charset="0"/>
                        <a:sym typeface="Symbol" panose="05050102010706020507" pitchFamily="18" charset="2"/>
                      </a:rPr>
                      <m:t>=</m:t>
                    </m:r>
                    <m:f>
                      <m:fPr>
                        <m:ctrlPr>
                          <a:rPr lang="es-ES" i="1">
                            <a:latin typeface="Cambria Math" panose="02040503050406030204" pitchFamily="18" charset="0"/>
                            <a:ea typeface="Cambria Math" panose="02040503050406030204" pitchFamily="18" charset="0"/>
                            <a:sym typeface="Symbol" panose="05050102010706020507" pitchFamily="18" charset="2"/>
                          </a:rPr>
                        </m:ctrlPr>
                      </m:fPr>
                      <m:num>
                        <m:sSub>
                          <m:sSubPr>
                            <m:ctrlPr>
                              <a:rPr lang="es-ES" i="1">
                                <a:latin typeface="Cambria Math" panose="02040503050406030204" pitchFamily="18" charset="0"/>
                                <a:ea typeface="Cambria Math" panose="02040503050406030204" pitchFamily="18" charset="0"/>
                                <a:sym typeface="Symbol" panose="05050102010706020507" pitchFamily="18" charset="2"/>
                              </a:rPr>
                            </m:ctrlPr>
                          </m:sSubPr>
                          <m:e>
                            <m:r>
                              <a:rPr lang="es-ES" i="1">
                                <a:latin typeface="Cambria Math" panose="02040503050406030204" pitchFamily="18" charset="0"/>
                                <a:ea typeface="Cambria Math" panose="02040503050406030204" pitchFamily="18" charset="0"/>
                                <a:sym typeface="Symbol" panose="05050102010706020507" pitchFamily="18" charset="2"/>
                              </a:rPr>
                              <m:t>𝑘</m:t>
                            </m:r>
                          </m:e>
                          <m:sub>
                            <m:r>
                              <m:rPr>
                                <m:sty m:val="p"/>
                              </m:rPr>
                              <a:rPr lang="es-ES">
                                <a:latin typeface="Cambria Math" panose="02040503050406030204" pitchFamily="18" charset="0"/>
                                <a:ea typeface="Cambria Math" panose="02040503050406030204" pitchFamily="18" charset="0"/>
                                <a:sym typeface="Symbol" panose="05050102010706020507" pitchFamily="18" charset="2"/>
                              </a:rPr>
                              <m:t>B</m:t>
                            </m:r>
                          </m:sub>
                        </m:sSub>
                        <m:r>
                          <a:rPr lang="es-ES" i="1">
                            <a:latin typeface="Cambria Math" panose="02040503050406030204" pitchFamily="18" charset="0"/>
                            <a:ea typeface="Cambria Math" panose="02040503050406030204" pitchFamily="18" charset="0"/>
                            <a:sym typeface="Symbol" panose="05050102010706020507" pitchFamily="18" charset="2"/>
                          </a:rPr>
                          <m:t>𝑇</m:t>
                        </m:r>
                      </m:num>
                      <m:den>
                        <m:r>
                          <a:rPr lang="es-ES" i="1">
                            <a:latin typeface="Cambria Math" panose="02040503050406030204" pitchFamily="18" charset="0"/>
                            <a:ea typeface="Cambria Math" panose="02040503050406030204" pitchFamily="18" charset="0"/>
                            <a:sym typeface="Symbol" panose="05050102010706020507" pitchFamily="18" charset="2"/>
                          </a:rPr>
                          <m:t>h</m:t>
                        </m:r>
                      </m:den>
                    </m:f>
                    <m:sSup>
                      <m:sSupPr>
                        <m:ctrlPr>
                          <a:rPr lang="es-ES" i="1">
                            <a:latin typeface="Cambria Math" panose="02040503050406030204" pitchFamily="18" charset="0"/>
                            <a:sym typeface="Symbol" panose="05050102010706020507" pitchFamily="18" charset="2"/>
                          </a:rPr>
                        </m:ctrlPr>
                      </m:sSupPr>
                      <m:e>
                        <m:d>
                          <m:dPr>
                            <m:ctrlPr>
                              <a:rPr lang="es-ES" i="1">
                                <a:latin typeface="Cambria Math" panose="02040503050406030204" pitchFamily="18" charset="0"/>
                                <a:sym typeface="Symbol" panose="05050102010706020507" pitchFamily="18" charset="2"/>
                              </a:rPr>
                            </m:ctrlPr>
                          </m:dPr>
                          <m:e>
                            <m:f>
                              <m:fPr>
                                <m:ctrlPr>
                                  <a:rPr lang="es-ES" i="1">
                                    <a:latin typeface="Cambria Math" panose="02040503050406030204" pitchFamily="18" charset="0"/>
                                    <a:sym typeface="Symbol" panose="05050102010706020507" pitchFamily="18" charset="2"/>
                                  </a:rPr>
                                </m:ctrlPr>
                              </m:fPr>
                              <m:num>
                                <m:r>
                                  <a:rPr lang="es-ES" b="0" i="1" smtClean="0">
                                    <a:latin typeface="Cambria Math" panose="02040503050406030204" pitchFamily="18" charset="0"/>
                                    <a:sym typeface="Symbol" panose="05050102010706020507" pitchFamily="18" charset="2"/>
                                  </a:rPr>
                                  <m:t>𝑝</m:t>
                                </m:r>
                                <m:r>
                                  <a:rPr lang="es-ES" b="0" i="1" smtClean="0">
                                    <a:latin typeface="Cambria Math" panose="02040503050406030204" pitchFamily="18" charset="0"/>
                                    <a:ea typeface="Cambria Math" panose="02040503050406030204" pitchFamily="18" charset="0"/>
                                    <a:sym typeface="Symbol" panose="05050102010706020507" pitchFamily="18" charset="2"/>
                                  </a:rPr>
                                  <m:t>°</m:t>
                                </m:r>
                              </m:num>
                              <m:den>
                                <m:r>
                                  <a:rPr lang="es-ES" i="1">
                                    <a:latin typeface="Cambria Math" panose="02040503050406030204" pitchFamily="18" charset="0"/>
                                    <a:sym typeface="Symbol" panose="05050102010706020507" pitchFamily="18" charset="2"/>
                                  </a:rPr>
                                  <m:t>𝑅𝑇</m:t>
                                </m:r>
                              </m:den>
                            </m:f>
                          </m:e>
                        </m:d>
                      </m:e>
                      <m:sup>
                        <m:r>
                          <a:rPr lang="es-ES" i="1">
                            <a:latin typeface="Cambria Math" panose="02040503050406030204" pitchFamily="18" charset="0"/>
                            <a:ea typeface="Cambria Math" panose="02040503050406030204" pitchFamily="18" charset="0"/>
                            <a:sym typeface="Symbol" panose="05050102010706020507" pitchFamily="18" charset="2"/>
                          </a:rPr>
                          <m:t>1−</m:t>
                        </m:r>
                        <m:r>
                          <a:rPr lang="es-ES" i="1">
                            <a:latin typeface="Cambria Math" panose="02040503050406030204" pitchFamily="18" charset="0"/>
                            <a:ea typeface="Cambria Math" panose="02040503050406030204" pitchFamily="18" charset="0"/>
                            <a:sym typeface="Symbol" panose="05050102010706020507" pitchFamily="18" charset="2"/>
                          </a:rPr>
                          <m:t>𝑚</m:t>
                        </m:r>
                      </m:sup>
                    </m:sSup>
                    <m:sSup>
                      <m:sSupPr>
                        <m:ctrlPr>
                          <a:rPr lang="es-ES" i="1">
                            <a:latin typeface="Cambria Math" panose="02040503050406030204" pitchFamily="18" charset="0"/>
                            <a:ea typeface="Cambria Math" panose="02040503050406030204" pitchFamily="18" charset="0"/>
                            <a:sym typeface="Symbol" panose="05050102010706020507" pitchFamily="18" charset="2"/>
                          </a:rPr>
                        </m:ctrlPr>
                      </m:sSupPr>
                      <m:e>
                        <m:r>
                          <a:rPr lang="es-ES" i="1">
                            <a:latin typeface="Cambria Math" panose="02040503050406030204" pitchFamily="18" charset="0"/>
                            <a:ea typeface="Cambria Math" panose="02040503050406030204" pitchFamily="18" charset="0"/>
                            <a:sym typeface="Symbol" panose="05050102010706020507" pitchFamily="18" charset="2"/>
                          </a:rPr>
                          <m:t>𝑒</m:t>
                        </m:r>
                      </m:e>
                      <m:sup>
                        <m:r>
                          <a:rPr lang="es-ES" i="1">
                            <a:latin typeface="Cambria Math" panose="02040503050406030204" pitchFamily="18" charset="0"/>
                            <a:ea typeface="Cambria Math" panose="02040503050406030204" pitchFamily="18" charset="0"/>
                            <a:sym typeface="Symbol" panose="05050102010706020507" pitchFamily="18" charset="2"/>
                          </a:rPr>
                          <m:t>−</m:t>
                        </m:r>
                        <m:sSubSup>
                          <m:sSubSupPr>
                            <m:ctrlPr>
                              <a:rPr lang="en-GB" i="1">
                                <a:latin typeface="Cambria Math" panose="02040503050406030204" pitchFamily="18" charset="0"/>
                                <a:sym typeface="Symbol" panose="05050102010706020507" pitchFamily="18" charset="2"/>
                              </a:rPr>
                            </m:ctrlPr>
                          </m:sSubSupPr>
                          <m:e>
                            <m:r>
                              <a:rPr lang="en-GB" i="1">
                                <a:latin typeface="Cambria Math" panose="02040503050406030204" pitchFamily="18" charset="0"/>
                                <a:ea typeface="Cambria Math" panose="02040503050406030204" pitchFamily="18" charset="0"/>
                                <a:sym typeface="Symbol" panose="05050102010706020507" pitchFamily="18" charset="2"/>
                              </a:rPr>
                              <m:t>∆</m:t>
                            </m:r>
                            <m:r>
                              <a:rPr lang="es-ES" i="1">
                                <a:latin typeface="Cambria Math" panose="02040503050406030204" pitchFamily="18" charset="0"/>
                                <a:ea typeface="Cambria Math" panose="02040503050406030204" pitchFamily="18" charset="0"/>
                                <a:sym typeface="Symbol" panose="05050102010706020507" pitchFamily="18" charset="2"/>
                              </a:rPr>
                              <m:t>𝐺</m:t>
                            </m:r>
                          </m:e>
                          <m:sub>
                            <m:r>
                              <a:rPr lang="es-ES" i="1">
                                <a:latin typeface="Cambria Math" panose="02040503050406030204" pitchFamily="18" charset="0"/>
                                <a:ea typeface="Cambria Math" panose="02040503050406030204" pitchFamily="18" charset="0"/>
                                <a:sym typeface="Symbol" panose="05050102010706020507" pitchFamily="18" charset="2"/>
                              </a:rPr>
                              <m:t>𝑝</m:t>
                            </m:r>
                          </m:sub>
                          <m:sup>
                            <m:r>
                              <a:rPr lang="en-GB" i="1">
                                <a:latin typeface="Cambria Math" panose="02040503050406030204" pitchFamily="18" charset="0"/>
                                <a:ea typeface="Cambria Math" panose="02040503050406030204" pitchFamily="18" charset="0"/>
                                <a:sym typeface="Symbol" panose="05050102010706020507" pitchFamily="18" charset="2"/>
                              </a:rPr>
                              <m:t>‡</m:t>
                            </m:r>
                          </m:sup>
                        </m:sSubSup>
                        <m:r>
                          <a:rPr lang="es-ES" i="1">
                            <a:latin typeface="Cambria Math" panose="02040503050406030204" pitchFamily="18" charset="0"/>
                            <a:sym typeface="Symbol" panose="05050102010706020507" pitchFamily="18" charset="2"/>
                          </a:rPr>
                          <m:t>/</m:t>
                        </m:r>
                        <m:r>
                          <a:rPr lang="es-ES" i="1">
                            <a:latin typeface="Cambria Math" panose="02040503050406030204" pitchFamily="18" charset="0"/>
                            <a:sym typeface="Symbol" panose="05050102010706020507" pitchFamily="18" charset="2"/>
                          </a:rPr>
                          <m:t>𝑅𝑇</m:t>
                        </m:r>
                      </m:sup>
                    </m:sSup>
                  </m:oMath>
                </a14:m>
                <a:r>
                  <a:rPr lang="en-GB" dirty="0">
                    <a:sym typeface="Symbol" panose="05050102010706020507" pitchFamily="18" charset="2"/>
                  </a:rPr>
                  <a:t>		(pressure-scale)		(20)</a:t>
                </a:r>
              </a:p>
              <a:p>
                <a:pPr>
                  <a:spcBef>
                    <a:spcPts val="600"/>
                  </a:spcBef>
                  <a:spcAft>
                    <a:spcPts val="1200"/>
                  </a:spcAft>
                </a:pPr>
                <a:r>
                  <a:rPr lang="en-GB" dirty="0">
                    <a:sym typeface="Symbol" panose="05050102010706020507" pitchFamily="18" charset="2"/>
                  </a:rPr>
                  <a:t>where </a:t>
                </a:r>
                <a:r>
                  <a:rPr lang="en-GB" i="1" dirty="0">
                    <a:sym typeface="Symbol" panose="05050102010706020507" pitchFamily="18" charset="2"/>
                  </a:rPr>
                  <a:t>p</a:t>
                </a:r>
                <a:r>
                  <a:rPr lang="en-GB" dirty="0">
                    <a:sym typeface="Symbol" panose="05050102010706020507" pitchFamily="18" charset="2"/>
                  </a:rPr>
                  <a:t> is the standard pressure.</a:t>
                </a:r>
              </a:p>
            </p:txBody>
          </p:sp>
        </mc:Choice>
        <mc:Fallback xmlns="">
          <p:sp>
            <p:nvSpPr>
              <p:cNvPr id="60" name="CuadroTexto 59">
                <a:extLst>
                  <a:ext uri="{FF2B5EF4-FFF2-40B4-BE49-F238E27FC236}">
                    <a16:creationId xmlns:a16="http://schemas.microsoft.com/office/drawing/2014/main" id="{BC771969-4317-4967-8A73-4E2D0D6B3EBC}"/>
                  </a:ext>
                </a:extLst>
              </p:cNvPr>
              <p:cNvSpPr txBox="1">
                <a:spLocks noRot="1" noChangeAspect="1" noMove="1" noResize="1" noEditPoints="1" noAdjustHandles="1" noChangeArrowheads="1" noChangeShapeType="1" noTextEdit="1"/>
              </p:cNvSpPr>
              <p:nvPr/>
            </p:nvSpPr>
            <p:spPr>
              <a:xfrm>
                <a:off x="335202" y="587938"/>
                <a:ext cx="8656804" cy="2130648"/>
              </a:xfrm>
              <a:prstGeom prst="rect">
                <a:avLst/>
              </a:prstGeom>
              <a:blipFill>
                <a:blip r:embed="rId3"/>
                <a:stretch>
                  <a:fillRect l="-634" t="-1429" b="-3714"/>
                </a:stretch>
              </a:blipFill>
            </p:spPr>
            <p:txBody>
              <a:bodyPr/>
              <a:lstStyle/>
              <a:p>
                <a:r>
                  <a:rPr lang="en-US">
                    <a:noFill/>
                  </a:rPr>
                  <a:t> </a:t>
                </a:r>
              </a:p>
            </p:txBody>
          </p:sp>
        </mc:Fallback>
      </mc:AlternateContent>
      <p:sp>
        <p:nvSpPr>
          <p:cNvPr id="2" name="Marcador de número de diapositiva 1">
            <a:extLst>
              <a:ext uri="{FF2B5EF4-FFF2-40B4-BE49-F238E27FC236}">
                <a16:creationId xmlns:a16="http://schemas.microsoft.com/office/drawing/2014/main" id="{8C6BA1E2-0BF7-444C-9182-A10CDD271848}"/>
              </a:ext>
            </a:extLst>
          </p:cNvPr>
          <p:cNvSpPr>
            <a:spLocks noGrp="1"/>
          </p:cNvSpPr>
          <p:nvPr>
            <p:ph type="sldNum" sz="quarter" idx="12"/>
          </p:nvPr>
        </p:nvSpPr>
        <p:spPr/>
        <p:txBody>
          <a:bodyPr/>
          <a:lstStyle/>
          <a:p>
            <a:fld id="{DFA4F046-044E-46E9-9F2A-D598350E22B2}" type="slidenum">
              <a:rPr lang="es-ES" smtClean="0"/>
              <a:t>8</a:t>
            </a:fld>
            <a:endParaRPr lang="es-ES"/>
          </a:p>
        </p:txBody>
      </p:sp>
      <mc:AlternateContent xmlns:mc="http://schemas.openxmlformats.org/markup-compatibility/2006" xmlns:a14="http://schemas.microsoft.com/office/drawing/2010/main">
        <mc:Choice Requires="a14">
          <p:sp>
            <p:nvSpPr>
              <p:cNvPr id="4" name="CuadroTexto 3">
                <a:extLst>
                  <a:ext uri="{FF2B5EF4-FFF2-40B4-BE49-F238E27FC236}">
                    <a16:creationId xmlns:a16="http://schemas.microsoft.com/office/drawing/2014/main" id="{CC8E9F47-9B01-F646-B58A-20E426D7713D}"/>
                  </a:ext>
                </a:extLst>
              </p:cNvPr>
              <p:cNvSpPr txBox="1"/>
              <p:nvPr/>
            </p:nvSpPr>
            <p:spPr>
              <a:xfrm>
                <a:off x="335202" y="3198955"/>
                <a:ext cx="8370753" cy="2111091"/>
              </a:xfrm>
              <a:prstGeom prst="rect">
                <a:avLst/>
              </a:prstGeom>
              <a:noFill/>
            </p:spPr>
            <p:txBody>
              <a:bodyPr wrap="none" rtlCol="0">
                <a:spAutoFit/>
              </a:bodyPr>
              <a:lstStyle/>
              <a:p>
                <a:pPr>
                  <a:spcBef>
                    <a:spcPts val="600"/>
                  </a:spcBef>
                  <a:spcAft>
                    <a:spcPts val="1200"/>
                  </a:spcAft>
                </a:pPr>
                <a14:m>
                  <m:oMath xmlns:m="http://schemas.openxmlformats.org/officeDocument/2006/math">
                    <m:sSubSup>
                      <m:sSubSupPr>
                        <m:ctrlPr>
                          <a:rPr lang="en-GB" i="1">
                            <a:latin typeface="Cambria Math" panose="02040503050406030204" pitchFamily="18" charset="0"/>
                            <a:sym typeface="Symbol" panose="05050102010706020507" pitchFamily="18" charset="2"/>
                          </a:rPr>
                        </m:ctrlPr>
                      </m:sSubSupPr>
                      <m:e>
                        <m:r>
                          <a:rPr lang="en-GB" i="1">
                            <a:latin typeface="Cambria Math" panose="02040503050406030204" pitchFamily="18" charset="0"/>
                            <a:ea typeface="Cambria Math" panose="02040503050406030204" pitchFamily="18" charset="0"/>
                            <a:sym typeface="Symbol" panose="05050102010706020507" pitchFamily="18" charset="2"/>
                          </a:rPr>
                          <m:t>∆</m:t>
                        </m:r>
                        <m:r>
                          <a:rPr lang="es-ES" i="1">
                            <a:latin typeface="Cambria Math" panose="02040503050406030204" pitchFamily="18" charset="0"/>
                            <a:ea typeface="Cambria Math" panose="02040503050406030204" pitchFamily="18" charset="0"/>
                            <a:sym typeface="Symbol" panose="05050102010706020507" pitchFamily="18" charset="2"/>
                          </a:rPr>
                          <m:t>𝐺</m:t>
                        </m:r>
                      </m:e>
                      <m:sub>
                        <m:r>
                          <a:rPr lang="es-ES" i="1">
                            <a:latin typeface="Cambria Math" panose="02040503050406030204" pitchFamily="18" charset="0"/>
                            <a:sym typeface="Symbol" panose="05050102010706020507" pitchFamily="18" charset="2"/>
                          </a:rPr>
                          <m:t>𝑐</m:t>
                        </m:r>
                      </m:sub>
                      <m:sup>
                        <m:r>
                          <m:rPr>
                            <m:nor/>
                          </m:rPr>
                          <a:rPr lang="en-GB">
                            <a:sym typeface="Symbol" panose="05050102010706020507" pitchFamily="18" charset="2"/>
                          </a:rPr>
                          <m:t>‡</m:t>
                        </m:r>
                      </m:sup>
                    </m:sSubSup>
                    <m:r>
                      <a:rPr lang="es-ES" i="1">
                        <a:latin typeface="Cambria Math" panose="02040503050406030204" pitchFamily="18" charset="0"/>
                        <a:sym typeface="Symbol" panose="05050102010706020507" pitchFamily="18" charset="2"/>
                      </a:rPr>
                      <m:t> </m:t>
                    </m:r>
                  </m:oMath>
                </a14:m>
                <a:r>
                  <a:rPr lang="en-GB" dirty="0">
                    <a:sym typeface="Symbol" panose="05050102010706020507" pitchFamily="18" charset="2"/>
                  </a:rPr>
                  <a:t>above may be written in terms of the standard enthalpy and entropy of activation:</a:t>
                </a:r>
              </a:p>
              <a:p>
                <a:pPr>
                  <a:spcBef>
                    <a:spcPts val="600"/>
                  </a:spcBef>
                  <a:spcAft>
                    <a:spcPts val="1200"/>
                  </a:spcAft>
                </a:pPr>
                <a:r>
                  <a:rPr lang="en-GB" dirty="0">
                    <a:sym typeface="Symbol" panose="05050102010706020507" pitchFamily="18" charset="2"/>
                  </a:rPr>
                  <a:t>	 </a:t>
                </a:r>
                <a14:m>
                  <m:oMath xmlns:m="http://schemas.openxmlformats.org/officeDocument/2006/math">
                    <m:sSubSup>
                      <m:sSubSupPr>
                        <m:ctrlPr>
                          <a:rPr lang="en-GB" i="1">
                            <a:latin typeface="Cambria Math" panose="02040503050406030204" pitchFamily="18" charset="0"/>
                            <a:sym typeface="Symbol" panose="05050102010706020507" pitchFamily="18" charset="2"/>
                          </a:rPr>
                        </m:ctrlPr>
                      </m:sSubSupPr>
                      <m:e>
                        <m:r>
                          <a:rPr lang="en-GB" i="1">
                            <a:latin typeface="Cambria Math" panose="02040503050406030204" pitchFamily="18" charset="0"/>
                            <a:ea typeface="Cambria Math" panose="02040503050406030204" pitchFamily="18" charset="0"/>
                            <a:sym typeface="Symbol" panose="05050102010706020507" pitchFamily="18" charset="2"/>
                          </a:rPr>
                          <m:t>∆</m:t>
                        </m:r>
                        <m:r>
                          <a:rPr lang="es-ES" i="1">
                            <a:latin typeface="Cambria Math" panose="02040503050406030204" pitchFamily="18" charset="0"/>
                            <a:ea typeface="Cambria Math" panose="02040503050406030204" pitchFamily="18" charset="0"/>
                            <a:sym typeface="Symbol" panose="05050102010706020507" pitchFamily="18" charset="2"/>
                          </a:rPr>
                          <m:t>𝐺</m:t>
                        </m:r>
                      </m:e>
                      <m:sub>
                        <m:r>
                          <a:rPr lang="es-ES" i="1">
                            <a:latin typeface="Cambria Math" panose="02040503050406030204" pitchFamily="18" charset="0"/>
                            <a:sym typeface="Symbol" panose="05050102010706020507" pitchFamily="18" charset="2"/>
                          </a:rPr>
                          <m:t>𝑐</m:t>
                        </m:r>
                      </m:sub>
                      <m:sup>
                        <m:r>
                          <a:rPr lang="en-GB" i="1">
                            <a:latin typeface="Cambria Math" panose="02040503050406030204" pitchFamily="18" charset="0"/>
                            <a:ea typeface="Cambria Math" panose="02040503050406030204" pitchFamily="18" charset="0"/>
                            <a:sym typeface="Symbol" panose="05050102010706020507" pitchFamily="18" charset="2"/>
                          </a:rPr>
                          <m:t>‡</m:t>
                        </m:r>
                      </m:sup>
                    </m:sSubSup>
                    <m:r>
                      <a:rPr lang="es-ES" i="1">
                        <a:latin typeface="Cambria Math" panose="02040503050406030204" pitchFamily="18" charset="0"/>
                        <a:sym typeface="Symbol" panose="05050102010706020507" pitchFamily="18" charset="2"/>
                      </a:rPr>
                      <m:t>=</m:t>
                    </m:r>
                    <m:sSubSup>
                      <m:sSubSupPr>
                        <m:ctrlPr>
                          <a:rPr lang="en-GB" i="1">
                            <a:latin typeface="Cambria Math" panose="02040503050406030204" pitchFamily="18" charset="0"/>
                            <a:sym typeface="Symbol" panose="05050102010706020507" pitchFamily="18" charset="2"/>
                          </a:rPr>
                        </m:ctrlPr>
                      </m:sSubSupPr>
                      <m:e>
                        <m:r>
                          <a:rPr lang="en-GB" i="1">
                            <a:latin typeface="Cambria Math" panose="02040503050406030204" pitchFamily="18" charset="0"/>
                            <a:ea typeface="Cambria Math" panose="02040503050406030204" pitchFamily="18" charset="0"/>
                            <a:sym typeface="Symbol" panose="05050102010706020507" pitchFamily="18" charset="2"/>
                          </a:rPr>
                          <m:t>∆</m:t>
                        </m:r>
                        <m:r>
                          <a:rPr lang="es-ES" i="1">
                            <a:latin typeface="Cambria Math" panose="02040503050406030204" pitchFamily="18" charset="0"/>
                            <a:ea typeface="Cambria Math" panose="02040503050406030204" pitchFamily="18" charset="0"/>
                            <a:sym typeface="Symbol" panose="05050102010706020507" pitchFamily="18" charset="2"/>
                          </a:rPr>
                          <m:t>𝐻</m:t>
                        </m:r>
                      </m:e>
                      <m:sub>
                        <m:r>
                          <a:rPr lang="es-ES" i="1">
                            <a:latin typeface="Cambria Math" panose="02040503050406030204" pitchFamily="18" charset="0"/>
                            <a:sym typeface="Symbol" panose="05050102010706020507" pitchFamily="18" charset="2"/>
                          </a:rPr>
                          <m:t>𝑐</m:t>
                        </m:r>
                      </m:sub>
                      <m:sup>
                        <m:r>
                          <a:rPr lang="en-GB" i="1">
                            <a:latin typeface="Cambria Math" panose="02040503050406030204" pitchFamily="18" charset="0"/>
                            <a:ea typeface="Cambria Math" panose="02040503050406030204" pitchFamily="18" charset="0"/>
                            <a:sym typeface="Symbol" panose="05050102010706020507" pitchFamily="18" charset="2"/>
                          </a:rPr>
                          <m:t>‡</m:t>
                        </m:r>
                      </m:sup>
                    </m:sSubSup>
                    <m:r>
                      <a:rPr lang="es-ES" i="1">
                        <a:latin typeface="Cambria Math" panose="02040503050406030204" pitchFamily="18" charset="0"/>
                        <a:ea typeface="Cambria Math" panose="02040503050406030204" pitchFamily="18" charset="0"/>
                        <a:sym typeface="Symbol" panose="05050102010706020507" pitchFamily="18" charset="2"/>
                      </a:rPr>
                      <m:t>−</m:t>
                    </m:r>
                    <m:r>
                      <a:rPr lang="es-ES" i="1">
                        <a:latin typeface="Cambria Math" panose="02040503050406030204" pitchFamily="18" charset="0"/>
                        <a:sym typeface="Symbol" panose="05050102010706020507" pitchFamily="18" charset="2"/>
                      </a:rPr>
                      <m:t>𝑇</m:t>
                    </m:r>
                    <m:sSubSup>
                      <m:sSubSupPr>
                        <m:ctrlPr>
                          <a:rPr lang="en-GB" i="1">
                            <a:latin typeface="Cambria Math" panose="02040503050406030204" pitchFamily="18" charset="0"/>
                            <a:sym typeface="Symbol" panose="05050102010706020507" pitchFamily="18" charset="2"/>
                          </a:rPr>
                        </m:ctrlPr>
                      </m:sSubSupPr>
                      <m:e>
                        <m:r>
                          <a:rPr lang="en-GB" i="1">
                            <a:latin typeface="Cambria Math" panose="02040503050406030204" pitchFamily="18" charset="0"/>
                            <a:ea typeface="Cambria Math" panose="02040503050406030204" pitchFamily="18" charset="0"/>
                            <a:sym typeface="Symbol" panose="05050102010706020507" pitchFamily="18" charset="2"/>
                          </a:rPr>
                          <m:t>∆</m:t>
                        </m:r>
                        <m:r>
                          <a:rPr lang="es-ES" i="1">
                            <a:latin typeface="Cambria Math" panose="02040503050406030204" pitchFamily="18" charset="0"/>
                            <a:ea typeface="Cambria Math" panose="02040503050406030204" pitchFamily="18" charset="0"/>
                            <a:sym typeface="Symbol" panose="05050102010706020507" pitchFamily="18" charset="2"/>
                          </a:rPr>
                          <m:t>𝑆</m:t>
                        </m:r>
                      </m:e>
                      <m:sub>
                        <m:r>
                          <a:rPr lang="es-ES" i="1">
                            <a:latin typeface="Cambria Math" panose="02040503050406030204" pitchFamily="18" charset="0"/>
                            <a:sym typeface="Symbol" panose="05050102010706020507" pitchFamily="18" charset="2"/>
                          </a:rPr>
                          <m:t>𝑐</m:t>
                        </m:r>
                      </m:sub>
                      <m:sup>
                        <m:r>
                          <a:rPr lang="en-GB" i="1">
                            <a:latin typeface="Cambria Math" panose="02040503050406030204" pitchFamily="18" charset="0"/>
                            <a:ea typeface="Cambria Math" panose="02040503050406030204" pitchFamily="18" charset="0"/>
                            <a:sym typeface="Symbol" panose="05050102010706020507" pitchFamily="18" charset="2"/>
                          </a:rPr>
                          <m:t>‡</m:t>
                        </m:r>
                      </m:sup>
                    </m:sSubSup>
                  </m:oMath>
                </a14:m>
                <a:r>
                  <a:rPr lang="en-GB" dirty="0">
                    <a:sym typeface="Symbol" panose="05050102010706020507" pitchFamily="18" charset="2"/>
                  </a:rPr>
                  <a:t>					(21)</a:t>
                </a:r>
              </a:p>
              <a:p>
                <a:pPr>
                  <a:spcBef>
                    <a:spcPts val="600"/>
                  </a:spcBef>
                  <a:spcAft>
                    <a:spcPts val="1200"/>
                  </a:spcAft>
                </a:pPr>
                <a:r>
                  <a:rPr lang="en-GB" dirty="0">
                    <a:sym typeface="Symbol" panose="05050102010706020507" pitchFamily="18" charset="2"/>
                  </a:rPr>
                  <a:t>and so</a:t>
                </a:r>
              </a:p>
              <a:p>
                <a:pPr>
                  <a:spcBef>
                    <a:spcPts val="600"/>
                  </a:spcBef>
                  <a:spcAft>
                    <a:spcPts val="1200"/>
                  </a:spcAft>
                </a:pPr>
                <a:r>
                  <a:rPr lang="en-GB" dirty="0">
                    <a:sym typeface="Symbol" panose="05050102010706020507" pitchFamily="18" charset="2"/>
                  </a:rPr>
                  <a:t>	</a:t>
                </a:r>
                <a:r>
                  <a:rPr lang="es-ES" dirty="0">
                    <a:sym typeface="Symbol" panose="05050102010706020507" pitchFamily="18" charset="2"/>
                  </a:rPr>
                  <a:t> </a:t>
                </a:r>
                <a14:m>
                  <m:oMath xmlns:m="http://schemas.openxmlformats.org/officeDocument/2006/math">
                    <m:r>
                      <a:rPr lang="es-ES" i="1">
                        <a:latin typeface="Cambria Math" panose="02040503050406030204" pitchFamily="18" charset="0"/>
                        <a:sym typeface="Symbol" panose="05050102010706020507" pitchFamily="18" charset="2"/>
                      </a:rPr>
                      <m:t>𝑘</m:t>
                    </m:r>
                    <m:r>
                      <a:rPr lang="es-ES">
                        <a:latin typeface="Cambria Math" panose="02040503050406030204" pitchFamily="18" charset="0"/>
                        <a:ea typeface="Cambria Math" panose="02040503050406030204" pitchFamily="18" charset="0"/>
                        <a:sym typeface="Symbol" panose="05050102010706020507" pitchFamily="18" charset="2"/>
                      </a:rPr>
                      <m:t>=</m:t>
                    </m:r>
                    <m:f>
                      <m:fPr>
                        <m:ctrlPr>
                          <a:rPr lang="es-ES" i="1">
                            <a:latin typeface="Cambria Math" panose="02040503050406030204" pitchFamily="18" charset="0"/>
                            <a:ea typeface="Cambria Math" panose="02040503050406030204" pitchFamily="18" charset="0"/>
                            <a:sym typeface="Symbol" panose="05050102010706020507" pitchFamily="18" charset="2"/>
                          </a:rPr>
                        </m:ctrlPr>
                      </m:fPr>
                      <m:num>
                        <m:sSub>
                          <m:sSubPr>
                            <m:ctrlPr>
                              <a:rPr lang="es-ES" i="1">
                                <a:latin typeface="Cambria Math" panose="02040503050406030204" pitchFamily="18" charset="0"/>
                                <a:ea typeface="Cambria Math" panose="02040503050406030204" pitchFamily="18" charset="0"/>
                                <a:sym typeface="Symbol" panose="05050102010706020507" pitchFamily="18" charset="2"/>
                              </a:rPr>
                            </m:ctrlPr>
                          </m:sSubPr>
                          <m:e>
                            <m:r>
                              <a:rPr lang="es-ES" i="1">
                                <a:latin typeface="Cambria Math" panose="02040503050406030204" pitchFamily="18" charset="0"/>
                                <a:ea typeface="Cambria Math" panose="02040503050406030204" pitchFamily="18" charset="0"/>
                                <a:sym typeface="Symbol" panose="05050102010706020507" pitchFamily="18" charset="2"/>
                              </a:rPr>
                              <m:t>𝑘</m:t>
                            </m:r>
                          </m:e>
                          <m:sub>
                            <m:r>
                              <m:rPr>
                                <m:sty m:val="p"/>
                              </m:rPr>
                              <a:rPr lang="es-ES">
                                <a:latin typeface="Cambria Math" panose="02040503050406030204" pitchFamily="18" charset="0"/>
                                <a:ea typeface="Cambria Math" panose="02040503050406030204" pitchFamily="18" charset="0"/>
                                <a:sym typeface="Symbol" panose="05050102010706020507" pitchFamily="18" charset="2"/>
                              </a:rPr>
                              <m:t>B</m:t>
                            </m:r>
                          </m:sub>
                        </m:sSub>
                        <m:r>
                          <a:rPr lang="es-ES" i="1">
                            <a:latin typeface="Cambria Math" panose="02040503050406030204" pitchFamily="18" charset="0"/>
                            <a:ea typeface="Cambria Math" panose="02040503050406030204" pitchFamily="18" charset="0"/>
                            <a:sym typeface="Symbol" panose="05050102010706020507" pitchFamily="18" charset="2"/>
                          </a:rPr>
                          <m:t>𝑇</m:t>
                        </m:r>
                      </m:num>
                      <m:den>
                        <m:r>
                          <a:rPr lang="es-ES" i="1">
                            <a:latin typeface="Cambria Math" panose="02040503050406030204" pitchFamily="18" charset="0"/>
                            <a:ea typeface="Cambria Math" panose="02040503050406030204" pitchFamily="18" charset="0"/>
                            <a:sym typeface="Symbol" panose="05050102010706020507" pitchFamily="18" charset="2"/>
                          </a:rPr>
                          <m:t>h</m:t>
                        </m:r>
                      </m:den>
                    </m:f>
                    <m:sSup>
                      <m:sSupPr>
                        <m:ctrlPr>
                          <a:rPr lang="es-ES" i="1">
                            <a:latin typeface="Cambria Math" panose="02040503050406030204" pitchFamily="18" charset="0"/>
                            <a:sym typeface="Symbol" panose="05050102010706020507" pitchFamily="18" charset="2"/>
                          </a:rPr>
                        </m:ctrlPr>
                      </m:sSupPr>
                      <m:e>
                        <m:d>
                          <m:dPr>
                            <m:ctrlPr>
                              <a:rPr lang="es-ES" i="1">
                                <a:latin typeface="Cambria Math" panose="02040503050406030204" pitchFamily="18" charset="0"/>
                                <a:sym typeface="Symbol" panose="05050102010706020507" pitchFamily="18" charset="2"/>
                              </a:rPr>
                            </m:ctrlPr>
                          </m:dPr>
                          <m:e>
                            <m:r>
                              <a:rPr lang="es-ES" i="1">
                                <a:latin typeface="Cambria Math" panose="02040503050406030204" pitchFamily="18" charset="0"/>
                                <a:sym typeface="Symbol" panose="05050102010706020507" pitchFamily="18" charset="2"/>
                              </a:rPr>
                              <m:t>𝑐</m:t>
                            </m:r>
                            <m:r>
                              <a:rPr lang="es-ES" i="1">
                                <a:latin typeface="Cambria Math" panose="02040503050406030204" pitchFamily="18" charset="0"/>
                                <a:ea typeface="Cambria Math" panose="02040503050406030204" pitchFamily="18" charset="0"/>
                                <a:sym typeface="Symbol" panose="05050102010706020507" pitchFamily="18" charset="2"/>
                              </a:rPr>
                              <m:t>°</m:t>
                            </m:r>
                          </m:e>
                        </m:d>
                      </m:e>
                      <m:sup>
                        <m:r>
                          <a:rPr lang="es-ES" i="1">
                            <a:latin typeface="Cambria Math" panose="02040503050406030204" pitchFamily="18" charset="0"/>
                            <a:ea typeface="Cambria Math" panose="02040503050406030204" pitchFamily="18" charset="0"/>
                            <a:sym typeface="Symbol" panose="05050102010706020507" pitchFamily="18" charset="2"/>
                          </a:rPr>
                          <m:t>1−</m:t>
                        </m:r>
                        <m:r>
                          <a:rPr lang="es-ES" i="1">
                            <a:latin typeface="Cambria Math" panose="02040503050406030204" pitchFamily="18" charset="0"/>
                            <a:ea typeface="Cambria Math" panose="02040503050406030204" pitchFamily="18" charset="0"/>
                            <a:sym typeface="Symbol" panose="05050102010706020507" pitchFamily="18" charset="2"/>
                          </a:rPr>
                          <m:t>𝑚</m:t>
                        </m:r>
                      </m:sup>
                    </m:sSup>
                    <m:sSup>
                      <m:sSupPr>
                        <m:ctrlPr>
                          <a:rPr lang="es-ES" i="1">
                            <a:latin typeface="Cambria Math" panose="02040503050406030204" pitchFamily="18" charset="0"/>
                            <a:ea typeface="Cambria Math" panose="02040503050406030204" pitchFamily="18" charset="0"/>
                            <a:sym typeface="Symbol" panose="05050102010706020507" pitchFamily="18" charset="2"/>
                          </a:rPr>
                        </m:ctrlPr>
                      </m:sSupPr>
                      <m:e>
                        <m:sSup>
                          <m:sSupPr>
                            <m:ctrlPr>
                              <a:rPr lang="es-ES" i="1">
                                <a:latin typeface="Cambria Math" panose="02040503050406030204" pitchFamily="18" charset="0"/>
                                <a:ea typeface="Cambria Math" panose="02040503050406030204" pitchFamily="18" charset="0"/>
                                <a:sym typeface="Symbol" panose="05050102010706020507" pitchFamily="18" charset="2"/>
                              </a:rPr>
                            </m:ctrlPr>
                          </m:sSupPr>
                          <m:e>
                            <m:r>
                              <a:rPr lang="es-ES" i="1">
                                <a:latin typeface="Cambria Math" panose="02040503050406030204" pitchFamily="18" charset="0"/>
                                <a:ea typeface="Cambria Math" panose="02040503050406030204" pitchFamily="18" charset="0"/>
                                <a:sym typeface="Symbol" panose="05050102010706020507" pitchFamily="18" charset="2"/>
                              </a:rPr>
                              <m:t>𝑒</m:t>
                            </m:r>
                          </m:e>
                          <m:sup>
                            <m:sSubSup>
                              <m:sSubSupPr>
                                <m:ctrlPr>
                                  <a:rPr lang="en-GB" i="1">
                                    <a:latin typeface="Cambria Math" panose="02040503050406030204" pitchFamily="18" charset="0"/>
                                    <a:sym typeface="Symbol" panose="05050102010706020507" pitchFamily="18" charset="2"/>
                                  </a:rPr>
                                </m:ctrlPr>
                              </m:sSubSupPr>
                              <m:e>
                                <m:r>
                                  <a:rPr lang="en-GB" i="1">
                                    <a:latin typeface="Cambria Math" panose="02040503050406030204" pitchFamily="18" charset="0"/>
                                    <a:ea typeface="Cambria Math" panose="02040503050406030204" pitchFamily="18" charset="0"/>
                                    <a:sym typeface="Symbol" panose="05050102010706020507" pitchFamily="18" charset="2"/>
                                  </a:rPr>
                                  <m:t>∆</m:t>
                                </m:r>
                                <m:r>
                                  <a:rPr lang="es-ES" i="1">
                                    <a:latin typeface="Cambria Math" panose="02040503050406030204" pitchFamily="18" charset="0"/>
                                    <a:ea typeface="Cambria Math" panose="02040503050406030204" pitchFamily="18" charset="0"/>
                                    <a:sym typeface="Symbol" panose="05050102010706020507" pitchFamily="18" charset="2"/>
                                  </a:rPr>
                                  <m:t>𝑆</m:t>
                                </m:r>
                              </m:e>
                              <m:sub>
                                <m:r>
                                  <a:rPr lang="es-ES" i="1">
                                    <a:latin typeface="Cambria Math" panose="02040503050406030204" pitchFamily="18" charset="0"/>
                                    <a:sym typeface="Symbol" panose="05050102010706020507" pitchFamily="18" charset="2"/>
                                  </a:rPr>
                                  <m:t>𝑐</m:t>
                                </m:r>
                              </m:sub>
                              <m:sup>
                                <m:r>
                                  <a:rPr lang="en-GB" i="1">
                                    <a:latin typeface="Cambria Math" panose="02040503050406030204" pitchFamily="18" charset="0"/>
                                    <a:ea typeface="Cambria Math" panose="02040503050406030204" pitchFamily="18" charset="0"/>
                                    <a:sym typeface="Symbol" panose="05050102010706020507" pitchFamily="18" charset="2"/>
                                  </a:rPr>
                                  <m:t>‡</m:t>
                                </m:r>
                              </m:sup>
                            </m:sSubSup>
                            <m:r>
                              <a:rPr lang="es-ES" i="1">
                                <a:latin typeface="Cambria Math" panose="02040503050406030204" pitchFamily="18" charset="0"/>
                                <a:sym typeface="Symbol" panose="05050102010706020507" pitchFamily="18" charset="2"/>
                              </a:rPr>
                              <m:t>/</m:t>
                            </m:r>
                            <m:r>
                              <a:rPr lang="es-ES" i="1">
                                <a:latin typeface="Cambria Math" panose="02040503050406030204" pitchFamily="18" charset="0"/>
                                <a:sym typeface="Symbol" panose="05050102010706020507" pitchFamily="18" charset="2"/>
                              </a:rPr>
                              <m:t>𝑅</m:t>
                            </m:r>
                          </m:sup>
                        </m:sSup>
                        <m:r>
                          <a:rPr lang="es-ES" i="1">
                            <a:latin typeface="Cambria Math" panose="02040503050406030204" pitchFamily="18" charset="0"/>
                            <a:ea typeface="Cambria Math" panose="02040503050406030204" pitchFamily="18" charset="0"/>
                            <a:sym typeface="Symbol" panose="05050102010706020507" pitchFamily="18" charset="2"/>
                          </a:rPr>
                          <m:t>𝑒</m:t>
                        </m:r>
                      </m:e>
                      <m:sup>
                        <m:r>
                          <a:rPr lang="es-ES" i="1">
                            <a:latin typeface="Cambria Math" panose="02040503050406030204" pitchFamily="18" charset="0"/>
                            <a:ea typeface="Cambria Math" panose="02040503050406030204" pitchFamily="18" charset="0"/>
                            <a:sym typeface="Symbol" panose="05050102010706020507" pitchFamily="18" charset="2"/>
                          </a:rPr>
                          <m:t>−</m:t>
                        </m:r>
                        <m:sSubSup>
                          <m:sSubSupPr>
                            <m:ctrlPr>
                              <a:rPr lang="en-GB" i="1">
                                <a:latin typeface="Cambria Math" panose="02040503050406030204" pitchFamily="18" charset="0"/>
                                <a:sym typeface="Symbol" panose="05050102010706020507" pitchFamily="18" charset="2"/>
                              </a:rPr>
                            </m:ctrlPr>
                          </m:sSubSupPr>
                          <m:e>
                            <m:r>
                              <a:rPr lang="en-GB" i="1">
                                <a:latin typeface="Cambria Math" panose="02040503050406030204" pitchFamily="18" charset="0"/>
                                <a:ea typeface="Cambria Math" panose="02040503050406030204" pitchFamily="18" charset="0"/>
                                <a:sym typeface="Symbol" panose="05050102010706020507" pitchFamily="18" charset="2"/>
                              </a:rPr>
                              <m:t>∆</m:t>
                            </m:r>
                            <m:r>
                              <a:rPr lang="es-ES" i="1">
                                <a:latin typeface="Cambria Math" panose="02040503050406030204" pitchFamily="18" charset="0"/>
                                <a:ea typeface="Cambria Math" panose="02040503050406030204" pitchFamily="18" charset="0"/>
                                <a:sym typeface="Symbol" panose="05050102010706020507" pitchFamily="18" charset="2"/>
                              </a:rPr>
                              <m:t>𝐻</m:t>
                            </m:r>
                          </m:e>
                          <m:sub>
                            <m:r>
                              <a:rPr lang="es-ES" i="1">
                                <a:latin typeface="Cambria Math" panose="02040503050406030204" pitchFamily="18" charset="0"/>
                                <a:sym typeface="Symbol" panose="05050102010706020507" pitchFamily="18" charset="2"/>
                              </a:rPr>
                              <m:t>𝑐</m:t>
                            </m:r>
                          </m:sub>
                          <m:sup>
                            <m:r>
                              <a:rPr lang="en-GB" i="1">
                                <a:latin typeface="Cambria Math" panose="02040503050406030204" pitchFamily="18" charset="0"/>
                                <a:ea typeface="Cambria Math" panose="02040503050406030204" pitchFamily="18" charset="0"/>
                                <a:sym typeface="Symbol" panose="05050102010706020507" pitchFamily="18" charset="2"/>
                              </a:rPr>
                              <m:t>‡</m:t>
                            </m:r>
                          </m:sup>
                        </m:sSubSup>
                        <m:r>
                          <a:rPr lang="es-ES" i="1">
                            <a:latin typeface="Cambria Math" panose="02040503050406030204" pitchFamily="18" charset="0"/>
                            <a:sym typeface="Symbol" panose="05050102010706020507" pitchFamily="18" charset="2"/>
                          </a:rPr>
                          <m:t>/</m:t>
                        </m:r>
                        <m:r>
                          <a:rPr lang="es-ES" i="1">
                            <a:latin typeface="Cambria Math" panose="02040503050406030204" pitchFamily="18" charset="0"/>
                            <a:sym typeface="Symbol" panose="05050102010706020507" pitchFamily="18" charset="2"/>
                          </a:rPr>
                          <m:t>𝑅𝑇</m:t>
                        </m:r>
                      </m:sup>
                    </m:sSup>
                  </m:oMath>
                </a14:m>
                <a:r>
                  <a:rPr lang="en-GB" dirty="0">
                    <a:sym typeface="Symbol" panose="05050102010706020507" pitchFamily="18" charset="2"/>
                  </a:rPr>
                  <a:t>				(22)</a:t>
                </a:r>
              </a:p>
            </p:txBody>
          </p:sp>
        </mc:Choice>
        <mc:Fallback xmlns="">
          <p:sp>
            <p:nvSpPr>
              <p:cNvPr id="4" name="CuadroTexto 3">
                <a:extLst>
                  <a:ext uri="{FF2B5EF4-FFF2-40B4-BE49-F238E27FC236}">
                    <a16:creationId xmlns:a16="http://schemas.microsoft.com/office/drawing/2014/main" id="{CC8E9F47-9B01-F646-B58A-20E426D7713D}"/>
                  </a:ext>
                </a:extLst>
              </p:cNvPr>
              <p:cNvSpPr txBox="1">
                <a:spLocks noRot="1" noChangeAspect="1" noMove="1" noResize="1" noEditPoints="1" noAdjustHandles="1" noChangeArrowheads="1" noChangeShapeType="1" noTextEdit="1"/>
              </p:cNvSpPr>
              <p:nvPr/>
            </p:nvSpPr>
            <p:spPr>
              <a:xfrm>
                <a:off x="335202" y="3198955"/>
                <a:ext cx="8370753" cy="2111091"/>
              </a:xfrm>
              <a:prstGeom prst="rect">
                <a:avLst/>
              </a:prstGeom>
              <a:blipFill>
                <a:blip r:embed="rId4"/>
                <a:stretch>
                  <a:fillRect l="-454" b="-602"/>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 name="CuadroTexto 4">
                <a:extLst>
                  <a:ext uri="{FF2B5EF4-FFF2-40B4-BE49-F238E27FC236}">
                    <a16:creationId xmlns:a16="http://schemas.microsoft.com/office/drawing/2014/main" id="{6B233BA9-18F8-6A48-A9A2-B84B1077C41D}"/>
                  </a:ext>
                </a:extLst>
              </p:cNvPr>
              <p:cNvSpPr txBox="1"/>
              <p:nvPr/>
            </p:nvSpPr>
            <p:spPr>
              <a:xfrm>
                <a:off x="335202" y="5395146"/>
                <a:ext cx="7946406" cy="1493101"/>
              </a:xfrm>
              <a:prstGeom prst="rect">
                <a:avLst/>
              </a:prstGeom>
              <a:noFill/>
            </p:spPr>
            <p:txBody>
              <a:bodyPr wrap="none" rtlCol="0">
                <a:spAutoFit/>
              </a:bodyPr>
              <a:lstStyle/>
              <a:p>
                <a:pPr>
                  <a:spcBef>
                    <a:spcPts val="600"/>
                  </a:spcBef>
                  <a:spcAft>
                    <a:spcPts val="1200"/>
                  </a:spcAft>
                </a:pPr>
                <a:r>
                  <a:rPr lang="en-GB" dirty="0">
                    <a:sym typeface="Symbol" panose="05050102010706020507" pitchFamily="18" charset="2"/>
                  </a:rPr>
                  <a:t>Now, considering the definition of the </a:t>
                </a:r>
                <a:r>
                  <a:rPr lang="en-GB" dirty="0">
                    <a:solidFill>
                      <a:srgbClr val="FF0000"/>
                    </a:solidFill>
                    <a:sym typeface="Symbol" panose="05050102010706020507" pitchFamily="18" charset="2"/>
                  </a:rPr>
                  <a:t>activation energy </a:t>
                </a:r>
                <a:r>
                  <a:rPr lang="en-GB" dirty="0">
                    <a:sym typeface="Symbol" panose="05050102010706020507" pitchFamily="18" charset="2"/>
                  </a:rPr>
                  <a:t>and eq. (16), we have</a:t>
                </a:r>
              </a:p>
              <a:p>
                <a:pPr>
                  <a:spcBef>
                    <a:spcPts val="600"/>
                  </a:spcBef>
                  <a:spcAft>
                    <a:spcPts val="1200"/>
                  </a:spcAft>
                </a:pPr>
                <a:r>
                  <a:rPr lang="en-GB" dirty="0">
                    <a:sym typeface="Symbol" panose="05050102010706020507" pitchFamily="18" charset="2"/>
                  </a:rPr>
                  <a:t>	</a:t>
                </a:r>
                <a14:m>
                  <m:oMath xmlns:m="http://schemas.openxmlformats.org/officeDocument/2006/math">
                    <m:sSub>
                      <m:sSubPr>
                        <m:ctrlPr>
                          <a:rPr lang="en-GB" i="1">
                            <a:latin typeface="Cambria Math" panose="02040503050406030204" pitchFamily="18" charset="0"/>
                            <a:sym typeface="Symbol" panose="05050102010706020507" pitchFamily="18" charset="2"/>
                          </a:rPr>
                        </m:ctrlPr>
                      </m:sSubPr>
                      <m:e>
                        <m:r>
                          <a:rPr lang="es-ES" i="1">
                            <a:latin typeface="Cambria Math" panose="02040503050406030204" pitchFamily="18" charset="0"/>
                            <a:sym typeface="Symbol" panose="05050102010706020507" pitchFamily="18" charset="2"/>
                          </a:rPr>
                          <m:t>𝐸</m:t>
                        </m:r>
                      </m:e>
                      <m:sub>
                        <m:r>
                          <a:rPr lang="es-ES" i="1">
                            <a:latin typeface="Cambria Math" panose="02040503050406030204" pitchFamily="18" charset="0"/>
                            <a:sym typeface="Symbol" panose="05050102010706020507" pitchFamily="18" charset="2"/>
                          </a:rPr>
                          <m:t>𝑎</m:t>
                        </m:r>
                      </m:sub>
                    </m:sSub>
                    <m:r>
                      <a:rPr lang="es-ES" i="1">
                        <a:latin typeface="Cambria Math" panose="02040503050406030204" pitchFamily="18" charset="0"/>
                        <a:ea typeface="Cambria Math" panose="02040503050406030204" pitchFamily="18" charset="0"/>
                        <a:sym typeface="Symbol" panose="05050102010706020507" pitchFamily="18" charset="2"/>
                      </a:rPr>
                      <m:t>≡</m:t>
                    </m:r>
                    <m:r>
                      <a:rPr lang="es-ES" i="1">
                        <a:latin typeface="Cambria Math" panose="02040503050406030204" pitchFamily="18" charset="0"/>
                        <a:sym typeface="Symbol" panose="05050102010706020507" pitchFamily="18" charset="2"/>
                      </a:rPr>
                      <m:t>𝑅</m:t>
                    </m:r>
                    <m:sSup>
                      <m:sSupPr>
                        <m:ctrlPr>
                          <a:rPr lang="es-ES" i="1">
                            <a:latin typeface="Cambria Math" panose="02040503050406030204" pitchFamily="18" charset="0"/>
                            <a:sym typeface="Symbol" panose="05050102010706020507" pitchFamily="18" charset="2"/>
                          </a:rPr>
                        </m:ctrlPr>
                      </m:sSupPr>
                      <m:e>
                        <m:r>
                          <a:rPr lang="es-ES" i="1">
                            <a:latin typeface="Cambria Math" panose="02040503050406030204" pitchFamily="18" charset="0"/>
                            <a:sym typeface="Symbol" panose="05050102010706020507" pitchFamily="18" charset="2"/>
                          </a:rPr>
                          <m:t>𝑇</m:t>
                        </m:r>
                      </m:e>
                      <m:sup>
                        <m:r>
                          <a:rPr lang="es-ES" i="1">
                            <a:latin typeface="Cambria Math" panose="02040503050406030204" pitchFamily="18" charset="0"/>
                            <a:sym typeface="Symbol" panose="05050102010706020507" pitchFamily="18" charset="2"/>
                          </a:rPr>
                          <m:t>2</m:t>
                        </m:r>
                      </m:sup>
                    </m:sSup>
                    <m:f>
                      <m:fPr>
                        <m:ctrlPr>
                          <a:rPr lang="es-ES" i="1">
                            <a:latin typeface="Cambria Math" panose="02040503050406030204" pitchFamily="18" charset="0"/>
                            <a:sym typeface="Symbol" panose="05050102010706020507" pitchFamily="18" charset="2"/>
                          </a:rPr>
                        </m:ctrlPr>
                      </m:fPr>
                      <m:num>
                        <m:r>
                          <a:rPr lang="es-ES" i="1">
                            <a:latin typeface="Cambria Math" panose="02040503050406030204" pitchFamily="18" charset="0"/>
                            <a:sym typeface="Symbol" panose="05050102010706020507" pitchFamily="18" charset="2"/>
                          </a:rPr>
                          <m:t>𝑑</m:t>
                        </m:r>
                        <m:r>
                          <m:rPr>
                            <m:sty m:val="p"/>
                          </m:rPr>
                          <a:rPr lang="es-ES">
                            <a:latin typeface="Cambria Math" panose="02040503050406030204" pitchFamily="18" charset="0"/>
                            <a:sym typeface="Symbol" panose="05050102010706020507" pitchFamily="18" charset="2"/>
                          </a:rPr>
                          <m:t>ln</m:t>
                        </m:r>
                        <m:r>
                          <a:rPr lang="es-ES" i="1">
                            <a:latin typeface="Cambria Math" panose="02040503050406030204" pitchFamily="18" charset="0"/>
                            <a:sym typeface="Symbol" panose="05050102010706020507" pitchFamily="18" charset="2"/>
                          </a:rPr>
                          <m:t>𝑘</m:t>
                        </m:r>
                      </m:num>
                      <m:den>
                        <m:r>
                          <a:rPr lang="es-ES" i="1">
                            <a:latin typeface="Cambria Math" panose="02040503050406030204" pitchFamily="18" charset="0"/>
                            <a:sym typeface="Symbol" panose="05050102010706020507" pitchFamily="18" charset="2"/>
                          </a:rPr>
                          <m:t>𝑑𝑇</m:t>
                        </m:r>
                      </m:den>
                    </m:f>
                    <m:r>
                      <a:rPr lang="es-ES" i="1">
                        <a:latin typeface="Cambria Math" panose="02040503050406030204" pitchFamily="18" charset="0"/>
                        <a:sym typeface="Symbol" panose="05050102010706020507" pitchFamily="18" charset="2"/>
                      </a:rPr>
                      <m:t>=</m:t>
                    </m:r>
                    <m:r>
                      <a:rPr lang="es-ES" i="1">
                        <a:latin typeface="Cambria Math" panose="02040503050406030204" pitchFamily="18" charset="0"/>
                        <a:sym typeface="Symbol" panose="05050102010706020507" pitchFamily="18" charset="2"/>
                      </a:rPr>
                      <m:t>𝑅𝑇</m:t>
                    </m:r>
                    <m:r>
                      <a:rPr lang="es-ES" i="1">
                        <a:latin typeface="Cambria Math" panose="02040503050406030204" pitchFamily="18" charset="0"/>
                        <a:sym typeface="Symbol" panose="05050102010706020507" pitchFamily="18" charset="2"/>
                      </a:rPr>
                      <m:t>+</m:t>
                    </m:r>
                    <m:r>
                      <a:rPr lang="es-ES" i="1">
                        <a:latin typeface="Cambria Math" panose="02040503050406030204" pitchFamily="18" charset="0"/>
                        <a:sym typeface="Symbol" panose="05050102010706020507" pitchFamily="18" charset="2"/>
                      </a:rPr>
                      <m:t>𝑅</m:t>
                    </m:r>
                    <m:sSup>
                      <m:sSupPr>
                        <m:ctrlPr>
                          <a:rPr lang="es-ES" i="1">
                            <a:latin typeface="Cambria Math" panose="02040503050406030204" pitchFamily="18" charset="0"/>
                            <a:sym typeface="Symbol" panose="05050102010706020507" pitchFamily="18" charset="2"/>
                          </a:rPr>
                        </m:ctrlPr>
                      </m:sSupPr>
                      <m:e>
                        <m:r>
                          <a:rPr lang="es-ES" i="1">
                            <a:latin typeface="Cambria Math" panose="02040503050406030204" pitchFamily="18" charset="0"/>
                            <a:sym typeface="Symbol" panose="05050102010706020507" pitchFamily="18" charset="2"/>
                          </a:rPr>
                          <m:t>𝑇</m:t>
                        </m:r>
                      </m:e>
                      <m:sup>
                        <m:r>
                          <a:rPr lang="es-ES" i="1">
                            <a:latin typeface="Cambria Math" panose="02040503050406030204" pitchFamily="18" charset="0"/>
                            <a:sym typeface="Symbol" panose="05050102010706020507" pitchFamily="18" charset="2"/>
                          </a:rPr>
                          <m:t>2</m:t>
                        </m:r>
                      </m:sup>
                    </m:sSup>
                    <m:f>
                      <m:fPr>
                        <m:ctrlPr>
                          <a:rPr lang="es-ES" i="1">
                            <a:latin typeface="Cambria Math" panose="02040503050406030204" pitchFamily="18" charset="0"/>
                            <a:sym typeface="Symbol" panose="05050102010706020507" pitchFamily="18" charset="2"/>
                          </a:rPr>
                        </m:ctrlPr>
                      </m:fPr>
                      <m:num>
                        <m:r>
                          <a:rPr lang="es-ES" i="1">
                            <a:latin typeface="Cambria Math" panose="02040503050406030204" pitchFamily="18" charset="0"/>
                            <a:sym typeface="Symbol" panose="05050102010706020507" pitchFamily="18" charset="2"/>
                          </a:rPr>
                          <m:t>𝑑</m:t>
                        </m:r>
                        <m:r>
                          <m:rPr>
                            <m:sty m:val="p"/>
                          </m:rPr>
                          <a:rPr lang="es-ES">
                            <a:latin typeface="Cambria Math" panose="02040503050406030204" pitchFamily="18" charset="0"/>
                            <a:sym typeface="Symbol" panose="05050102010706020507" pitchFamily="18" charset="2"/>
                          </a:rPr>
                          <m:t>ln</m:t>
                        </m:r>
                        <m:sSubSup>
                          <m:sSubSupPr>
                            <m:ctrlPr>
                              <a:rPr lang="es-ES" i="1">
                                <a:latin typeface="Cambria Math" panose="02040503050406030204" pitchFamily="18" charset="0"/>
                                <a:ea typeface="Cambria Math" panose="02040503050406030204" pitchFamily="18" charset="0"/>
                                <a:sym typeface="Symbol" panose="05050102010706020507" pitchFamily="18" charset="2"/>
                              </a:rPr>
                            </m:ctrlPr>
                          </m:sSubSupPr>
                          <m:e>
                            <m:r>
                              <a:rPr lang="es-ES" i="1">
                                <a:latin typeface="Cambria Math" panose="02040503050406030204" pitchFamily="18" charset="0"/>
                                <a:ea typeface="Cambria Math" panose="02040503050406030204" pitchFamily="18" charset="0"/>
                                <a:sym typeface="Symbol" panose="05050102010706020507" pitchFamily="18" charset="2"/>
                              </a:rPr>
                              <m:t>𝐾</m:t>
                            </m:r>
                          </m:e>
                          <m:sub>
                            <m:r>
                              <a:rPr lang="es-ES" i="1">
                                <a:latin typeface="Cambria Math" panose="02040503050406030204" pitchFamily="18" charset="0"/>
                                <a:ea typeface="Cambria Math" panose="02040503050406030204" pitchFamily="18" charset="0"/>
                                <a:sym typeface="Symbol" panose="05050102010706020507" pitchFamily="18" charset="2"/>
                              </a:rPr>
                              <m:t>𝑐</m:t>
                            </m:r>
                          </m:sub>
                          <m:sup>
                            <m:r>
                              <a:rPr lang="en-GB" i="1">
                                <a:latin typeface="Cambria Math" panose="02040503050406030204" pitchFamily="18" charset="0"/>
                                <a:ea typeface="Cambria Math" panose="02040503050406030204" pitchFamily="18" charset="0"/>
                                <a:sym typeface="Symbol" panose="05050102010706020507" pitchFamily="18" charset="2"/>
                              </a:rPr>
                              <m:t>‡</m:t>
                            </m:r>
                          </m:sup>
                        </m:sSubSup>
                      </m:num>
                      <m:den>
                        <m:r>
                          <a:rPr lang="es-ES" i="1">
                            <a:latin typeface="Cambria Math" panose="02040503050406030204" pitchFamily="18" charset="0"/>
                            <a:sym typeface="Symbol" panose="05050102010706020507" pitchFamily="18" charset="2"/>
                          </a:rPr>
                          <m:t>𝑑𝑇</m:t>
                        </m:r>
                      </m:den>
                    </m:f>
                  </m:oMath>
                </a14:m>
                <a:r>
                  <a:rPr lang="en-GB" dirty="0">
                    <a:sym typeface="Symbol" panose="05050102010706020507" pitchFamily="18" charset="2"/>
                  </a:rPr>
                  <a:t>				(23)</a:t>
                </a:r>
              </a:p>
              <a:p>
                <a:endParaRPr lang="en-GB" dirty="0"/>
              </a:p>
            </p:txBody>
          </p:sp>
        </mc:Choice>
        <mc:Fallback xmlns="">
          <p:sp>
            <p:nvSpPr>
              <p:cNvPr id="5" name="CuadroTexto 4">
                <a:extLst>
                  <a:ext uri="{FF2B5EF4-FFF2-40B4-BE49-F238E27FC236}">
                    <a16:creationId xmlns:a16="http://schemas.microsoft.com/office/drawing/2014/main" id="{6B233BA9-18F8-6A48-A9A2-B84B1077C41D}"/>
                  </a:ext>
                </a:extLst>
              </p:cNvPr>
              <p:cNvSpPr txBox="1">
                <a:spLocks noRot="1" noChangeAspect="1" noMove="1" noResize="1" noEditPoints="1" noAdjustHandles="1" noChangeArrowheads="1" noChangeShapeType="1" noTextEdit="1"/>
              </p:cNvSpPr>
              <p:nvPr/>
            </p:nvSpPr>
            <p:spPr>
              <a:xfrm>
                <a:off x="335202" y="5395146"/>
                <a:ext cx="7946406" cy="1493101"/>
              </a:xfrm>
              <a:prstGeom prst="rect">
                <a:avLst/>
              </a:prstGeom>
              <a:blipFill>
                <a:blip r:embed="rId5"/>
                <a:stretch>
                  <a:fillRect l="-478" t="-1695"/>
                </a:stretch>
              </a:blipFill>
            </p:spPr>
            <p:txBody>
              <a:bodyPr/>
              <a:lstStyle/>
              <a:p>
                <a:r>
                  <a:rPr lang="en-GB">
                    <a:noFill/>
                  </a:rPr>
                  <a:t> </a:t>
                </a:r>
              </a:p>
            </p:txBody>
          </p:sp>
        </mc:Fallback>
      </mc:AlternateContent>
      <p:sp>
        <p:nvSpPr>
          <p:cNvPr id="3" name="CuadroTexto 2">
            <a:extLst>
              <a:ext uri="{FF2B5EF4-FFF2-40B4-BE49-F238E27FC236}">
                <a16:creationId xmlns:a16="http://schemas.microsoft.com/office/drawing/2014/main" id="{D06E904F-65B5-5C40-AC03-B5327CA2299E}"/>
              </a:ext>
            </a:extLst>
          </p:cNvPr>
          <p:cNvSpPr txBox="1"/>
          <p:nvPr/>
        </p:nvSpPr>
        <p:spPr>
          <a:xfrm>
            <a:off x="335202" y="2787073"/>
            <a:ext cx="7774308" cy="369332"/>
          </a:xfrm>
          <a:prstGeom prst="rect">
            <a:avLst/>
          </a:prstGeom>
          <a:noFill/>
        </p:spPr>
        <p:txBody>
          <a:bodyPr wrap="none" rtlCol="0">
            <a:spAutoFit/>
          </a:bodyPr>
          <a:lstStyle/>
          <a:p>
            <a:pPr>
              <a:spcBef>
                <a:spcPts val="1200"/>
              </a:spcBef>
              <a:spcAft>
                <a:spcPts val="1200"/>
              </a:spcAft>
            </a:pPr>
            <a:r>
              <a:rPr lang="en-GB" b="1" dirty="0">
                <a:solidFill>
                  <a:srgbClr val="002060"/>
                </a:solidFill>
              </a:rPr>
              <a:t>Arrhenius parameters and thermodynamic quantities of activation: relationship</a:t>
            </a:r>
          </a:p>
        </p:txBody>
      </p:sp>
      <p:sp>
        <p:nvSpPr>
          <p:cNvPr id="9" name="CuadroTexto 8">
            <a:extLst>
              <a:ext uri="{FF2B5EF4-FFF2-40B4-BE49-F238E27FC236}">
                <a16:creationId xmlns:a16="http://schemas.microsoft.com/office/drawing/2014/main" id="{383B6ADD-7EEC-4E55-90DD-D7B865703695}"/>
              </a:ext>
            </a:extLst>
          </p:cNvPr>
          <p:cNvSpPr txBox="1"/>
          <p:nvPr/>
        </p:nvSpPr>
        <p:spPr>
          <a:xfrm>
            <a:off x="0" y="6585789"/>
            <a:ext cx="9144000" cy="276999"/>
          </a:xfrm>
          <a:prstGeom prst="rect">
            <a:avLst/>
          </a:prstGeom>
          <a:solidFill>
            <a:schemeClr val="accent2"/>
          </a:solidFill>
        </p:spPr>
        <p:txBody>
          <a:bodyPr wrap="square" rtlCol="0">
            <a:spAutoFit/>
          </a:bodyPr>
          <a:lstStyle/>
          <a:p>
            <a:r>
              <a:rPr lang="es-ES" sz="1200" b="1" dirty="0">
                <a:solidFill>
                  <a:schemeClr val="bg1"/>
                </a:solidFill>
              </a:rPr>
              <a:t>(</a:t>
            </a:r>
            <a:r>
              <a:rPr lang="es-ES" sz="1200" b="1" dirty="0" err="1">
                <a:solidFill>
                  <a:schemeClr val="bg1"/>
                </a:solidFill>
              </a:rPr>
              <a:t>Statistical</a:t>
            </a:r>
            <a:r>
              <a:rPr lang="es-ES" sz="1200" b="1" dirty="0">
                <a:solidFill>
                  <a:schemeClr val="bg1"/>
                </a:solidFill>
              </a:rPr>
              <a:t>) </a:t>
            </a:r>
            <a:r>
              <a:rPr lang="es-ES" sz="1200" b="1" dirty="0" err="1">
                <a:solidFill>
                  <a:schemeClr val="bg1"/>
                </a:solidFill>
              </a:rPr>
              <a:t>Reaction</a:t>
            </a:r>
            <a:r>
              <a:rPr lang="es-ES" sz="1200" b="1" dirty="0">
                <a:solidFill>
                  <a:schemeClr val="bg1"/>
                </a:solidFill>
              </a:rPr>
              <a:t> </a:t>
            </a:r>
            <a:r>
              <a:rPr lang="es-ES" sz="1200" b="1" dirty="0" err="1">
                <a:solidFill>
                  <a:schemeClr val="bg1"/>
                </a:solidFill>
              </a:rPr>
              <a:t>Rate</a:t>
            </a:r>
            <a:r>
              <a:rPr lang="es-ES" sz="1200" b="1" dirty="0">
                <a:solidFill>
                  <a:schemeClr val="bg1"/>
                </a:solidFill>
              </a:rPr>
              <a:t> </a:t>
            </a:r>
            <a:r>
              <a:rPr lang="es-ES" sz="1200" b="1" dirty="0" err="1">
                <a:solidFill>
                  <a:schemeClr val="bg1"/>
                </a:solidFill>
              </a:rPr>
              <a:t>Theories</a:t>
            </a:r>
            <a:endParaRPr lang="es-ES" sz="1200" b="1" dirty="0">
              <a:solidFill>
                <a:schemeClr val="bg1"/>
              </a:solidFill>
            </a:endParaRPr>
          </a:p>
        </p:txBody>
      </p:sp>
    </p:spTree>
    <p:extLst>
      <p:ext uri="{BB962C8B-B14F-4D97-AF65-F5344CB8AC3E}">
        <p14:creationId xmlns:p14="http://schemas.microsoft.com/office/powerpoint/2010/main" val="2536578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0" name="CuadroTexto 59">
                <a:extLst>
                  <a:ext uri="{FF2B5EF4-FFF2-40B4-BE49-F238E27FC236}">
                    <a16:creationId xmlns:a16="http://schemas.microsoft.com/office/drawing/2014/main" id="{BC771969-4317-4967-8A73-4E2D0D6B3EBC}"/>
                  </a:ext>
                </a:extLst>
              </p:cNvPr>
              <p:cNvSpPr txBox="1"/>
              <p:nvPr/>
            </p:nvSpPr>
            <p:spPr>
              <a:xfrm>
                <a:off x="321195" y="587938"/>
                <a:ext cx="8656804" cy="1882823"/>
              </a:xfrm>
              <a:prstGeom prst="rect">
                <a:avLst/>
              </a:prstGeom>
              <a:noFill/>
            </p:spPr>
            <p:txBody>
              <a:bodyPr wrap="square" rtlCol="0">
                <a:spAutoFit/>
              </a:bodyPr>
              <a:lstStyle/>
              <a:p>
                <a:pPr>
                  <a:spcBef>
                    <a:spcPts val="600"/>
                  </a:spcBef>
                  <a:spcAft>
                    <a:spcPts val="1200"/>
                  </a:spcAft>
                </a:pPr>
                <a:r>
                  <a:rPr lang="en-GB" dirty="0">
                    <a:sym typeface="Symbol" panose="05050102010706020507" pitchFamily="18" charset="2"/>
                  </a:rPr>
                  <a:t>And by analogy with the </a:t>
                </a:r>
                <a:r>
                  <a:rPr lang="en-GB" dirty="0" err="1">
                    <a:sym typeface="Symbol" panose="05050102010706020507" pitchFamily="18" charset="2"/>
                  </a:rPr>
                  <a:t>van’t</a:t>
                </a:r>
                <a:r>
                  <a:rPr lang="en-GB" dirty="0">
                    <a:sym typeface="Symbol" panose="05050102010706020507" pitchFamily="18" charset="2"/>
                  </a:rPr>
                  <a:t> Hoff equation  </a:t>
                </a:r>
                <a14:m>
                  <m:oMath xmlns:m="http://schemas.openxmlformats.org/officeDocument/2006/math">
                    <m:f>
                      <m:fPr>
                        <m:ctrlPr>
                          <a:rPr lang="es-ES" b="0" i="1" smtClean="0">
                            <a:latin typeface="Cambria Math" panose="02040503050406030204" pitchFamily="18" charset="0"/>
                            <a:sym typeface="Symbol" panose="05050102010706020507" pitchFamily="18" charset="2"/>
                          </a:rPr>
                        </m:ctrlPr>
                      </m:fPr>
                      <m:num>
                        <m:r>
                          <a:rPr lang="es-ES" b="0" i="1" smtClean="0">
                            <a:latin typeface="Cambria Math" panose="02040503050406030204" pitchFamily="18" charset="0"/>
                            <a:sym typeface="Symbol" panose="05050102010706020507" pitchFamily="18" charset="2"/>
                          </a:rPr>
                          <m:t>𝑑</m:t>
                        </m:r>
                        <m:r>
                          <m:rPr>
                            <m:sty m:val="p"/>
                          </m:rPr>
                          <a:rPr lang="es-ES" b="0" i="0" smtClean="0">
                            <a:latin typeface="Cambria Math" panose="02040503050406030204" pitchFamily="18" charset="0"/>
                            <a:sym typeface="Symbol" panose="05050102010706020507" pitchFamily="18" charset="2"/>
                          </a:rPr>
                          <m:t>ln</m:t>
                        </m:r>
                        <m:sSubSup>
                          <m:sSubSupPr>
                            <m:ctrlPr>
                              <a:rPr lang="es-ES" b="0" i="1" smtClean="0">
                                <a:latin typeface="Cambria Math" panose="02040503050406030204" pitchFamily="18" charset="0"/>
                                <a:sym typeface="Symbol" panose="05050102010706020507" pitchFamily="18" charset="2"/>
                              </a:rPr>
                            </m:ctrlPr>
                          </m:sSubSupPr>
                          <m:e>
                            <m:r>
                              <a:rPr lang="es-ES" b="0" i="1" smtClean="0">
                                <a:latin typeface="Cambria Math" panose="02040503050406030204" pitchFamily="18" charset="0"/>
                                <a:sym typeface="Symbol" panose="05050102010706020507" pitchFamily="18" charset="2"/>
                              </a:rPr>
                              <m:t>𝐾</m:t>
                            </m:r>
                          </m:e>
                          <m:sub>
                            <m:r>
                              <a:rPr lang="es-ES" b="0" i="1" smtClean="0">
                                <a:latin typeface="Cambria Math" panose="02040503050406030204" pitchFamily="18" charset="0"/>
                                <a:sym typeface="Symbol" panose="05050102010706020507" pitchFamily="18" charset="2"/>
                              </a:rPr>
                              <m:t>𝑝</m:t>
                            </m:r>
                          </m:sub>
                          <m:sup>
                            <m:r>
                              <a:rPr lang="es-ES" b="0" i="1" smtClean="0">
                                <a:latin typeface="Cambria Math" panose="02040503050406030204" pitchFamily="18" charset="0"/>
                                <a:ea typeface="Cambria Math" panose="02040503050406030204" pitchFamily="18" charset="0"/>
                                <a:sym typeface="Symbol" panose="05050102010706020507" pitchFamily="18" charset="2"/>
                              </a:rPr>
                              <m:t>°</m:t>
                            </m:r>
                          </m:sup>
                        </m:sSubSup>
                      </m:num>
                      <m:den>
                        <m:r>
                          <a:rPr lang="es-ES" b="0" i="1" smtClean="0">
                            <a:latin typeface="Cambria Math" panose="02040503050406030204" pitchFamily="18" charset="0"/>
                            <a:sym typeface="Symbol" panose="05050102010706020507" pitchFamily="18" charset="2"/>
                          </a:rPr>
                          <m:t>𝑑𝑇</m:t>
                        </m:r>
                      </m:den>
                    </m:f>
                    <m:r>
                      <a:rPr lang="es-ES" b="0" i="1" smtClean="0">
                        <a:latin typeface="Cambria Math" panose="02040503050406030204" pitchFamily="18" charset="0"/>
                        <a:sym typeface="Symbol" panose="05050102010706020507" pitchFamily="18" charset="2"/>
                      </a:rPr>
                      <m:t>=</m:t>
                    </m:r>
                    <m:f>
                      <m:fPr>
                        <m:ctrlPr>
                          <a:rPr lang="es-ES" b="0" i="1" smtClean="0">
                            <a:latin typeface="Cambria Math" panose="02040503050406030204" pitchFamily="18" charset="0"/>
                            <a:ea typeface="Cambria Math" panose="02040503050406030204" pitchFamily="18" charset="0"/>
                            <a:sym typeface="Symbol" panose="05050102010706020507" pitchFamily="18" charset="2"/>
                          </a:rPr>
                        </m:ctrlPr>
                      </m:fPr>
                      <m:num>
                        <m:r>
                          <a:rPr lang="es-ES" b="0" i="1" smtClean="0">
                            <a:latin typeface="Cambria Math" panose="02040503050406030204" pitchFamily="18" charset="0"/>
                            <a:ea typeface="Cambria Math" panose="02040503050406030204" pitchFamily="18" charset="0"/>
                            <a:sym typeface="Symbol" panose="05050102010706020507" pitchFamily="18" charset="2"/>
                          </a:rPr>
                          <m:t>∆</m:t>
                        </m:r>
                        <m:r>
                          <a:rPr lang="es-ES" b="0" i="1" smtClean="0">
                            <a:latin typeface="Cambria Math" panose="02040503050406030204" pitchFamily="18" charset="0"/>
                            <a:ea typeface="Cambria Math" panose="02040503050406030204" pitchFamily="18" charset="0"/>
                            <a:sym typeface="Symbol" panose="05050102010706020507" pitchFamily="18" charset="2"/>
                          </a:rPr>
                          <m:t>𝐻</m:t>
                        </m:r>
                        <m:r>
                          <a:rPr lang="es-ES" b="0" i="1" smtClean="0">
                            <a:latin typeface="Cambria Math" panose="02040503050406030204" pitchFamily="18" charset="0"/>
                            <a:ea typeface="Cambria Math" panose="02040503050406030204" pitchFamily="18" charset="0"/>
                            <a:sym typeface="Symbol" panose="05050102010706020507" pitchFamily="18" charset="2"/>
                          </a:rPr>
                          <m:t>°</m:t>
                        </m:r>
                      </m:num>
                      <m:den>
                        <m:r>
                          <a:rPr lang="es-ES" b="0" i="1" smtClean="0">
                            <a:latin typeface="Cambria Math" panose="02040503050406030204" pitchFamily="18" charset="0"/>
                            <a:ea typeface="Cambria Math" panose="02040503050406030204" pitchFamily="18" charset="0"/>
                            <a:sym typeface="Symbol" panose="05050102010706020507" pitchFamily="18" charset="2"/>
                          </a:rPr>
                          <m:t>𝑅</m:t>
                        </m:r>
                        <m:sSup>
                          <m:sSupPr>
                            <m:ctrlPr>
                              <a:rPr lang="es-ES" b="0" i="1" smtClean="0">
                                <a:latin typeface="Cambria Math" panose="02040503050406030204" pitchFamily="18" charset="0"/>
                                <a:ea typeface="Cambria Math" panose="02040503050406030204" pitchFamily="18" charset="0"/>
                                <a:sym typeface="Symbol" panose="05050102010706020507" pitchFamily="18" charset="2"/>
                              </a:rPr>
                            </m:ctrlPr>
                          </m:sSupPr>
                          <m:e>
                            <m:r>
                              <a:rPr lang="es-ES" b="0" i="1" smtClean="0">
                                <a:latin typeface="Cambria Math" panose="02040503050406030204" pitchFamily="18" charset="0"/>
                                <a:ea typeface="Cambria Math" panose="02040503050406030204" pitchFamily="18" charset="0"/>
                                <a:sym typeface="Symbol" panose="05050102010706020507" pitchFamily="18" charset="2"/>
                              </a:rPr>
                              <m:t>𝑇</m:t>
                            </m:r>
                          </m:e>
                          <m:sup>
                            <m:r>
                              <a:rPr lang="es-ES" b="0" i="1" smtClean="0">
                                <a:latin typeface="Cambria Math" panose="02040503050406030204" pitchFamily="18" charset="0"/>
                                <a:ea typeface="Cambria Math" panose="02040503050406030204" pitchFamily="18" charset="0"/>
                                <a:sym typeface="Symbol" panose="05050102010706020507" pitchFamily="18" charset="2"/>
                              </a:rPr>
                              <m:t>2</m:t>
                            </m:r>
                          </m:sup>
                        </m:sSup>
                      </m:den>
                    </m:f>
                  </m:oMath>
                </a14:m>
                <a:r>
                  <a:rPr lang="en-GB" dirty="0">
                    <a:sym typeface="Symbol" panose="05050102010706020507" pitchFamily="18" charset="2"/>
                  </a:rPr>
                  <a:t> and the relationship                </a:t>
                </a:r>
                <a14:m>
                  <m:oMath xmlns:m="http://schemas.openxmlformats.org/officeDocument/2006/math">
                    <m:sSubSup>
                      <m:sSubSupPr>
                        <m:ctrlPr>
                          <a:rPr lang="en-GB" i="1" smtClean="0">
                            <a:latin typeface="Cambria Math" panose="02040503050406030204" pitchFamily="18" charset="0"/>
                            <a:sym typeface="Symbol" panose="05050102010706020507" pitchFamily="18" charset="2"/>
                          </a:rPr>
                        </m:ctrlPr>
                      </m:sSubSupPr>
                      <m:e>
                        <m:r>
                          <a:rPr lang="es-ES" b="0" i="1" smtClean="0">
                            <a:latin typeface="Cambria Math" panose="02040503050406030204" pitchFamily="18" charset="0"/>
                            <a:sym typeface="Symbol" panose="05050102010706020507" pitchFamily="18" charset="2"/>
                          </a:rPr>
                          <m:t>𝐾</m:t>
                        </m:r>
                      </m:e>
                      <m:sub>
                        <m:r>
                          <a:rPr lang="es-ES" b="0" i="1" smtClean="0">
                            <a:latin typeface="Cambria Math" panose="02040503050406030204" pitchFamily="18" charset="0"/>
                            <a:sym typeface="Symbol" panose="05050102010706020507" pitchFamily="18" charset="2"/>
                          </a:rPr>
                          <m:t>𝑝</m:t>
                        </m:r>
                      </m:sub>
                      <m:sup>
                        <m:r>
                          <a:rPr lang="en-GB" i="1" smtClean="0">
                            <a:latin typeface="Cambria Math" panose="02040503050406030204" pitchFamily="18" charset="0"/>
                            <a:ea typeface="Cambria Math" panose="02040503050406030204" pitchFamily="18" charset="0"/>
                            <a:sym typeface="Symbol" panose="05050102010706020507" pitchFamily="18" charset="2"/>
                          </a:rPr>
                          <m:t>°</m:t>
                        </m:r>
                      </m:sup>
                    </m:sSubSup>
                    <m:r>
                      <a:rPr lang="es-ES" b="0" i="1" smtClean="0">
                        <a:latin typeface="Cambria Math" panose="02040503050406030204" pitchFamily="18" charset="0"/>
                        <a:sym typeface="Symbol" panose="05050102010706020507" pitchFamily="18" charset="2"/>
                      </a:rPr>
                      <m:t>=</m:t>
                    </m:r>
                    <m:sSup>
                      <m:sSupPr>
                        <m:ctrlPr>
                          <a:rPr lang="en-GB" i="1" smtClean="0">
                            <a:latin typeface="Cambria Math" panose="02040503050406030204" pitchFamily="18" charset="0"/>
                            <a:ea typeface="Cambria Math" panose="02040503050406030204" pitchFamily="18" charset="0"/>
                            <a:sym typeface="Symbol" panose="05050102010706020507" pitchFamily="18" charset="2"/>
                          </a:rPr>
                        </m:ctrlPr>
                      </m:sSupPr>
                      <m:e>
                        <m:sSubSup>
                          <m:sSubSupPr>
                            <m:ctrlPr>
                              <a:rPr lang="en-GB" i="1">
                                <a:latin typeface="Cambria Math" panose="02040503050406030204" pitchFamily="18" charset="0"/>
                                <a:sym typeface="Symbol" panose="05050102010706020507" pitchFamily="18" charset="2"/>
                              </a:rPr>
                            </m:ctrlPr>
                          </m:sSubSupPr>
                          <m:e>
                            <m:r>
                              <a:rPr lang="es-ES" i="1">
                                <a:latin typeface="Cambria Math" panose="02040503050406030204" pitchFamily="18" charset="0"/>
                                <a:sym typeface="Symbol" panose="05050102010706020507" pitchFamily="18" charset="2"/>
                              </a:rPr>
                              <m:t>𝐾</m:t>
                            </m:r>
                          </m:e>
                          <m:sub>
                            <m:r>
                              <a:rPr lang="es-ES" i="1">
                                <a:latin typeface="Cambria Math" panose="02040503050406030204" pitchFamily="18" charset="0"/>
                                <a:sym typeface="Symbol" panose="05050102010706020507" pitchFamily="18" charset="2"/>
                              </a:rPr>
                              <m:t>𝑐</m:t>
                            </m:r>
                          </m:sub>
                          <m:sup>
                            <m:r>
                              <a:rPr lang="en-GB" i="1">
                                <a:latin typeface="Cambria Math" panose="02040503050406030204" pitchFamily="18" charset="0"/>
                                <a:ea typeface="Cambria Math" panose="02040503050406030204" pitchFamily="18" charset="0"/>
                                <a:sym typeface="Symbol" panose="05050102010706020507" pitchFamily="18" charset="2"/>
                              </a:rPr>
                              <m:t>°</m:t>
                            </m:r>
                          </m:sup>
                        </m:sSubSup>
                        <m:d>
                          <m:dPr>
                            <m:ctrlPr>
                              <a:rPr lang="en-GB" i="1">
                                <a:latin typeface="Cambria Math" panose="02040503050406030204" pitchFamily="18" charset="0"/>
                                <a:ea typeface="Cambria Math" panose="02040503050406030204" pitchFamily="18" charset="0"/>
                                <a:sym typeface="Symbol" panose="05050102010706020507" pitchFamily="18" charset="2"/>
                              </a:rPr>
                            </m:ctrlPr>
                          </m:dPr>
                          <m:e>
                            <m:r>
                              <a:rPr lang="es-ES" i="1">
                                <a:latin typeface="Cambria Math" panose="02040503050406030204" pitchFamily="18" charset="0"/>
                                <a:ea typeface="Cambria Math" panose="02040503050406030204" pitchFamily="18" charset="0"/>
                                <a:sym typeface="Symbol" panose="05050102010706020507" pitchFamily="18" charset="2"/>
                              </a:rPr>
                              <m:t>𝑅𝑇</m:t>
                            </m:r>
                            <m:r>
                              <a:rPr lang="es-ES" b="0" i="1" smtClean="0">
                                <a:latin typeface="Cambria Math" panose="02040503050406030204" pitchFamily="18" charset="0"/>
                                <a:ea typeface="Cambria Math" panose="02040503050406030204" pitchFamily="18" charset="0"/>
                                <a:sym typeface="Symbol" panose="05050102010706020507" pitchFamily="18" charset="2"/>
                              </a:rPr>
                              <m:t>𝑐</m:t>
                            </m:r>
                            <m:r>
                              <a:rPr lang="es-ES" b="0" i="1" smtClean="0">
                                <a:latin typeface="Cambria Math" panose="02040503050406030204" pitchFamily="18" charset="0"/>
                                <a:ea typeface="Cambria Math" panose="02040503050406030204" pitchFamily="18" charset="0"/>
                                <a:sym typeface="Symbol" panose="05050102010706020507" pitchFamily="18" charset="2"/>
                              </a:rPr>
                              <m:t>°/</m:t>
                            </m:r>
                            <m:r>
                              <a:rPr lang="es-ES" b="0" i="1" smtClean="0">
                                <a:latin typeface="Cambria Math" panose="02040503050406030204" pitchFamily="18" charset="0"/>
                                <a:ea typeface="Cambria Math" panose="02040503050406030204" pitchFamily="18" charset="0"/>
                                <a:sym typeface="Symbol" panose="05050102010706020507" pitchFamily="18" charset="2"/>
                              </a:rPr>
                              <m:t>𝑝</m:t>
                            </m:r>
                            <m:r>
                              <a:rPr lang="es-ES" b="0" i="1" smtClean="0">
                                <a:latin typeface="Cambria Math" panose="02040503050406030204" pitchFamily="18" charset="0"/>
                                <a:ea typeface="Cambria Math" panose="02040503050406030204" pitchFamily="18" charset="0"/>
                                <a:sym typeface="Symbol" panose="05050102010706020507" pitchFamily="18" charset="2"/>
                              </a:rPr>
                              <m:t>°</m:t>
                            </m:r>
                          </m:e>
                        </m:d>
                      </m:e>
                      <m:sup>
                        <m:r>
                          <a:rPr lang="en-GB" i="1" smtClean="0">
                            <a:latin typeface="Cambria Math" panose="02040503050406030204" pitchFamily="18" charset="0"/>
                            <a:ea typeface="Cambria Math" panose="02040503050406030204" pitchFamily="18" charset="0"/>
                            <a:sym typeface="Symbol" panose="05050102010706020507" pitchFamily="18" charset="2"/>
                          </a:rPr>
                          <m:t>∆</m:t>
                        </m:r>
                        <m:r>
                          <a:rPr lang="es-ES" b="0" i="1" smtClean="0">
                            <a:latin typeface="Cambria Math" panose="02040503050406030204" pitchFamily="18" charset="0"/>
                            <a:ea typeface="Cambria Math" panose="02040503050406030204" pitchFamily="18" charset="0"/>
                            <a:sym typeface="Symbol" panose="05050102010706020507" pitchFamily="18" charset="2"/>
                          </a:rPr>
                          <m:t>𝑛</m:t>
                        </m:r>
                        <m:r>
                          <a:rPr lang="es-ES" b="0" i="1" smtClean="0">
                            <a:latin typeface="Cambria Math" panose="02040503050406030204" pitchFamily="18" charset="0"/>
                            <a:ea typeface="Cambria Math" panose="02040503050406030204" pitchFamily="18" charset="0"/>
                            <a:sym typeface="Symbol" panose="05050102010706020507" pitchFamily="18" charset="2"/>
                          </a:rPr>
                          <m:t>/</m:t>
                        </m:r>
                        <m:r>
                          <m:rPr>
                            <m:sty m:val="p"/>
                          </m:rPr>
                          <a:rPr lang="es-ES" b="0" i="0" smtClean="0">
                            <a:latin typeface="Cambria Math" panose="02040503050406030204" pitchFamily="18" charset="0"/>
                            <a:ea typeface="Cambria Math" panose="02040503050406030204" pitchFamily="18" charset="0"/>
                            <a:sym typeface="Symbol" panose="05050102010706020507" pitchFamily="18" charset="2"/>
                          </a:rPr>
                          <m:t>mol</m:t>
                        </m:r>
                      </m:sup>
                    </m:sSup>
                  </m:oMath>
                </a14:m>
                <a:r>
                  <a:rPr lang="en-GB" dirty="0">
                    <a:sym typeface="Symbol" panose="05050102010706020507" pitchFamily="18" charset="2"/>
                  </a:rPr>
                  <a:t> (both for ideal gases),</a:t>
                </a:r>
                <a:r>
                  <a:rPr lang="en-GB" baseline="30000" dirty="0">
                    <a:sym typeface="Symbol" panose="05050102010706020507" pitchFamily="18" charset="2"/>
                  </a:rPr>
                  <a:t>1</a:t>
                </a:r>
                <a:r>
                  <a:rPr lang="en-GB" dirty="0">
                    <a:sym typeface="Symbol" panose="05050102010706020507" pitchFamily="18" charset="2"/>
                  </a:rPr>
                  <a:t> we have</a:t>
                </a:r>
              </a:p>
              <a:p>
                <a:pPr>
                  <a:spcBef>
                    <a:spcPts val="600"/>
                  </a:spcBef>
                  <a:spcAft>
                    <a:spcPts val="1200"/>
                  </a:spcAft>
                </a:pPr>
                <a:r>
                  <a:rPr lang="en-GB" dirty="0">
                    <a:sym typeface="Symbol" panose="05050102010706020507" pitchFamily="18" charset="2"/>
                  </a:rPr>
                  <a:t>	</a:t>
                </a:r>
                <a:r>
                  <a:rPr lang="es-ES" b="0" dirty="0">
                    <a:ea typeface="Cambria Math" panose="02040503050406030204" pitchFamily="18" charset="0"/>
                    <a:sym typeface="Symbol" panose="05050102010706020507" pitchFamily="18" charset="2"/>
                  </a:rPr>
                  <a:t>							(24)</a:t>
                </a:r>
              </a:p>
              <a:p>
                <a:pPr>
                  <a:spcBef>
                    <a:spcPts val="600"/>
                  </a:spcBef>
                  <a:spcAft>
                    <a:spcPts val="1200"/>
                  </a:spcAft>
                </a:pPr>
                <a:r>
                  <a:rPr lang="en-GB" dirty="0">
                    <a:sym typeface="Symbol" panose="05050102010706020507" pitchFamily="18" charset="2"/>
                  </a:rPr>
                  <a:t>where </a:t>
                </a:r>
                <a:r>
                  <a:rPr lang="en-GB" i="1" dirty="0">
                    <a:latin typeface="Times New Roman" panose="02020603050405020304" pitchFamily="18" charset="0"/>
                    <a:cs typeface="Times New Roman" panose="02020603050405020304" pitchFamily="18" charset="0"/>
                    <a:sym typeface="Symbol" panose="05050102010706020507" pitchFamily="18" charset="2"/>
                  </a:rPr>
                  <a:t>m</a:t>
                </a:r>
                <a:r>
                  <a:rPr lang="en-GB" dirty="0">
                    <a:sym typeface="Symbol" panose="05050102010706020507" pitchFamily="18" charset="2"/>
                  </a:rPr>
                  <a:t> is the molecularity of the reaction.</a:t>
                </a:r>
              </a:p>
            </p:txBody>
          </p:sp>
        </mc:Choice>
        <mc:Fallback xmlns="">
          <p:sp>
            <p:nvSpPr>
              <p:cNvPr id="60" name="CuadroTexto 59">
                <a:extLst>
                  <a:ext uri="{FF2B5EF4-FFF2-40B4-BE49-F238E27FC236}">
                    <a16:creationId xmlns:a16="http://schemas.microsoft.com/office/drawing/2014/main" id="{BC771969-4317-4967-8A73-4E2D0D6B3EBC}"/>
                  </a:ext>
                </a:extLst>
              </p:cNvPr>
              <p:cNvSpPr txBox="1">
                <a:spLocks noRot="1" noChangeAspect="1" noMove="1" noResize="1" noEditPoints="1" noAdjustHandles="1" noChangeArrowheads="1" noChangeShapeType="1" noTextEdit="1"/>
              </p:cNvSpPr>
              <p:nvPr/>
            </p:nvSpPr>
            <p:spPr>
              <a:xfrm>
                <a:off x="321195" y="587938"/>
                <a:ext cx="8656804" cy="1882823"/>
              </a:xfrm>
              <a:prstGeom prst="rect">
                <a:avLst/>
              </a:prstGeom>
              <a:blipFill>
                <a:blip r:embed="rId3"/>
                <a:stretch>
                  <a:fillRect l="-634" b="-4207"/>
                </a:stretch>
              </a:blipFill>
            </p:spPr>
            <p:txBody>
              <a:bodyPr/>
              <a:lstStyle/>
              <a:p>
                <a:r>
                  <a:rPr lang="en-US">
                    <a:noFill/>
                  </a:rPr>
                  <a:t> </a:t>
                </a:r>
              </a:p>
            </p:txBody>
          </p:sp>
        </mc:Fallback>
      </mc:AlternateContent>
      <p:sp>
        <p:nvSpPr>
          <p:cNvPr id="11" name="Text Box 64">
            <a:extLst>
              <a:ext uri="{FF2B5EF4-FFF2-40B4-BE49-F238E27FC236}">
                <a16:creationId xmlns:a16="http://schemas.microsoft.com/office/drawing/2014/main" id="{1ABFF68C-D3FA-488D-922A-B540A90C4EA7}"/>
              </a:ext>
            </a:extLst>
          </p:cNvPr>
          <p:cNvSpPr txBox="1">
            <a:spLocks noChangeArrowheads="1"/>
          </p:cNvSpPr>
          <p:nvPr/>
        </p:nvSpPr>
        <p:spPr bwMode="auto">
          <a:xfrm>
            <a:off x="-1" y="0"/>
            <a:ext cx="9143999" cy="369332"/>
          </a:xfrm>
          <a:prstGeom prst="rect">
            <a:avLst/>
          </a:prstGeom>
          <a:solidFill>
            <a:schemeClr val="bg2"/>
          </a:solidFill>
          <a:ln w="9525">
            <a:noFill/>
            <a:miter lim="800000"/>
            <a:headEnd/>
            <a:tailEnd/>
          </a:ln>
        </p:spPr>
        <p:txBody>
          <a:bodyPr wrap="square">
            <a:spAutoFit/>
          </a:bodyPr>
          <a:lstStyle/>
          <a:p>
            <a:r>
              <a:rPr lang="en-US" b="1">
                <a:solidFill>
                  <a:schemeClr val="accent2"/>
                </a:solidFill>
                <a:latin typeface="Verdana" pitchFamily="34" charset="0"/>
              </a:rPr>
              <a:t>Transition State Theory			</a:t>
            </a:r>
            <a:r>
              <a:rPr lang="en-GB" b="1">
                <a:solidFill>
                  <a:srgbClr val="002060"/>
                </a:solidFill>
              </a:rPr>
              <a:t> Thermodynamic formulation</a:t>
            </a:r>
            <a:endParaRPr lang="en-US" b="1" baseline="30000">
              <a:solidFill>
                <a:schemeClr val="accent2"/>
              </a:solidFill>
              <a:latin typeface="Verdana" pitchFamily="34" charset="0"/>
            </a:endParaRPr>
          </a:p>
        </p:txBody>
      </p:sp>
      <p:sp>
        <p:nvSpPr>
          <p:cNvPr id="2" name="Marcador de número de diapositiva 1">
            <a:extLst>
              <a:ext uri="{FF2B5EF4-FFF2-40B4-BE49-F238E27FC236}">
                <a16:creationId xmlns:a16="http://schemas.microsoft.com/office/drawing/2014/main" id="{95B27A83-B2C3-4262-96B2-E3AF3D16A1A7}"/>
              </a:ext>
            </a:extLst>
          </p:cNvPr>
          <p:cNvSpPr>
            <a:spLocks noGrp="1"/>
          </p:cNvSpPr>
          <p:nvPr>
            <p:ph type="sldNum" sz="quarter" idx="12"/>
          </p:nvPr>
        </p:nvSpPr>
        <p:spPr/>
        <p:txBody>
          <a:bodyPr/>
          <a:lstStyle/>
          <a:p>
            <a:fld id="{DFA4F046-044E-46E9-9F2A-D598350E22B2}" type="slidenum">
              <a:rPr lang="es-ES" smtClean="0"/>
              <a:t>9</a:t>
            </a:fld>
            <a:endParaRPr lang="es-ES"/>
          </a:p>
        </p:txBody>
      </p:sp>
      <mc:AlternateContent xmlns:mc="http://schemas.openxmlformats.org/markup-compatibility/2006" xmlns:a14="http://schemas.microsoft.com/office/drawing/2010/main">
        <mc:Choice Requires="a14">
          <p:sp>
            <p:nvSpPr>
              <p:cNvPr id="3" name="CuadroTexto 2">
                <a:extLst>
                  <a:ext uri="{FF2B5EF4-FFF2-40B4-BE49-F238E27FC236}">
                    <a16:creationId xmlns:a16="http://schemas.microsoft.com/office/drawing/2014/main" id="{06E68692-4200-49F4-B4EE-47B13A11EED5}"/>
                  </a:ext>
                </a:extLst>
              </p:cNvPr>
              <p:cNvSpPr txBox="1"/>
              <p:nvPr/>
            </p:nvSpPr>
            <p:spPr>
              <a:xfrm>
                <a:off x="1343998" y="1648869"/>
                <a:ext cx="3228000" cy="375552"/>
              </a:xfrm>
              <a:prstGeom prst="rect">
                <a:avLst/>
              </a:prstGeom>
              <a:noFill/>
              <a:ln w="19050">
                <a:solidFill>
                  <a:schemeClr val="accent2"/>
                </a:solid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i="1">
                              <a:latin typeface="Cambria Math" panose="02040503050406030204" pitchFamily="18" charset="0"/>
                              <a:sym typeface="Symbol" panose="05050102010706020507" pitchFamily="18" charset="2"/>
                            </a:rPr>
                          </m:ctrlPr>
                        </m:sSubPr>
                        <m:e>
                          <m:r>
                            <a:rPr lang="es-ES" i="1">
                              <a:latin typeface="Cambria Math" panose="02040503050406030204" pitchFamily="18" charset="0"/>
                              <a:sym typeface="Symbol" panose="05050102010706020507" pitchFamily="18" charset="2"/>
                            </a:rPr>
                            <m:t>𝐸</m:t>
                          </m:r>
                        </m:e>
                        <m:sub>
                          <m:r>
                            <a:rPr lang="es-ES" i="1">
                              <a:latin typeface="Cambria Math" panose="02040503050406030204" pitchFamily="18" charset="0"/>
                              <a:sym typeface="Symbol" panose="05050102010706020507" pitchFamily="18" charset="2"/>
                            </a:rPr>
                            <m:t>𝑎</m:t>
                          </m:r>
                        </m:sub>
                      </m:sSub>
                      <m:r>
                        <a:rPr lang="es-ES" i="1">
                          <a:latin typeface="Cambria Math" panose="02040503050406030204" pitchFamily="18" charset="0"/>
                          <a:sym typeface="Symbol" panose="05050102010706020507" pitchFamily="18" charset="2"/>
                        </a:rPr>
                        <m:t>=</m:t>
                      </m:r>
                      <m:r>
                        <a:rPr lang="es-ES" i="1">
                          <a:latin typeface="Cambria Math" panose="02040503050406030204" pitchFamily="18" charset="0"/>
                          <a:ea typeface="Cambria Math" panose="02040503050406030204" pitchFamily="18" charset="0"/>
                          <a:sym typeface="Symbol" panose="05050102010706020507" pitchFamily="18" charset="2"/>
                        </a:rPr>
                        <m:t>∆</m:t>
                      </m:r>
                      <m:sSup>
                        <m:sSupPr>
                          <m:ctrlPr>
                            <a:rPr lang="es-ES" i="1">
                              <a:latin typeface="Cambria Math" panose="02040503050406030204" pitchFamily="18" charset="0"/>
                              <a:ea typeface="Cambria Math" panose="02040503050406030204" pitchFamily="18" charset="0"/>
                              <a:sym typeface="Symbol" panose="05050102010706020507" pitchFamily="18" charset="2"/>
                            </a:rPr>
                          </m:ctrlPr>
                        </m:sSupPr>
                        <m:e>
                          <m:r>
                            <a:rPr lang="es-ES" i="1">
                              <a:latin typeface="Cambria Math" panose="02040503050406030204" pitchFamily="18" charset="0"/>
                              <a:ea typeface="Cambria Math" panose="02040503050406030204" pitchFamily="18" charset="0"/>
                              <a:sym typeface="Symbol" panose="05050102010706020507" pitchFamily="18" charset="2"/>
                            </a:rPr>
                            <m:t>𝐻</m:t>
                          </m:r>
                        </m:e>
                        <m:sup>
                          <m:r>
                            <a:rPr lang="en-GB" i="1">
                              <a:latin typeface="Cambria Math" panose="02040503050406030204" pitchFamily="18" charset="0"/>
                              <a:ea typeface="Cambria Math" panose="02040503050406030204" pitchFamily="18" charset="0"/>
                              <a:sym typeface="Symbol" panose="05050102010706020507" pitchFamily="18" charset="2"/>
                            </a:rPr>
                            <m:t>‡</m:t>
                          </m:r>
                        </m:sup>
                      </m:sSup>
                      <m:r>
                        <a:rPr lang="es-ES" i="1">
                          <a:latin typeface="Cambria Math" panose="02040503050406030204" pitchFamily="18" charset="0"/>
                          <a:ea typeface="Cambria Math" panose="02040503050406030204" pitchFamily="18" charset="0"/>
                          <a:sym typeface="Symbol" panose="05050102010706020507" pitchFamily="18" charset="2"/>
                        </a:rPr>
                        <m:t>+</m:t>
                      </m:r>
                      <m:r>
                        <a:rPr lang="es-ES" i="1">
                          <a:latin typeface="Cambria Math" panose="02040503050406030204" pitchFamily="18" charset="0"/>
                          <a:ea typeface="Cambria Math" panose="02040503050406030204" pitchFamily="18" charset="0"/>
                          <a:sym typeface="Symbol" panose="05050102010706020507" pitchFamily="18" charset="2"/>
                        </a:rPr>
                        <m:t>𝑚𝑅𝑇</m:t>
                      </m:r>
                      <m:r>
                        <a:rPr lang="es-ES" i="1">
                          <a:latin typeface="Cambria Math" panose="02040503050406030204" pitchFamily="18" charset="0"/>
                          <a:ea typeface="Cambria Math" panose="02040503050406030204" pitchFamily="18" charset="0"/>
                          <a:sym typeface="Symbol" panose="05050102010706020507" pitchFamily="18" charset="2"/>
                        </a:rPr>
                        <m:t>=∆</m:t>
                      </m:r>
                      <m:sSup>
                        <m:sSupPr>
                          <m:ctrlPr>
                            <a:rPr lang="es-ES" i="1">
                              <a:latin typeface="Cambria Math" panose="02040503050406030204" pitchFamily="18" charset="0"/>
                              <a:ea typeface="Cambria Math" panose="02040503050406030204" pitchFamily="18" charset="0"/>
                              <a:sym typeface="Symbol" panose="05050102010706020507" pitchFamily="18" charset="2"/>
                            </a:rPr>
                          </m:ctrlPr>
                        </m:sSupPr>
                        <m:e>
                          <m:r>
                            <a:rPr lang="es-ES" i="1">
                              <a:latin typeface="Cambria Math" panose="02040503050406030204" pitchFamily="18" charset="0"/>
                              <a:ea typeface="Cambria Math" panose="02040503050406030204" pitchFamily="18" charset="0"/>
                              <a:sym typeface="Symbol" panose="05050102010706020507" pitchFamily="18" charset="2"/>
                            </a:rPr>
                            <m:t>𝑈</m:t>
                          </m:r>
                        </m:e>
                        <m:sup>
                          <m:r>
                            <a:rPr lang="en-GB" i="1">
                              <a:latin typeface="Cambria Math" panose="02040503050406030204" pitchFamily="18" charset="0"/>
                              <a:ea typeface="Cambria Math" panose="02040503050406030204" pitchFamily="18" charset="0"/>
                              <a:sym typeface="Symbol" panose="05050102010706020507" pitchFamily="18" charset="2"/>
                            </a:rPr>
                            <m:t>‡</m:t>
                          </m:r>
                        </m:sup>
                      </m:sSup>
                      <m:r>
                        <a:rPr lang="es-ES" i="1">
                          <a:latin typeface="Cambria Math" panose="02040503050406030204" pitchFamily="18" charset="0"/>
                          <a:ea typeface="Cambria Math" panose="02040503050406030204" pitchFamily="18" charset="0"/>
                          <a:sym typeface="Symbol" panose="05050102010706020507" pitchFamily="18" charset="2"/>
                        </a:rPr>
                        <m:t>+</m:t>
                      </m:r>
                      <m:r>
                        <a:rPr lang="es-ES" i="1">
                          <a:latin typeface="Cambria Math" panose="02040503050406030204" pitchFamily="18" charset="0"/>
                          <a:ea typeface="Cambria Math" panose="02040503050406030204" pitchFamily="18" charset="0"/>
                          <a:sym typeface="Symbol" panose="05050102010706020507" pitchFamily="18" charset="2"/>
                        </a:rPr>
                        <m:t>𝑅𝑇</m:t>
                      </m:r>
                    </m:oMath>
                  </m:oMathPara>
                </a14:m>
                <a:endParaRPr lang="en-US" dirty="0"/>
              </a:p>
            </p:txBody>
          </p:sp>
        </mc:Choice>
        <mc:Fallback xmlns="">
          <p:sp>
            <p:nvSpPr>
              <p:cNvPr id="3" name="CuadroTexto 2">
                <a:extLst>
                  <a:ext uri="{FF2B5EF4-FFF2-40B4-BE49-F238E27FC236}">
                    <a16:creationId xmlns:a16="http://schemas.microsoft.com/office/drawing/2014/main" id="{06E68692-4200-49F4-B4EE-47B13A11EED5}"/>
                  </a:ext>
                </a:extLst>
              </p:cNvPr>
              <p:cNvSpPr txBox="1">
                <a:spLocks noRot="1" noChangeAspect="1" noMove="1" noResize="1" noEditPoints="1" noAdjustHandles="1" noChangeArrowheads="1" noChangeShapeType="1" noTextEdit="1"/>
              </p:cNvSpPr>
              <p:nvPr/>
            </p:nvSpPr>
            <p:spPr>
              <a:xfrm>
                <a:off x="1343998" y="1648869"/>
                <a:ext cx="3228000" cy="375552"/>
              </a:xfrm>
              <a:prstGeom prst="rect">
                <a:avLst/>
              </a:prstGeom>
              <a:blipFill>
                <a:blip r:embed="rId4"/>
                <a:stretch>
                  <a:fillRect/>
                </a:stretch>
              </a:blipFill>
              <a:ln w="19050">
                <a:solidFill>
                  <a:schemeClr val="accent2"/>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CuadroTexto 6">
                <a:extLst>
                  <a:ext uri="{FF2B5EF4-FFF2-40B4-BE49-F238E27FC236}">
                    <a16:creationId xmlns:a16="http://schemas.microsoft.com/office/drawing/2014/main" id="{0C78FAA1-CBA9-F642-BEAA-2B360707CCD2}"/>
                  </a:ext>
                </a:extLst>
              </p:cNvPr>
              <p:cNvSpPr txBox="1"/>
              <p:nvPr/>
            </p:nvSpPr>
            <p:spPr>
              <a:xfrm>
                <a:off x="321195" y="5234627"/>
                <a:ext cx="8656804" cy="691408"/>
              </a:xfrm>
              <a:prstGeom prst="rect">
                <a:avLst/>
              </a:prstGeom>
              <a:noFill/>
            </p:spPr>
            <p:txBody>
              <a:bodyPr wrap="square" rtlCol="0">
                <a:spAutoFit/>
              </a:bodyPr>
              <a:lstStyle/>
              <a:p>
                <a:pPr>
                  <a:spcBef>
                    <a:spcPts val="600"/>
                  </a:spcBef>
                  <a:spcAft>
                    <a:spcPts val="1200"/>
                  </a:spcAft>
                </a:pPr>
                <a:r>
                  <a:rPr lang="en-GB" b="1" dirty="0">
                    <a:solidFill>
                      <a:schemeClr val="accent6">
                        <a:lumMod val="50000"/>
                      </a:schemeClr>
                    </a:solidFill>
                    <a:sym typeface="Symbol" panose="05050102010706020507" pitchFamily="18" charset="2"/>
                  </a:rPr>
                  <a:t>Remark:</a:t>
                </a:r>
                <a:r>
                  <a:rPr lang="en-GB" dirty="0">
                    <a:sym typeface="Symbol" panose="05050102010706020507" pitchFamily="18" charset="2"/>
                  </a:rPr>
                  <a:t> A common mistake is to think that </a:t>
                </a:r>
                <a:r>
                  <a:rPr lang="en-GB" i="1" dirty="0" err="1">
                    <a:latin typeface="Cambria Math" panose="02040503050406030204" pitchFamily="18" charset="0"/>
                    <a:ea typeface="Cambria Math" panose="02040503050406030204" pitchFamily="18" charset="0"/>
                    <a:sym typeface="Symbol" panose="05050102010706020507" pitchFamily="18" charset="2"/>
                  </a:rPr>
                  <a:t>E</a:t>
                </a:r>
                <a:r>
                  <a:rPr lang="en-GB" baseline="-25000" dirty="0" err="1">
                    <a:latin typeface="Cambria Math" panose="02040503050406030204" pitchFamily="18" charset="0"/>
                    <a:ea typeface="Cambria Math" panose="02040503050406030204" pitchFamily="18" charset="0"/>
                    <a:sym typeface="Symbol" panose="05050102010706020507" pitchFamily="18" charset="2"/>
                  </a:rPr>
                  <a:t>a</a:t>
                </a:r>
                <a:r>
                  <a:rPr lang="en-GB" dirty="0">
                    <a:sym typeface="Symbol" panose="05050102010706020507" pitchFamily="18" charset="2"/>
                  </a:rPr>
                  <a:t> is equal to the energy barrier to reaction (</a:t>
                </a:r>
                <a14:m>
                  <m:oMath xmlns:m="http://schemas.openxmlformats.org/officeDocument/2006/math">
                    <m:r>
                      <m:rPr>
                        <m:sty m:val="p"/>
                      </m:rPr>
                      <a:rPr lang="el-GR" i="1">
                        <a:latin typeface="Cambria Math" panose="02040503050406030204" pitchFamily="18" charset="0"/>
                        <a:ea typeface="Cambria Math" panose="02040503050406030204" pitchFamily="18" charset="0"/>
                        <a:sym typeface="Symbol" panose="05050102010706020507" pitchFamily="18" charset="2"/>
                      </a:rPr>
                      <m:t>Δ</m:t>
                    </m:r>
                    <m:sSubSup>
                      <m:sSubSupPr>
                        <m:ctrlPr>
                          <a:rPr lang="el-GR" i="1">
                            <a:latin typeface="Cambria Math" panose="02040503050406030204" pitchFamily="18" charset="0"/>
                            <a:ea typeface="Cambria Math" panose="02040503050406030204" pitchFamily="18" charset="0"/>
                            <a:sym typeface="Symbol" panose="05050102010706020507" pitchFamily="18" charset="2"/>
                          </a:rPr>
                        </m:ctrlPr>
                      </m:sSubSupPr>
                      <m:e>
                        <m:r>
                          <a:rPr lang="el-GR" i="1">
                            <a:latin typeface="Cambria Math" panose="02040503050406030204" pitchFamily="18" charset="0"/>
                            <a:ea typeface="Cambria Math" panose="02040503050406030204" pitchFamily="18" charset="0"/>
                            <a:sym typeface="Symbol" panose="05050102010706020507" pitchFamily="18" charset="2"/>
                          </a:rPr>
                          <m:t>𝜀</m:t>
                        </m:r>
                      </m:e>
                      <m:sub>
                        <m:r>
                          <a:rPr lang="es-ES" i="1">
                            <a:latin typeface="Cambria Math" panose="02040503050406030204" pitchFamily="18" charset="0"/>
                            <a:ea typeface="Cambria Math" panose="02040503050406030204" pitchFamily="18" charset="0"/>
                            <a:sym typeface="Symbol" panose="05050102010706020507" pitchFamily="18" charset="2"/>
                          </a:rPr>
                          <m:t>0</m:t>
                        </m:r>
                      </m:sub>
                      <m:sup>
                        <m:r>
                          <a:rPr lang="en-GB" i="1">
                            <a:latin typeface="Cambria Math" panose="02040503050406030204" pitchFamily="18" charset="0"/>
                            <a:ea typeface="Cambria Math" panose="02040503050406030204" pitchFamily="18" charset="0"/>
                            <a:sym typeface="Symbol" panose="05050102010706020507" pitchFamily="18" charset="2"/>
                          </a:rPr>
                          <m:t>‡</m:t>
                        </m:r>
                      </m:sup>
                    </m:sSubSup>
                  </m:oMath>
                </a14:m>
                <a:r>
                  <a:rPr lang="en-GB" dirty="0">
                    <a:sym typeface="Symbol" panose="05050102010706020507" pitchFamily="18" charset="2"/>
                  </a:rPr>
                  <a:t>). </a:t>
                </a:r>
                <a:r>
                  <a:rPr lang="en-GB" dirty="0">
                    <a:solidFill>
                      <a:srgbClr val="FF0000"/>
                    </a:solidFill>
                    <a:sym typeface="Symbol" panose="05050102010706020507" pitchFamily="18" charset="2"/>
                  </a:rPr>
                  <a:t>They are not the same quantity!   </a:t>
                </a:r>
              </a:p>
            </p:txBody>
          </p:sp>
        </mc:Choice>
        <mc:Fallback xmlns="">
          <p:sp>
            <p:nvSpPr>
              <p:cNvPr id="7" name="CuadroTexto 6">
                <a:extLst>
                  <a:ext uri="{FF2B5EF4-FFF2-40B4-BE49-F238E27FC236}">
                    <a16:creationId xmlns:a16="http://schemas.microsoft.com/office/drawing/2014/main" id="{0C78FAA1-CBA9-F642-BEAA-2B360707CCD2}"/>
                  </a:ext>
                </a:extLst>
              </p:cNvPr>
              <p:cNvSpPr txBox="1">
                <a:spLocks noRot="1" noChangeAspect="1" noMove="1" noResize="1" noEditPoints="1" noAdjustHandles="1" noChangeArrowheads="1" noChangeShapeType="1" noTextEdit="1"/>
              </p:cNvSpPr>
              <p:nvPr/>
            </p:nvSpPr>
            <p:spPr>
              <a:xfrm>
                <a:off x="321195" y="5234627"/>
                <a:ext cx="8656804" cy="691408"/>
              </a:xfrm>
              <a:prstGeom prst="rect">
                <a:avLst/>
              </a:prstGeom>
              <a:blipFill>
                <a:blip r:embed="rId5"/>
                <a:stretch>
                  <a:fillRect l="-439" t="-3571" b="-12500"/>
                </a:stretch>
              </a:blipFill>
            </p:spPr>
            <p:txBody>
              <a:bodyPr/>
              <a:lstStyle/>
              <a:p>
                <a:r>
                  <a:rPr lang="en-GB">
                    <a:noFill/>
                  </a:rPr>
                  <a:t> </a:t>
                </a:r>
              </a:p>
            </p:txBody>
          </p:sp>
        </mc:Fallback>
      </mc:AlternateContent>
      <p:sp>
        <p:nvSpPr>
          <p:cNvPr id="9" name="CuadroTexto 8">
            <a:extLst>
              <a:ext uri="{FF2B5EF4-FFF2-40B4-BE49-F238E27FC236}">
                <a16:creationId xmlns:a16="http://schemas.microsoft.com/office/drawing/2014/main" id="{8D46308A-EED5-F243-9E06-4BFB6E2092DD}"/>
              </a:ext>
            </a:extLst>
          </p:cNvPr>
          <p:cNvSpPr txBox="1"/>
          <p:nvPr/>
        </p:nvSpPr>
        <p:spPr>
          <a:xfrm>
            <a:off x="321195" y="6222879"/>
            <a:ext cx="6041782" cy="307777"/>
          </a:xfrm>
          <a:prstGeom prst="rect">
            <a:avLst/>
          </a:prstGeom>
          <a:noFill/>
        </p:spPr>
        <p:txBody>
          <a:bodyPr wrap="none" rtlCol="0">
            <a:spAutoFit/>
          </a:bodyPr>
          <a:lstStyle/>
          <a:p>
            <a:pPr marL="342900" indent="-342900">
              <a:buFontTx/>
              <a:buAutoNum type="arabicPeriod"/>
            </a:pPr>
            <a:r>
              <a:rPr lang="es-ES" sz="1400" dirty="0" err="1"/>
              <a:t>For</a:t>
            </a:r>
            <a:r>
              <a:rPr lang="es-ES" sz="1400" dirty="0"/>
              <a:t> </a:t>
            </a:r>
            <a:r>
              <a:rPr lang="es-ES" sz="1400" dirty="0" err="1"/>
              <a:t>details</a:t>
            </a:r>
            <a:r>
              <a:rPr lang="es-ES" sz="1400" dirty="0"/>
              <a:t>, </a:t>
            </a:r>
            <a:r>
              <a:rPr lang="es-ES" sz="1400" dirty="0" err="1"/>
              <a:t>see</a:t>
            </a:r>
            <a:r>
              <a:rPr lang="es-ES" sz="1400" dirty="0"/>
              <a:t> I. N. </a:t>
            </a:r>
            <a:r>
              <a:rPr lang="es-ES" sz="1400" dirty="0" err="1"/>
              <a:t>Levine</a:t>
            </a:r>
            <a:r>
              <a:rPr lang="es-ES" sz="1400" dirty="0"/>
              <a:t>, </a:t>
            </a:r>
            <a:r>
              <a:rPr lang="es-ES" sz="1400" dirty="0" err="1"/>
              <a:t>Physical</a:t>
            </a:r>
            <a:r>
              <a:rPr lang="es-ES" sz="1400" dirty="0"/>
              <a:t> </a:t>
            </a:r>
            <a:r>
              <a:rPr lang="es-ES" sz="1400" dirty="0" err="1"/>
              <a:t>Chemistry</a:t>
            </a:r>
            <a:r>
              <a:rPr lang="es-ES" sz="1400" dirty="0"/>
              <a:t>, 6th ed. McGraw-Hill (2009). </a:t>
            </a:r>
          </a:p>
        </p:txBody>
      </p:sp>
      <mc:AlternateContent xmlns:mc="http://schemas.openxmlformats.org/markup-compatibility/2006" xmlns:a14="http://schemas.microsoft.com/office/drawing/2010/main">
        <mc:Choice Requires="a14">
          <p:sp>
            <p:nvSpPr>
              <p:cNvPr id="4" name="CuadroTexto 3">
                <a:extLst>
                  <a:ext uri="{FF2B5EF4-FFF2-40B4-BE49-F238E27FC236}">
                    <a16:creationId xmlns:a16="http://schemas.microsoft.com/office/drawing/2014/main" id="{0FF989EC-4FFA-624C-8A90-B7DB17ABCAF0}"/>
                  </a:ext>
                </a:extLst>
              </p:cNvPr>
              <p:cNvSpPr txBox="1"/>
              <p:nvPr/>
            </p:nvSpPr>
            <p:spPr>
              <a:xfrm>
                <a:off x="321195" y="3206707"/>
                <a:ext cx="8487603" cy="1906612"/>
              </a:xfrm>
              <a:prstGeom prst="rect">
                <a:avLst/>
              </a:prstGeom>
              <a:noFill/>
            </p:spPr>
            <p:txBody>
              <a:bodyPr wrap="square" rtlCol="0">
                <a:spAutoFit/>
              </a:bodyPr>
              <a:lstStyle/>
              <a:p>
                <a:pPr>
                  <a:spcBef>
                    <a:spcPts val="600"/>
                  </a:spcBef>
                  <a:spcAft>
                    <a:spcPts val="1200"/>
                  </a:spcAft>
                </a:pPr>
                <a:r>
                  <a:rPr lang="en-GB" dirty="0">
                    <a:sym typeface="Symbol" panose="05050102010706020507" pitchFamily="18" charset="2"/>
                  </a:rPr>
                  <a:t>Comparing </a:t>
                </a:r>
                <a:r>
                  <a:rPr lang="en-GB" dirty="0" err="1">
                    <a:sym typeface="Symbol" panose="05050102010706020507" pitchFamily="18" charset="2"/>
                  </a:rPr>
                  <a:t>eqs</a:t>
                </a:r>
                <a:r>
                  <a:rPr lang="en-GB" dirty="0">
                    <a:sym typeface="Symbol" panose="05050102010706020507" pitchFamily="18" charset="2"/>
                  </a:rPr>
                  <a:t>. (22) and (24) with the </a:t>
                </a:r>
                <a:r>
                  <a:rPr lang="en-GB" dirty="0">
                    <a:solidFill>
                      <a:srgbClr val="FF0000"/>
                    </a:solidFill>
                    <a:sym typeface="Symbol" panose="05050102010706020507" pitchFamily="18" charset="2"/>
                  </a:rPr>
                  <a:t>Arrhenius equation</a:t>
                </a:r>
                <a:r>
                  <a:rPr lang="en-GB" dirty="0">
                    <a:sym typeface="Symbol" panose="05050102010706020507" pitchFamily="18" charset="2"/>
                  </a:rPr>
                  <a:t> </a:t>
                </a:r>
                <a14:m>
                  <m:oMath xmlns:m="http://schemas.openxmlformats.org/officeDocument/2006/math">
                    <m:r>
                      <a:rPr lang="es-ES" i="1">
                        <a:latin typeface="Cambria Math" panose="02040503050406030204" pitchFamily="18" charset="0"/>
                        <a:sym typeface="Symbol" panose="05050102010706020507" pitchFamily="18" charset="2"/>
                      </a:rPr>
                      <m:t>𝑘</m:t>
                    </m:r>
                    <m:r>
                      <a:rPr lang="es-ES" i="1">
                        <a:latin typeface="Cambria Math" panose="02040503050406030204" pitchFamily="18" charset="0"/>
                        <a:sym typeface="Symbol" panose="05050102010706020507" pitchFamily="18" charset="2"/>
                      </a:rPr>
                      <m:t>=</m:t>
                    </m:r>
                    <m:r>
                      <a:rPr lang="es-ES" i="1">
                        <a:latin typeface="Cambria Math" panose="02040503050406030204" pitchFamily="18" charset="0"/>
                        <a:sym typeface="Symbol" panose="05050102010706020507" pitchFamily="18" charset="2"/>
                      </a:rPr>
                      <m:t>𝐴</m:t>
                    </m:r>
                    <m:sSup>
                      <m:sSupPr>
                        <m:ctrlPr>
                          <a:rPr lang="es-ES" i="1">
                            <a:latin typeface="Cambria Math" panose="02040503050406030204" pitchFamily="18" charset="0"/>
                            <a:sym typeface="Symbol" panose="05050102010706020507" pitchFamily="18" charset="2"/>
                          </a:rPr>
                        </m:ctrlPr>
                      </m:sSupPr>
                      <m:e>
                        <m:r>
                          <a:rPr lang="es-ES" i="1">
                            <a:latin typeface="Cambria Math" panose="02040503050406030204" pitchFamily="18" charset="0"/>
                            <a:sym typeface="Symbol" panose="05050102010706020507" pitchFamily="18" charset="2"/>
                          </a:rPr>
                          <m:t>𝑒</m:t>
                        </m:r>
                      </m:e>
                      <m:sup>
                        <m:r>
                          <a:rPr lang="es-ES" i="1">
                            <a:latin typeface="Cambria Math" panose="02040503050406030204" pitchFamily="18" charset="0"/>
                            <a:sym typeface="Symbol" panose="05050102010706020507" pitchFamily="18" charset="2"/>
                          </a:rPr>
                          <m:t>−</m:t>
                        </m:r>
                        <m:f>
                          <m:fPr>
                            <m:ctrlPr>
                              <a:rPr lang="es-ES" i="1">
                                <a:latin typeface="Cambria Math" panose="02040503050406030204" pitchFamily="18" charset="0"/>
                                <a:sym typeface="Symbol" panose="05050102010706020507" pitchFamily="18" charset="2"/>
                              </a:rPr>
                            </m:ctrlPr>
                          </m:fPr>
                          <m:num>
                            <m:sSub>
                              <m:sSubPr>
                                <m:ctrlPr>
                                  <a:rPr lang="es-ES" i="1">
                                    <a:latin typeface="Cambria Math" panose="02040503050406030204" pitchFamily="18" charset="0"/>
                                    <a:sym typeface="Symbol" panose="05050102010706020507" pitchFamily="18" charset="2"/>
                                  </a:rPr>
                                </m:ctrlPr>
                              </m:sSubPr>
                              <m:e>
                                <m:r>
                                  <a:rPr lang="es-ES" i="1">
                                    <a:latin typeface="Cambria Math" panose="02040503050406030204" pitchFamily="18" charset="0"/>
                                    <a:sym typeface="Symbol" panose="05050102010706020507" pitchFamily="18" charset="2"/>
                                  </a:rPr>
                                  <m:t>𝐸</m:t>
                                </m:r>
                              </m:e>
                              <m:sub>
                                <m:r>
                                  <a:rPr lang="es-ES" i="1">
                                    <a:latin typeface="Cambria Math" panose="02040503050406030204" pitchFamily="18" charset="0"/>
                                    <a:sym typeface="Symbol" panose="05050102010706020507" pitchFamily="18" charset="2"/>
                                  </a:rPr>
                                  <m:t>𝑎</m:t>
                                </m:r>
                              </m:sub>
                            </m:sSub>
                          </m:num>
                          <m:den>
                            <m:r>
                              <a:rPr lang="es-ES" i="1">
                                <a:latin typeface="Cambria Math" panose="02040503050406030204" pitchFamily="18" charset="0"/>
                                <a:sym typeface="Symbol" panose="05050102010706020507" pitchFamily="18" charset="2"/>
                              </a:rPr>
                              <m:t>𝑅𝑇</m:t>
                            </m:r>
                          </m:den>
                        </m:f>
                      </m:sup>
                    </m:sSup>
                  </m:oMath>
                </a14:m>
                <a:r>
                  <a:rPr lang="en-GB" dirty="0">
                    <a:sym typeface="Symbol" panose="05050102010706020507" pitchFamily="18" charset="2"/>
                  </a:rPr>
                  <a:t>, we get</a:t>
                </a:r>
              </a:p>
              <a:p>
                <a:pPr>
                  <a:spcBef>
                    <a:spcPts val="600"/>
                  </a:spcBef>
                  <a:spcAft>
                    <a:spcPts val="1200"/>
                  </a:spcAft>
                </a:pPr>
                <a:r>
                  <a:rPr lang="en-GB" dirty="0">
                    <a:sym typeface="Symbol" panose="05050102010706020507" pitchFamily="18" charset="2"/>
                  </a:rPr>
                  <a:t> 	</a:t>
                </a:r>
                <a14:m>
                  <m:oMath xmlns:m="http://schemas.openxmlformats.org/officeDocument/2006/math">
                    <m:r>
                      <a:rPr lang="es-ES" i="1">
                        <a:latin typeface="Cambria Math" panose="02040503050406030204" pitchFamily="18" charset="0"/>
                        <a:sym typeface="Symbol" panose="05050102010706020507" pitchFamily="18" charset="2"/>
                      </a:rPr>
                      <m:t>𝐴</m:t>
                    </m:r>
                    <m:r>
                      <a:rPr lang="es-ES" i="1">
                        <a:latin typeface="Cambria Math" panose="02040503050406030204" pitchFamily="18" charset="0"/>
                        <a:sym typeface="Symbol" panose="05050102010706020507" pitchFamily="18" charset="2"/>
                      </a:rPr>
                      <m:t>=</m:t>
                    </m:r>
                    <m:r>
                      <a:rPr lang="es-ES" i="1">
                        <a:latin typeface="Cambria Math" panose="02040503050406030204" pitchFamily="18" charset="0"/>
                        <a:sym typeface="Symbol" panose="05050102010706020507" pitchFamily="18" charset="2"/>
                      </a:rPr>
                      <m:t>𝑘</m:t>
                    </m:r>
                    <m:sSup>
                      <m:sSupPr>
                        <m:ctrlPr>
                          <a:rPr lang="es-ES" i="1">
                            <a:latin typeface="Cambria Math" panose="02040503050406030204" pitchFamily="18" charset="0"/>
                            <a:sym typeface="Symbol" panose="05050102010706020507" pitchFamily="18" charset="2"/>
                          </a:rPr>
                        </m:ctrlPr>
                      </m:sSupPr>
                      <m:e>
                        <m:r>
                          <a:rPr lang="es-ES" i="1">
                            <a:latin typeface="Cambria Math" panose="02040503050406030204" pitchFamily="18" charset="0"/>
                            <a:sym typeface="Symbol" panose="05050102010706020507" pitchFamily="18" charset="2"/>
                          </a:rPr>
                          <m:t>𝑒</m:t>
                        </m:r>
                      </m:e>
                      <m:sup>
                        <m:sSub>
                          <m:sSubPr>
                            <m:ctrlPr>
                              <a:rPr lang="es-ES" i="1">
                                <a:latin typeface="Cambria Math" panose="02040503050406030204" pitchFamily="18" charset="0"/>
                                <a:sym typeface="Symbol" panose="05050102010706020507" pitchFamily="18" charset="2"/>
                              </a:rPr>
                            </m:ctrlPr>
                          </m:sSubPr>
                          <m:e>
                            <m:r>
                              <a:rPr lang="es-ES" i="1">
                                <a:latin typeface="Cambria Math" panose="02040503050406030204" pitchFamily="18" charset="0"/>
                                <a:sym typeface="Symbol" panose="05050102010706020507" pitchFamily="18" charset="2"/>
                              </a:rPr>
                              <m:t>𝐸</m:t>
                            </m:r>
                          </m:e>
                          <m:sub>
                            <m:r>
                              <a:rPr lang="es-ES" i="1">
                                <a:latin typeface="Cambria Math" panose="02040503050406030204" pitchFamily="18" charset="0"/>
                                <a:sym typeface="Symbol" panose="05050102010706020507" pitchFamily="18" charset="2"/>
                              </a:rPr>
                              <m:t>𝑎</m:t>
                            </m:r>
                          </m:sub>
                        </m:sSub>
                        <m:r>
                          <a:rPr lang="es-ES" i="1">
                            <a:latin typeface="Cambria Math" panose="02040503050406030204" pitchFamily="18" charset="0"/>
                            <a:sym typeface="Symbol" panose="05050102010706020507" pitchFamily="18" charset="2"/>
                          </a:rPr>
                          <m:t>/</m:t>
                        </m:r>
                        <m:r>
                          <a:rPr lang="es-ES" i="1">
                            <a:latin typeface="Cambria Math" panose="02040503050406030204" pitchFamily="18" charset="0"/>
                            <a:sym typeface="Symbol" panose="05050102010706020507" pitchFamily="18" charset="2"/>
                          </a:rPr>
                          <m:t>𝑅𝑇</m:t>
                        </m:r>
                      </m:sup>
                    </m:sSup>
                    <m:r>
                      <a:rPr lang="es-ES" i="1">
                        <a:latin typeface="Cambria Math" panose="02040503050406030204" pitchFamily="18" charset="0"/>
                        <a:sym typeface="Symbol" panose="05050102010706020507" pitchFamily="18" charset="2"/>
                      </a:rPr>
                      <m:t>=</m:t>
                    </m:r>
                    <m:f>
                      <m:fPr>
                        <m:ctrlPr>
                          <a:rPr lang="es-ES" i="1">
                            <a:latin typeface="Cambria Math" panose="02040503050406030204" pitchFamily="18" charset="0"/>
                            <a:sym typeface="Symbol" panose="05050102010706020507" pitchFamily="18" charset="2"/>
                          </a:rPr>
                        </m:ctrlPr>
                      </m:fPr>
                      <m:num>
                        <m:sSub>
                          <m:sSubPr>
                            <m:ctrlPr>
                              <a:rPr lang="es-ES" i="1">
                                <a:latin typeface="Cambria Math" panose="02040503050406030204" pitchFamily="18" charset="0"/>
                                <a:ea typeface="Cambria Math" panose="02040503050406030204" pitchFamily="18" charset="0"/>
                                <a:sym typeface="Symbol" panose="05050102010706020507" pitchFamily="18" charset="2"/>
                              </a:rPr>
                            </m:ctrlPr>
                          </m:sSubPr>
                          <m:e>
                            <m:r>
                              <a:rPr lang="es-ES" i="1">
                                <a:latin typeface="Cambria Math" panose="02040503050406030204" pitchFamily="18" charset="0"/>
                                <a:ea typeface="Cambria Math" panose="02040503050406030204" pitchFamily="18" charset="0"/>
                                <a:sym typeface="Symbol" panose="05050102010706020507" pitchFamily="18" charset="2"/>
                              </a:rPr>
                              <m:t>𝑘</m:t>
                            </m:r>
                          </m:e>
                          <m:sub>
                            <m:r>
                              <m:rPr>
                                <m:sty m:val="p"/>
                              </m:rPr>
                              <a:rPr lang="es-ES">
                                <a:latin typeface="Cambria Math" panose="02040503050406030204" pitchFamily="18" charset="0"/>
                                <a:ea typeface="Cambria Math" panose="02040503050406030204" pitchFamily="18" charset="0"/>
                                <a:sym typeface="Symbol" panose="05050102010706020507" pitchFamily="18" charset="2"/>
                              </a:rPr>
                              <m:t>B</m:t>
                            </m:r>
                          </m:sub>
                        </m:sSub>
                        <m:r>
                          <a:rPr lang="es-ES" i="1">
                            <a:latin typeface="Cambria Math" panose="02040503050406030204" pitchFamily="18" charset="0"/>
                            <a:sym typeface="Symbol" panose="05050102010706020507" pitchFamily="18" charset="2"/>
                          </a:rPr>
                          <m:t>𝑇</m:t>
                        </m:r>
                      </m:num>
                      <m:den>
                        <m:r>
                          <a:rPr lang="es-ES" i="1">
                            <a:latin typeface="Cambria Math" panose="02040503050406030204" pitchFamily="18" charset="0"/>
                            <a:sym typeface="Symbol" panose="05050102010706020507" pitchFamily="18" charset="2"/>
                          </a:rPr>
                          <m:t>h</m:t>
                        </m:r>
                      </m:den>
                    </m:f>
                    <m:sSup>
                      <m:sSupPr>
                        <m:ctrlPr>
                          <a:rPr lang="es-ES" i="1">
                            <a:latin typeface="Cambria Math" panose="02040503050406030204" pitchFamily="18" charset="0"/>
                            <a:sym typeface="Symbol" panose="05050102010706020507" pitchFamily="18" charset="2"/>
                          </a:rPr>
                        </m:ctrlPr>
                      </m:sSupPr>
                      <m:e>
                        <m:d>
                          <m:dPr>
                            <m:ctrlPr>
                              <a:rPr lang="es-ES" i="1">
                                <a:latin typeface="Cambria Math" panose="02040503050406030204" pitchFamily="18" charset="0"/>
                                <a:sym typeface="Symbol" panose="05050102010706020507" pitchFamily="18" charset="2"/>
                              </a:rPr>
                            </m:ctrlPr>
                          </m:dPr>
                          <m:e>
                            <m:r>
                              <a:rPr lang="es-ES" i="1">
                                <a:latin typeface="Cambria Math" panose="02040503050406030204" pitchFamily="18" charset="0"/>
                                <a:sym typeface="Symbol" panose="05050102010706020507" pitchFamily="18" charset="2"/>
                              </a:rPr>
                              <m:t>𝑐</m:t>
                            </m:r>
                            <m:r>
                              <a:rPr lang="es-ES" i="1">
                                <a:latin typeface="Cambria Math" panose="02040503050406030204" pitchFamily="18" charset="0"/>
                                <a:ea typeface="Cambria Math" panose="02040503050406030204" pitchFamily="18" charset="0"/>
                                <a:sym typeface="Symbol" panose="05050102010706020507" pitchFamily="18" charset="2"/>
                              </a:rPr>
                              <m:t>°</m:t>
                            </m:r>
                          </m:e>
                        </m:d>
                      </m:e>
                      <m:sup>
                        <m:r>
                          <a:rPr lang="es-ES" i="1">
                            <a:latin typeface="Cambria Math" panose="02040503050406030204" pitchFamily="18" charset="0"/>
                            <a:sym typeface="Symbol" panose="05050102010706020507" pitchFamily="18" charset="2"/>
                          </a:rPr>
                          <m:t>1−</m:t>
                        </m:r>
                        <m:r>
                          <a:rPr lang="es-ES" i="1">
                            <a:latin typeface="Cambria Math" panose="02040503050406030204" pitchFamily="18" charset="0"/>
                            <a:sym typeface="Symbol" panose="05050102010706020507" pitchFamily="18" charset="2"/>
                          </a:rPr>
                          <m:t>𝑚</m:t>
                        </m:r>
                      </m:sup>
                    </m:sSup>
                    <m:sSup>
                      <m:sSupPr>
                        <m:ctrlPr>
                          <a:rPr lang="es-ES" i="1">
                            <a:latin typeface="Cambria Math" panose="02040503050406030204" pitchFamily="18" charset="0"/>
                            <a:sym typeface="Symbol" panose="05050102010706020507" pitchFamily="18" charset="2"/>
                          </a:rPr>
                        </m:ctrlPr>
                      </m:sSupPr>
                      <m:e>
                        <m:r>
                          <a:rPr lang="es-ES" i="1">
                            <a:latin typeface="Cambria Math" panose="02040503050406030204" pitchFamily="18" charset="0"/>
                            <a:sym typeface="Symbol" panose="05050102010706020507" pitchFamily="18" charset="2"/>
                          </a:rPr>
                          <m:t>𝑒</m:t>
                        </m:r>
                      </m:e>
                      <m:sup>
                        <m:r>
                          <a:rPr lang="es-ES" i="1">
                            <a:latin typeface="Cambria Math" panose="02040503050406030204" pitchFamily="18" charset="0"/>
                            <a:sym typeface="Symbol" panose="05050102010706020507" pitchFamily="18" charset="2"/>
                          </a:rPr>
                          <m:t>𝑚</m:t>
                        </m:r>
                      </m:sup>
                    </m:sSup>
                    <m:sSup>
                      <m:sSupPr>
                        <m:ctrlPr>
                          <a:rPr lang="es-ES" i="1">
                            <a:latin typeface="Cambria Math" panose="02040503050406030204" pitchFamily="18" charset="0"/>
                            <a:sym typeface="Symbol" panose="05050102010706020507" pitchFamily="18" charset="2"/>
                          </a:rPr>
                        </m:ctrlPr>
                      </m:sSupPr>
                      <m:e>
                        <m:r>
                          <a:rPr lang="es-ES" i="1">
                            <a:latin typeface="Cambria Math" panose="02040503050406030204" pitchFamily="18" charset="0"/>
                            <a:sym typeface="Symbol" panose="05050102010706020507" pitchFamily="18" charset="2"/>
                          </a:rPr>
                          <m:t>𝑒</m:t>
                        </m:r>
                      </m:e>
                      <m:sup>
                        <m:r>
                          <a:rPr lang="es-ES" i="1">
                            <a:latin typeface="Cambria Math" panose="02040503050406030204" pitchFamily="18" charset="0"/>
                            <a:ea typeface="Cambria Math" panose="02040503050406030204" pitchFamily="18" charset="0"/>
                            <a:sym typeface="Symbol" panose="05050102010706020507" pitchFamily="18" charset="2"/>
                          </a:rPr>
                          <m:t>∆</m:t>
                        </m:r>
                        <m:sSubSup>
                          <m:sSubSupPr>
                            <m:ctrlPr>
                              <a:rPr lang="es-ES" i="1">
                                <a:latin typeface="Cambria Math" panose="02040503050406030204" pitchFamily="18" charset="0"/>
                                <a:ea typeface="Cambria Math" panose="02040503050406030204" pitchFamily="18" charset="0"/>
                                <a:sym typeface="Symbol" panose="05050102010706020507" pitchFamily="18" charset="2"/>
                              </a:rPr>
                            </m:ctrlPr>
                          </m:sSubSupPr>
                          <m:e>
                            <m:r>
                              <a:rPr lang="es-ES" i="1">
                                <a:latin typeface="Cambria Math" panose="02040503050406030204" pitchFamily="18" charset="0"/>
                                <a:ea typeface="Cambria Math" panose="02040503050406030204" pitchFamily="18" charset="0"/>
                                <a:sym typeface="Symbol" panose="05050102010706020507" pitchFamily="18" charset="2"/>
                              </a:rPr>
                              <m:t>𝑆</m:t>
                            </m:r>
                          </m:e>
                          <m:sub>
                            <m:r>
                              <a:rPr lang="es-ES" i="1">
                                <a:latin typeface="Cambria Math" panose="02040503050406030204" pitchFamily="18" charset="0"/>
                                <a:ea typeface="Cambria Math" panose="02040503050406030204" pitchFamily="18" charset="0"/>
                                <a:sym typeface="Symbol" panose="05050102010706020507" pitchFamily="18" charset="2"/>
                              </a:rPr>
                              <m:t>𝑐</m:t>
                            </m:r>
                          </m:sub>
                          <m:sup>
                            <m:r>
                              <a:rPr lang="en-GB" i="1">
                                <a:latin typeface="Cambria Math" panose="02040503050406030204" pitchFamily="18" charset="0"/>
                                <a:ea typeface="Cambria Math" panose="02040503050406030204" pitchFamily="18" charset="0"/>
                                <a:sym typeface="Symbol" panose="05050102010706020507" pitchFamily="18" charset="2"/>
                              </a:rPr>
                              <m:t>‡</m:t>
                            </m:r>
                          </m:sup>
                        </m:sSubSup>
                        <m:r>
                          <a:rPr lang="es-ES" i="1">
                            <a:latin typeface="Cambria Math" panose="02040503050406030204" pitchFamily="18" charset="0"/>
                            <a:ea typeface="Cambria Math" panose="02040503050406030204" pitchFamily="18" charset="0"/>
                            <a:sym typeface="Symbol" panose="05050102010706020507" pitchFamily="18" charset="2"/>
                          </a:rPr>
                          <m:t>/</m:t>
                        </m:r>
                        <m:r>
                          <a:rPr lang="es-ES" i="1">
                            <a:latin typeface="Cambria Math" panose="02040503050406030204" pitchFamily="18" charset="0"/>
                            <a:ea typeface="Cambria Math" panose="02040503050406030204" pitchFamily="18" charset="0"/>
                            <a:sym typeface="Symbol" panose="05050102010706020507" pitchFamily="18" charset="2"/>
                          </a:rPr>
                          <m:t>𝑅</m:t>
                        </m:r>
                      </m:sup>
                    </m:sSup>
                  </m:oMath>
                </a14:m>
                <a:r>
                  <a:rPr lang="en-GB" dirty="0">
                    <a:sym typeface="Symbol" panose="05050102010706020507" pitchFamily="18" charset="2"/>
                  </a:rPr>
                  <a:t>		</a:t>
                </a:r>
                <a:r>
                  <a:rPr lang="es-ES" dirty="0">
                    <a:ea typeface="Cambria Math" panose="02040503050406030204" pitchFamily="18" charset="0"/>
                    <a:sym typeface="Symbol" panose="05050102010706020507" pitchFamily="18" charset="2"/>
                  </a:rPr>
                  <a:t>		(25)</a:t>
                </a:r>
                <a:endParaRPr lang="en-GB" dirty="0">
                  <a:sym typeface="Symbol" panose="05050102010706020507" pitchFamily="18" charset="2"/>
                </a:endParaRPr>
              </a:p>
              <a:p>
                <a:pPr>
                  <a:spcBef>
                    <a:spcPts val="600"/>
                  </a:spcBef>
                  <a:spcAft>
                    <a:spcPts val="1200"/>
                  </a:spcAft>
                </a:pPr>
                <a:r>
                  <a:rPr lang="en-GB" dirty="0">
                    <a:sym typeface="Symbol" panose="05050102010706020507" pitchFamily="18" charset="2"/>
                  </a:rPr>
                  <a:t>Therefore, TST provides a theoretical framework for the calculation of Arrhenius parameters (</a:t>
                </a:r>
                <a:r>
                  <a:rPr lang="en-GB" i="1" dirty="0">
                    <a:latin typeface="Cambria Math" panose="02040503050406030204" pitchFamily="18" charset="0"/>
                    <a:ea typeface="Cambria Math" panose="02040503050406030204" pitchFamily="18" charset="0"/>
                    <a:sym typeface="Symbol" panose="05050102010706020507" pitchFamily="18" charset="2"/>
                  </a:rPr>
                  <a:t>A</a:t>
                </a:r>
                <a:r>
                  <a:rPr lang="en-GB" dirty="0">
                    <a:sym typeface="Symbol" panose="05050102010706020507" pitchFamily="18" charset="2"/>
                  </a:rPr>
                  <a:t> and </a:t>
                </a:r>
                <a:r>
                  <a:rPr lang="en-GB" i="1" dirty="0" err="1">
                    <a:latin typeface="Cambria Math" panose="02040503050406030204" pitchFamily="18" charset="0"/>
                    <a:ea typeface="Cambria Math" panose="02040503050406030204" pitchFamily="18" charset="0"/>
                    <a:sym typeface="Symbol" panose="05050102010706020507" pitchFamily="18" charset="2"/>
                  </a:rPr>
                  <a:t>E</a:t>
                </a:r>
                <a:r>
                  <a:rPr lang="en-GB" baseline="-25000" dirty="0" err="1">
                    <a:latin typeface="Cambria Math" panose="02040503050406030204" pitchFamily="18" charset="0"/>
                    <a:ea typeface="Cambria Math" panose="02040503050406030204" pitchFamily="18" charset="0"/>
                    <a:sym typeface="Symbol" panose="05050102010706020507" pitchFamily="18" charset="2"/>
                  </a:rPr>
                  <a:t>a</a:t>
                </a:r>
                <a:r>
                  <a:rPr lang="en-GB" dirty="0">
                    <a:sym typeface="Symbol" panose="05050102010706020507" pitchFamily="18" charset="2"/>
                  </a:rPr>
                  <a:t>).</a:t>
                </a:r>
              </a:p>
            </p:txBody>
          </p:sp>
        </mc:Choice>
        <mc:Fallback xmlns="">
          <p:sp>
            <p:nvSpPr>
              <p:cNvPr id="4" name="CuadroTexto 3">
                <a:extLst>
                  <a:ext uri="{FF2B5EF4-FFF2-40B4-BE49-F238E27FC236}">
                    <a16:creationId xmlns:a16="http://schemas.microsoft.com/office/drawing/2014/main" id="{0FF989EC-4FFA-624C-8A90-B7DB17ABCAF0}"/>
                  </a:ext>
                </a:extLst>
              </p:cNvPr>
              <p:cNvSpPr txBox="1">
                <a:spLocks noRot="1" noChangeAspect="1" noMove="1" noResize="1" noEditPoints="1" noAdjustHandles="1" noChangeArrowheads="1" noChangeShapeType="1" noTextEdit="1"/>
              </p:cNvSpPr>
              <p:nvPr/>
            </p:nvSpPr>
            <p:spPr>
              <a:xfrm>
                <a:off x="321195" y="3206707"/>
                <a:ext cx="8487603" cy="1906612"/>
              </a:xfrm>
              <a:prstGeom prst="rect">
                <a:avLst/>
              </a:prstGeom>
              <a:blipFill>
                <a:blip r:embed="rId6"/>
                <a:stretch>
                  <a:fillRect l="-448" b="-3974"/>
                </a:stretch>
              </a:blipFill>
            </p:spPr>
            <p:txBody>
              <a:bodyPr/>
              <a:lstStyle/>
              <a:p>
                <a:r>
                  <a:rPr lang="en-GB">
                    <a:noFill/>
                  </a:rPr>
                  <a:t> </a:t>
                </a:r>
              </a:p>
            </p:txBody>
          </p:sp>
        </mc:Fallback>
      </mc:AlternateContent>
      <p:sp>
        <p:nvSpPr>
          <p:cNvPr id="10" name="CuadroTexto 9">
            <a:extLst>
              <a:ext uri="{FF2B5EF4-FFF2-40B4-BE49-F238E27FC236}">
                <a16:creationId xmlns:a16="http://schemas.microsoft.com/office/drawing/2014/main" id="{2C59476B-3B33-41D5-B4DE-66BB35842BED}"/>
              </a:ext>
            </a:extLst>
          </p:cNvPr>
          <p:cNvSpPr txBox="1"/>
          <p:nvPr/>
        </p:nvSpPr>
        <p:spPr>
          <a:xfrm>
            <a:off x="0" y="6585789"/>
            <a:ext cx="9144000" cy="276999"/>
          </a:xfrm>
          <a:prstGeom prst="rect">
            <a:avLst/>
          </a:prstGeom>
          <a:solidFill>
            <a:schemeClr val="accent2"/>
          </a:solidFill>
        </p:spPr>
        <p:txBody>
          <a:bodyPr wrap="square" rtlCol="0">
            <a:spAutoFit/>
          </a:bodyPr>
          <a:lstStyle/>
          <a:p>
            <a:r>
              <a:rPr lang="es-ES" sz="1200" b="1" dirty="0">
                <a:solidFill>
                  <a:schemeClr val="bg1"/>
                </a:solidFill>
              </a:rPr>
              <a:t>(</a:t>
            </a:r>
            <a:r>
              <a:rPr lang="es-ES" sz="1200" b="1" dirty="0" err="1">
                <a:solidFill>
                  <a:schemeClr val="bg1"/>
                </a:solidFill>
              </a:rPr>
              <a:t>Statistical</a:t>
            </a:r>
            <a:r>
              <a:rPr lang="es-ES" sz="1200" b="1" dirty="0">
                <a:solidFill>
                  <a:schemeClr val="bg1"/>
                </a:solidFill>
              </a:rPr>
              <a:t>) </a:t>
            </a:r>
            <a:r>
              <a:rPr lang="es-ES" sz="1200" b="1" dirty="0" err="1">
                <a:solidFill>
                  <a:schemeClr val="bg1"/>
                </a:solidFill>
              </a:rPr>
              <a:t>Reaction</a:t>
            </a:r>
            <a:r>
              <a:rPr lang="es-ES" sz="1200" b="1" dirty="0">
                <a:solidFill>
                  <a:schemeClr val="bg1"/>
                </a:solidFill>
              </a:rPr>
              <a:t> </a:t>
            </a:r>
            <a:r>
              <a:rPr lang="es-ES" sz="1200" b="1" dirty="0" err="1">
                <a:solidFill>
                  <a:schemeClr val="bg1"/>
                </a:solidFill>
              </a:rPr>
              <a:t>Rate</a:t>
            </a:r>
            <a:r>
              <a:rPr lang="es-ES" sz="1200" b="1" dirty="0">
                <a:solidFill>
                  <a:schemeClr val="bg1"/>
                </a:solidFill>
              </a:rPr>
              <a:t> </a:t>
            </a:r>
            <a:r>
              <a:rPr lang="es-ES" sz="1200" b="1" dirty="0" err="1">
                <a:solidFill>
                  <a:schemeClr val="bg1"/>
                </a:solidFill>
              </a:rPr>
              <a:t>Theories</a:t>
            </a:r>
            <a:endParaRPr lang="es-ES" sz="1200" b="1" dirty="0">
              <a:solidFill>
                <a:schemeClr val="bg1"/>
              </a:solidFill>
            </a:endParaRPr>
          </a:p>
        </p:txBody>
      </p:sp>
    </p:spTree>
    <p:extLst>
      <p:ext uri="{BB962C8B-B14F-4D97-AF65-F5344CB8AC3E}">
        <p14:creationId xmlns:p14="http://schemas.microsoft.com/office/powerpoint/2010/main" val="1236602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4" grpId="0"/>
    </p:bldLst>
  </p:timing>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6935</TotalTime>
  <Words>5266</Words>
  <Application>Microsoft Office PowerPoint</Application>
  <PresentationFormat>Presentación en pantalla (4:3)</PresentationFormat>
  <Paragraphs>521</Paragraphs>
  <Slides>36</Slides>
  <Notes>36</Notes>
  <HiddenSlides>0</HiddenSlides>
  <MMClips>0</MMClips>
  <ScaleCrop>false</ScaleCrop>
  <HeadingPairs>
    <vt:vector size="10" baseType="variant">
      <vt:variant>
        <vt:lpstr>Fuentes usadas</vt:lpstr>
      </vt:variant>
      <vt:variant>
        <vt:i4>10</vt:i4>
      </vt:variant>
      <vt:variant>
        <vt:lpstr>Tema</vt:lpstr>
      </vt:variant>
      <vt:variant>
        <vt:i4>1</vt:i4>
      </vt:variant>
      <vt:variant>
        <vt:lpstr>Vínculos</vt:lpstr>
      </vt:variant>
      <vt:variant>
        <vt:i4>2</vt:i4>
      </vt:variant>
      <vt:variant>
        <vt:lpstr>Servidores OLE incrustados</vt:lpstr>
      </vt:variant>
      <vt:variant>
        <vt:i4>2</vt:i4>
      </vt:variant>
      <vt:variant>
        <vt:lpstr>Títulos de diapositiva</vt:lpstr>
      </vt:variant>
      <vt:variant>
        <vt:i4>36</vt:i4>
      </vt:variant>
    </vt:vector>
  </HeadingPairs>
  <TitlesOfParts>
    <vt:vector size="51" baseType="lpstr">
      <vt:lpstr>AdvOT2e364b11</vt:lpstr>
      <vt:lpstr>AdvOT2e364b11+fb</vt:lpstr>
      <vt:lpstr>AdvOTdd3b7348.I+03</vt:lpstr>
      <vt:lpstr>Arial</vt:lpstr>
      <vt:lpstr>Calibri</vt:lpstr>
      <vt:lpstr>Calibri Light</vt:lpstr>
      <vt:lpstr>Cambria Math</vt:lpstr>
      <vt:lpstr>Courier New</vt:lpstr>
      <vt:lpstr>Times New Roman</vt:lpstr>
      <vt:lpstr>Verdana</vt:lpstr>
      <vt:lpstr>Tema de Office</vt:lpstr>
      <vt:lpstr>NO%20NAME:Documents%20and%20Settings:AFR:Mis%20documentos:simetria:RevSYmNumApr22.doc!OLE_LINK1</vt:lpstr>
      <vt:lpstr>NO%20NAME:Documents%20and%20Settings:AFR:Mis%20documentos:simetria:RevSYmNumApr22.doc!OLE_LINK1</vt:lpstr>
      <vt:lpstr>CS ChemDraw Drawing</vt:lpstr>
      <vt:lpstr>Ecuación</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VAZQUEZ RODRIGUEZ SAULO ANGEL</dc:creator>
  <cp:lastModifiedBy>Emilio Martinez Nuñez</cp:lastModifiedBy>
  <cp:revision>78</cp:revision>
  <cp:lastPrinted>2019-04-07T12:31:44Z</cp:lastPrinted>
  <dcterms:created xsi:type="dcterms:W3CDTF">2019-03-22T16:53:03Z</dcterms:created>
  <dcterms:modified xsi:type="dcterms:W3CDTF">2022-03-23T09:12:54Z</dcterms:modified>
</cp:coreProperties>
</file>